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4572000" cy="6400800"/>
  <p:notesSz cx="4572000" cy="6400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/>
    <p:restoredTop sz="94643"/>
  </p:normalViewPr>
  <p:slideViewPr>
    <p:cSldViewPr>
      <p:cViewPr>
        <p:scale>
          <a:sx n="95" d="100"/>
          <a:sy n="95" d="100"/>
        </p:scale>
        <p:origin x="1308" y="-3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2900" y="1984248"/>
            <a:ext cx="3886200" cy="13441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85800" y="3584448"/>
            <a:ext cx="3200400" cy="160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BF677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28600" y="1472184"/>
            <a:ext cx="1988820" cy="4224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54580" y="1472184"/>
            <a:ext cx="1988820" cy="4224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3/8/2018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3/8/2018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3/8/2018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5900" y="228600"/>
            <a:ext cx="4140200" cy="577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00836" y="1960148"/>
            <a:ext cx="2370327" cy="2471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BF677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54480" y="5952744"/>
            <a:ext cx="1463040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28600" y="5952744"/>
            <a:ext cx="1051560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291840" y="5952744"/>
            <a:ext cx="1051560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9.png"/><Relationship Id="rId7" Type="http://schemas.openxmlformats.org/officeDocument/2006/relationships/image" Target="../media/image4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47.png"/><Relationship Id="rId7" Type="http://schemas.openxmlformats.org/officeDocument/2006/relationships/image" Target="../media/image6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95300" y="495300"/>
            <a:ext cx="3581400" cy="5410200"/>
          </a:xfrm>
          <a:custGeom>
            <a:avLst/>
            <a:gdLst/>
            <a:ahLst/>
            <a:cxnLst/>
            <a:rect l="l" t="t" r="r" b="b"/>
            <a:pathLst>
              <a:path w="3581400" h="5410200">
                <a:moveTo>
                  <a:pt x="3246120" y="0"/>
                </a:moveTo>
                <a:lnTo>
                  <a:pt x="335280" y="0"/>
                </a:lnTo>
                <a:lnTo>
                  <a:pt x="141446" y="5238"/>
                </a:lnTo>
                <a:lnTo>
                  <a:pt x="41910" y="41910"/>
                </a:lnTo>
                <a:lnTo>
                  <a:pt x="5238" y="141446"/>
                </a:lnTo>
                <a:lnTo>
                  <a:pt x="0" y="335280"/>
                </a:lnTo>
                <a:lnTo>
                  <a:pt x="0" y="5074920"/>
                </a:lnTo>
                <a:lnTo>
                  <a:pt x="5238" y="5268753"/>
                </a:lnTo>
                <a:lnTo>
                  <a:pt x="41910" y="5368290"/>
                </a:lnTo>
                <a:lnTo>
                  <a:pt x="141446" y="5404961"/>
                </a:lnTo>
                <a:lnTo>
                  <a:pt x="335280" y="5410200"/>
                </a:lnTo>
                <a:lnTo>
                  <a:pt x="3246120" y="5410200"/>
                </a:lnTo>
                <a:lnTo>
                  <a:pt x="3439953" y="5404961"/>
                </a:lnTo>
                <a:lnTo>
                  <a:pt x="3539490" y="5368290"/>
                </a:lnTo>
                <a:lnTo>
                  <a:pt x="3576161" y="5268753"/>
                </a:lnTo>
                <a:lnTo>
                  <a:pt x="3581400" y="5074920"/>
                </a:lnTo>
                <a:lnTo>
                  <a:pt x="3581400" y="335280"/>
                </a:lnTo>
                <a:lnTo>
                  <a:pt x="3576161" y="141446"/>
                </a:lnTo>
                <a:lnTo>
                  <a:pt x="3539490" y="41910"/>
                </a:lnTo>
                <a:lnTo>
                  <a:pt x="3439953" y="5238"/>
                </a:lnTo>
                <a:lnTo>
                  <a:pt x="3246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95300" y="495300"/>
            <a:ext cx="3581400" cy="5410200"/>
          </a:xfrm>
          <a:custGeom>
            <a:avLst/>
            <a:gdLst/>
            <a:ahLst/>
            <a:cxnLst/>
            <a:rect l="l" t="t" r="r" b="b"/>
            <a:pathLst>
              <a:path w="3581400" h="5410200">
                <a:moveTo>
                  <a:pt x="335280" y="0"/>
                </a:moveTo>
                <a:lnTo>
                  <a:pt x="141446" y="5238"/>
                </a:lnTo>
                <a:lnTo>
                  <a:pt x="41910" y="41910"/>
                </a:lnTo>
                <a:lnTo>
                  <a:pt x="5238" y="141446"/>
                </a:lnTo>
                <a:lnTo>
                  <a:pt x="0" y="335280"/>
                </a:lnTo>
                <a:lnTo>
                  <a:pt x="0" y="5074920"/>
                </a:lnTo>
                <a:lnTo>
                  <a:pt x="5238" y="5268753"/>
                </a:lnTo>
                <a:lnTo>
                  <a:pt x="41910" y="5368290"/>
                </a:lnTo>
                <a:lnTo>
                  <a:pt x="141446" y="5404961"/>
                </a:lnTo>
                <a:lnTo>
                  <a:pt x="335280" y="5410200"/>
                </a:lnTo>
                <a:lnTo>
                  <a:pt x="3246120" y="5410200"/>
                </a:lnTo>
                <a:lnTo>
                  <a:pt x="3439953" y="5404961"/>
                </a:lnTo>
                <a:lnTo>
                  <a:pt x="3539490" y="5368290"/>
                </a:lnTo>
                <a:lnTo>
                  <a:pt x="3576161" y="5268753"/>
                </a:lnTo>
                <a:lnTo>
                  <a:pt x="3581400" y="5074920"/>
                </a:lnTo>
                <a:lnTo>
                  <a:pt x="3581400" y="335280"/>
                </a:lnTo>
                <a:lnTo>
                  <a:pt x="3576161" y="141446"/>
                </a:lnTo>
                <a:lnTo>
                  <a:pt x="3539490" y="41910"/>
                </a:lnTo>
                <a:lnTo>
                  <a:pt x="3439953" y="5238"/>
                </a:lnTo>
                <a:lnTo>
                  <a:pt x="3246120" y="0"/>
                </a:lnTo>
                <a:lnTo>
                  <a:pt x="335280" y="0"/>
                </a:lnTo>
                <a:close/>
              </a:path>
            </a:pathLst>
          </a:custGeom>
          <a:ln w="76200">
            <a:solidFill>
              <a:srgbClr val="BF677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11217" y="847041"/>
            <a:ext cx="2149563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4495" marR="5080" indent="-392430" algn="ctr" rtl="1">
              <a:lnSpc>
                <a:spcPct val="100000"/>
              </a:lnSpc>
            </a:pPr>
            <a:r>
              <a:rPr lang="ar-EG" sz="2700" spc="-40" dirty="0" smtClean="0">
                <a:solidFill>
                  <a:srgbClr val="BF6778"/>
                </a:solidFill>
              </a:rPr>
              <a:t>بطاقات اجعلها تطير</a:t>
            </a:r>
            <a:endParaRPr sz="2700" dirty="0"/>
          </a:p>
        </p:txBody>
      </p:sp>
      <p:sp>
        <p:nvSpPr>
          <p:cNvPr id="6" name="object 6"/>
          <p:cNvSpPr txBox="1"/>
          <p:nvPr/>
        </p:nvSpPr>
        <p:spPr>
          <a:xfrm>
            <a:off x="857567" y="4560251"/>
            <a:ext cx="285686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400" b="1" spc="-50" dirty="0" smtClean="0">
                <a:solidFill>
                  <a:srgbClr val="BF6778"/>
                </a:solidFill>
                <a:latin typeface="Trebuchet MS"/>
                <a:cs typeface="Trebuchet MS"/>
              </a:rPr>
              <a:t>اختر أي شخصية واجعلها تطير!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3425" y="2029777"/>
            <a:ext cx="1527175" cy="1148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2311400" y="2029777"/>
            <a:ext cx="1527175" cy="1148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733425" y="3222942"/>
            <a:ext cx="1527175" cy="11480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311400" y="3222942"/>
            <a:ext cx="1527175" cy="11480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520700" y="6094729"/>
            <a:ext cx="1068070" cy="173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45" dirty="0">
                <a:solidFill>
                  <a:srgbClr val="FFFFFF"/>
                </a:solidFill>
                <a:latin typeface="Trebuchet MS"/>
                <a:cs typeface="Trebuchet MS"/>
              </a:rPr>
              <a:t>scratch.mit.edu/fly</a:t>
            </a:r>
            <a:endParaRPr sz="1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1325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572000" cy="1386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2806700"/>
            <a:ext cx="4572000" cy="2463800"/>
          </a:xfrm>
          <a:custGeom>
            <a:avLst/>
            <a:gdLst/>
            <a:ahLst/>
            <a:cxnLst/>
            <a:rect l="l" t="t" r="r" b="b"/>
            <a:pathLst>
              <a:path w="4572000" h="2463800">
                <a:moveTo>
                  <a:pt x="0" y="2463800"/>
                </a:moveTo>
                <a:lnTo>
                  <a:pt x="4572000" y="2463800"/>
                </a:lnTo>
                <a:lnTo>
                  <a:pt x="4572000" y="0"/>
                </a:lnTo>
                <a:lnTo>
                  <a:pt x="0" y="0"/>
                </a:lnTo>
                <a:lnTo>
                  <a:pt x="0" y="246380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0" y="27940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696707" y="2997200"/>
            <a:ext cx="11747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200" b="1" spc="-40" dirty="0" smtClean="0">
                <a:solidFill>
                  <a:srgbClr val="939598"/>
                </a:solidFill>
                <a:latin typeface="Cambria"/>
                <a:cs typeface="Cambria"/>
              </a:rPr>
              <a:t>أضف هذا البرنامج</a:t>
            </a:r>
            <a:endParaRPr sz="1200" dirty="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8572" y="3327400"/>
            <a:ext cx="2043372" cy="871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0" y="929132"/>
            <a:ext cx="4572000" cy="1877695"/>
          </a:xfrm>
          <a:custGeom>
            <a:avLst/>
            <a:gdLst/>
            <a:ahLst/>
            <a:cxnLst/>
            <a:rect l="l" t="t" r="r" b="b"/>
            <a:pathLst>
              <a:path w="4572000" h="1877695">
                <a:moveTo>
                  <a:pt x="0" y="1877568"/>
                </a:moveTo>
                <a:lnTo>
                  <a:pt x="4572000" y="1877568"/>
                </a:lnTo>
                <a:lnTo>
                  <a:pt x="4572000" y="0"/>
                </a:lnTo>
                <a:lnTo>
                  <a:pt x="0" y="0"/>
                </a:lnTo>
                <a:lnTo>
                  <a:pt x="0" y="1877568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0" y="27940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0" y="916432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1">
              <a:lnSpc>
                <a:spcPct val="100000"/>
              </a:lnSpc>
            </a:pPr>
            <a:r>
              <a:rPr lang="ar-EG" spc="-35" dirty="0" smtClean="0"/>
              <a:t>حرك بالمفاتيح</a:t>
            </a:r>
            <a:endParaRPr spc="-5" dirty="0"/>
          </a:p>
          <a:p>
            <a:pPr marL="12700" rtl="1">
              <a:lnSpc>
                <a:spcPct val="100000"/>
              </a:lnSpc>
              <a:spcBef>
                <a:spcPts val="420"/>
              </a:spcBef>
            </a:pPr>
            <a:r>
              <a:rPr sz="900" spc="10" dirty="0">
                <a:latin typeface="Calibri"/>
                <a:cs typeface="Calibri"/>
              </a:rPr>
              <a:t>scratch.mit.edu/fly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5270500"/>
            <a:ext cx="4572000" cy="1130300"/>
          </a:xfrm>
          <a:custGeom>
            <a:avLst/>
            <a:gdLst/>
            <a:ahLst/>
            <a:cxnLst/>
            <a:rect l="l" t="t" r="r" b="b"/>
            <a:pathLst>
              <a:path w="4572000" h="1130300">
                <a:moveTo>
                  <a:pt x="0" y="1130300"/>
                </a:moveTo>
                <a:lnTo>
                  <a:pt x="4572000" y="1130300"/>
                </a:lnTo>
                <a:lnTo>
                  <a:pt x="4572000" y="0"/>
                </a:lnTo>
                <a:lnTo>
                  <a:pt x="0" y="0"/>
                </a:lnTo>
                <a:lnTo>
                  <a:pt x="0" y="1130300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0" y="52578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482280" y="1054100"/>
            <a:ext cx="1593215" cy="48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" algn="ctr" rtl="1">
              <a:lnSpc>
                <a:spcPct val="100000"/>
              </a:lnSpc>
            </a:pPr>
            <a:r>
              <a:rPr lang="ar-EG" sz="1200" b="1" spc="-40" dirty="0" smtClean="0">
                <a:solidFill>
                  <a:srgbClr val="5BADCE"/>
                </a:solidFill>
                <a:latin typeface="Cambria"/>
                <a:cs typeface="Cambria"/>
              </a:rPr>
              <a:t>استعد</a:t>
            </a:r>
            <a:endParaRPr sz="12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 dirty="0">
              <a:latin typeface="Times New Roman"/>
              <a:cs typeface="Times New Roman"/>
            </a:endParaRPr>
          </a:p>
          <a:p>
            <a:pPr algn="ctr" rtl="1">
              <a:lnSpc>
                <a:spcPct val="100000"/>
              </a:lnSpc>
              <a:spcBef>
                <a:spcPts val="5"/>
              </a:spcBef>
            </a:pPr>
            <a:r>
              <a:rPr lang="ar-EG" sz="900" spc="-35" dirty="0" smtClean="0">
                <a:solidFill>
                  <a:srgbClr val="636466"/>
                </a:solidFill>
                <a:latin typeface="Trebuchet MS"/>
                <a:cs typeface="Trebuchet MS"/>
              </a:rPr>
              <a:t>انقر لاختيار كائنك الطائر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77670" y="1695450"/>
            <a:ext cx="1142961" cy="7826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1668145" y="1685925"/>
            <a:ext cx="1162050" cy="802005"/>
          </a:xfrm>
          <a:custGeom>
            <a:avLst/>
            <a:gdLst/>
            <a:ahLst/>
            <a:cxnLst/>
            <a:rect l="l" t="t" r="r" b="b"/>
            <a:pathLst>
              <a:path w="1162050" h="802005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715949"/>
                </a:lnTo>
                <a:lnTo>
                  <a:pt x="3859" y="741854"/>
                </a:lnTo>
                <a:lnTo>
                  <a:pt x="17435" y="769932"/>
                </a:lnTo>
                <a:lnTo>
                  <a:pt x="43725" y="792450"/>
                </a:lnTo>
                <a:lnTo>
                  <a:pt x="85725" y="801674"/>
                </a:lnTo>
                <a:lnTo>
                  <a:pt x="1076286" y="801674"/>
                </a:lnTo>
                <a:lnTo>
                  <a:pt x="1102186" y="797815"/>
                </a:lnTo>
                <a:lnTo>
                  <a:pt x="1130265" y="784239"/>
                </a:lnTo>
                <a:lnTo>
                  <a:pt x="1152785" y="757949"/>
                </a:lnTo>
                <a:lnTo>
                  <a:pt x="1162011" y="715949"/>
                </a:lnTo>
                <a:lnTo>
                  <a:pt x="1162011" y="85725"/>
                </a:lnTo>
                <a:lnTo>
                  <a:pt x="1158152" y="59819"/>
                </a:lnTo>
                <a:lnTo>
                  <a:pt x="1144576" y="31742"/>
                </a:lnTo>
                <a:lnTo>
                  <a:pt x="1118286" y="9224"/>
                </a:lnTo>
                <a:lnTo>
                  <a:pt x="1076286" y="0"/>
                </a:lnTo>
                <a:lnTo>
                  <a:pt x="85725" y="0"/>
                </a:lnTo>
                <a:close/>
              </a:path>
            </a:pathLst>
          </a:custGeom>
          <a:ln w="19050">
            <a:solidFill>
              <a:srgbClr val="5BAD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2154173" y="1549857"/>
            <a:ext cx="41910" cy="292100"/>
          </a:xfrm>
          <a:custGeom>
            <a:avLst/>
            <a:gdLst/>
            <a:ahLst/>
            <a:cxnLst/>
            <a:rect l="l" t="t" r="r" b="b"/>
            <a:pathLst>
              <a:path w="41910" h="292100">
                <a:moveTo>
                  <a:pt x="41808" y="0"/>
                </a:moveTo>
                <a:lnTo>
                  <a:pt x="0" y="291909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2130971" y="1841563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19" y="0"/>
                </a:moveTo>
                <a:lnTo>
                  <a:pt x="12408" y="1596"/>
                </a:lnTo>
                <a:lnTo>
                  <a:pt x="5949" y="5949"/>
                </a:lnTo>
                <a:lnTo>
                  <a:pt x="1596" y="12408"/>
                </a:lnTo>
                <a:lnTo>
                  <a:pt x="0" y="20320"/>
                </a:lnTo>
                <a:lnTo>
                  <a:pt x="1596" y="28231"/>
                </a:lnTo>
                <a:lnTo>
                  <a:pt x="5949" y="34690"/>
                </a:lnTo>
                <a:lnTo>
                  <a:pt x="12408" y="39043"/>
                </a:lnTo>
                <a:lnTo>
                  <a:pt x="20319" y="40640"/>
                </a:lnTo>
                <a:lnTo>
                  <a:pt x="28231" y="39043"/>
                </a:lnTo>
                <a:lnTo>
                  <a:pt x="34690" y="34690"/>
                </a:lnTo>
                <a:lnTo>
                  <a:pt x="39043" y="28231"/>
                </a:lnTo>
                <a:lnTo>
                  <a:pt x="40639" y="20320"/>
                </a:lnTo>
                <a:lnTo>
                  <a:pt x="39043" y="12408"/>
                </a:lnTo>
                <a:lnTo>
                  <a:pt x="34690" y="5949"/>
                </a:lnTo>
                <a:lnTo>
                  <a:pt x="28231" y="1596"/>
                </a:lnTo>
                <a:lnTo>
                  <a:pt x="20319" y="0"/>
                </a:lnTo>
                <a:close/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2312657" y="3354819"/>
            <a:ext cx="2043366" cy="8054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258572" y="4229100"/>
            <a:ext cx="2080289" cy="825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580773" y="5410200"/>
            <a:ext cx="3410585" cy="464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algn="ctr" rtl="1">
              <a:lnSpc>
                <a:spcPct val="100000"/>
              </a:lnSpc>
            </a:pPr>
            <a:r>
              <a:rPr lang="ar-EG" sz="1200" b="1" spc="-40" dirty="0" smtClean="0">
                <a:solidFill>
                  <a:srgbClr val="6BA883"/>
                </a:solidFill>
                <a:latin typeface="Cambria"/>
                <a:cs typeface="Cambria"/>
              </a:rPr>
              <a:t>جربه</a:t>
            </a:r>
            <a:endParaRPr sz="1200" dirty="0">
              <a:latin typeface="Cambria"/>
              <a:cs typeface="Cambria"/>
            </a:endParaRPr>
          </a:p>
          <a:p>
            <a:pPr algn="ctr" rtl="1">
              <a:lnSpc>
                <a:spcPct val="100000"/>
              </a:lnSpc>
              <a:spcBef>
                <a:spcPts val="1060"/>
              </a:spcBef>
            </a:pPr>
            <a:r>
              <a:rPr lang="ar-EG" sz="900" spc="-25" dirty="0">
                <a:solidFill>
                  <a:srgbClr val="636466"/>
                </a:solidFill>
                <a:latin typeface="Trebuchet MS"/>
                <a:cs typeface="Trebuchet MS"/>
              </a:rPr>
              <a:t>اضغط على مفاتيح الأسهم </a:t>
            </a:r>
            <a:r>
              <a:rPr lang="ar-EG" sz="900" spc="-25" dirty="0" smtClean="0">
                <a:solidFill>
                  <a:srgbClr val="636466"/>
                </a:solidFill>
                <a:latin typeface="Trebuchet MS"/>
                <a:cs typeface="Trebuchet MS"/>
              </a:rPr>
              <a:t>من لوحة </a:t>
            </a:r>
            <a:r>
              <a:rPr lang="ar-EG" sz="900" spc="-25" dirty="0">
                <a:solidFill>
                  <a:srgbClr val="636466"/>
                </a:solidFill>
                <a:latin typeface="Trebuchet MS"/>
                <a:cs typeface="Trebuchet MS"/>
              </a:rPr>
              <a:t>المفاتيح </a:t>
            </a:r>
            <a:r>
              <a:rPr lang="ar-EG" sz="900" spc="-25" dirty="0" smtClean="0">
                <a:solidFill>
                  <a:srgbClr val="636466"/>
                </a:solidFill>
                <a:latin typeface="Trebuchet MS"/>
                <a:cs typeface="Trebuchet MS"/>
              </a:rPr>
              <a:t>لتحرك شخصيتك. 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249144" y="4267187"/>
            <a:ext cx="2080298" cy="7736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96900" y="5970815"/>
            <a:ext cx="65457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000" b="1" spc="-35" dirty="0">
                <a:solidFill>
                  <a:srgbClr val="FFFFFF"/>
                </a:solidFill>
                <a:latin typeface="Trebuchet MS"/>
                <a:cs typeface="Trebuchet MS"/>
              </a:rPr>
              <a:t>ا</a:t>
            </a:r>
            <a:r>
              <a:rPr lang="ar-EG" sz="1000" b="1" spc="-35" dirty="0" smtClean="0">
                <a:solidFill>
                  <a:srgbClr val="FFFFFF"/>
                </a:solidFill>
                <a:latin typeface="Trebuchet MS"/>
                <a:cs typeface="Trebuchet MS"/>
              </a:rPr>
              <a:t>جعلها تطير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67352" y="5916840"/>
            <a:ext cx="694907" cy="257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133600" y="586921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F677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641343" y="1106716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641343" y="1106716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677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41343" y="1106716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F677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641343" y="1106716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677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1251475" y="1295400"/>
            <a:ext cx="206946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200" b="1" spc="-40" dirty="0">
                <a:solidFill>
                  <a:srgbClr val="FFFFFF"/>
                </a:solidFill>
                <a:latin typeface="Trebuchet MS"/>
                <a:cs typeface="Trebuchet MS"/>
              </a:rPr>
              <a:t>ا</a:t>
            </a:r>
            <a:r>
              <a:rPr lang="ar-EG" sz="1200" b="1" spc="-40" dirty="0" smtClean="0">
                <a:solidFill>
                  <a:srgbClr val="FFFFFF"/>
                </a:solidFill>
                <a:latin typeface="Trebuchet MS"/>
                <a:cs typeface="Trebuchet MS"/>
              </a:rPr>
              <a:t>جعل السحب تطير في السماء!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82116" y="1968500"/>
            <a:ext cx="2244882" cy="1626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44533" y="406400"/>
            <a:ext cx="248348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2800" spc="-60" dirty="0" smtClean="0"/>
              <a:t>السحب الطائرة</a:t>
            </a:r>
            <a:endParaRPr sz="2800" dirty="0"/>
          </a:p>
        </p:txBody>
      </p:sp>
      <p:sp>
        <p:nvSpPr>
          <p:cNvPr id="13" name="object 13"/>
          <p:cNvSpPr/>
          <p:nvPr/>
        </p:nvSpPr>
        <p:spPr>
          <a:xfrm>
            <a:off x="1182116" y="3695706"/>
            <a:ext cx="2244882" cy="16670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2235580" y="5924677"/>
            <a:ext cx="100965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5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1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1325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572000" cy="1386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1">
              <a:lnSpc>
                <a:spcPct val="100000"/>
              </a:lnSpc>
            </a:pPr>
            <a:r>
              <a:rPr lang="ar-EG" spc="-50" dirty="0" smtClean="0"/>
              <a:t>السحب الطائرة</a:t>
            </a:r>
            <a:endParaRPr spc="-15" dirty="0"/>
          </a:p>
          <a:p>
            <a:pPr marL="12700" rtl="1">
              <a:lnSpc>
                <a:spcPct val="100000"/>
              </a:lnSpc>
              <a:spcBef>
                <a:spcPts val="420"/>
              </a:spcBef>
            </a:pPr>
            <a:r>
              <a:rPr sz="900" spc="10" dirty="0">
                <a:latin typeface="Calibri"/>
                <a:cs typeface="Calibri"/>
              </a:rPr>
              <a:t>scratch.mit.edu/fly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2197100"/>
            <a:ext cx="4572000" cy="2514600"/>
          </a:xfrm>
          <a:custGeom>
            <a:avLst/>
            <a:gdLst/>
            <a:ahLst/>
            <a:cxnLst/>
            <a:rect l="l" t="t" r="r" b="b"/>
            <a:pathLst>
              <a:path w="4572000" h="2514600">
                <a:moveTo>
                  <a:pt x="0" y="2514600"/>
                </a:moveTo>
                <a:lnTo>
                  <a:pt x="4572000" y="2514600"/>
                </a:lnTo>
                <a:lnTo>
                  <a:pt x="4572000" y="0"/>
                </a:lnTo>
                <a:lnTo>
                  <a:pt x="0" y="0"/>
                </a:lnTo>
                <a:lnTo>
                  <a:pt x="0" y="251460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46990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0" y="218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0" y="908050"/>
            <a:ext cx="4572000" cy="1289050"/>
          </a:xfrm>
          <a:custGeom>
            <a:avLst/>
            <a:gdLst/>
            <a:ahLst/>
            <a:cxnLst/>
            <a:rect l="l" t="t" r="r" b="b"/>
            <a:pathLst>
              <a:path w="4572000" h="1289050">
                <a:moveTo>
                  <a:pt x="0" y="1289050"/>
                </a:moveTo>
                <a:lnTo>
                  <a:pt x="4572000" y="1289050"/>
                </a:lnTo>
                <a:lnTo>
                  <a:pt x="4572000" y="0"/>
                </a:lnTo>
                <a:lnTo>
                  <a:pt x="0" y="0"/>
                </a:lnTo>
                <a:lnTo>
                  <a:pt x="0" y="1289050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0" y="218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0" y="89535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1866239" y="1054100"/>
            <a:ext cx="83311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200" b="1" spc="-40" dirty="0" smtClean="0">
                <a:solidFill>
                  <a:srgbClr val="5BADCE"/>
                </a:solidFill>
                <a:latin typeface="Cambria"/>
                <a:cs typeface="Cambria"/>
              </a:rPr>
              <a:t>استعد</a:t>
            </a:r>
            <a:endParaRPr sz="1200" dirty="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5633" y="1914525"/>
            <a:ext cx="2625756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ar-EG" sz="900" spc="-30" dirty="0" smtClean="0">
                <a:solidFill>
                  <a:srgbClr val="636466"/>
                </a:solidFill>
                <a:latin typeface="Trebuchet MS"/>
                <a:cs typeface="Trebuchet MS"/>
              </a:rPr>
              <a:t>اختر السحب من المكتبة               </a:t>
            </a:r>
            <a:endParaRPr sz="9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840740" algn="l">
              <a:lnSpc>
                <a:spcPct val="100000"/>
              </a:lnSpc>
            </a:pPr>
            <a:r>
              <a:rPr lang="ar-EG" sz="1200" b="1" spc="-40" dirty="0" smtClean="0">
                <a:solidFill>
                  <a:srgbClr val="939598"/>
                </a:solidFill>
                <a:latin typeface="Cambria"/>
                <a:cs typeface="Cambria"/>
              </a:rPr>
              <a:t> أضف هذا البرنامج       </a:t>
            </a:r>
            <a:r>
              <a:rPr lang="en-US" sz="1200" b="1" spc="-40" dirty="0" smtClean="0">
                <a:solidFill>
                  <a:srgbClr val="939598"/>
                </a:solidFill>
                <a:latin typeface="Cambria"/>
                <a:cs typeface="Cambria"/>
              </a:rPr>
              <a:t>   </a:t>
            </a:r>
            <a:r>
              <a:rPr lang="ar-EG" sz="1200" b="1" spc="-40" dirty="0" smtClean="0">
                <a:solidFill>
                  <a:srgbClr val="939598"/>
                </a:solidFill>
                <a:latin typeface="Cambria"/>
                <a:cs typeface="Cambria"/>
              </a:rPr>
              <a:t>  </a:t>
            </a:r>
            <a:r>
              <a:rPr lang="en-US" sz="1200" b="1" spc="-40" dirty="0" smtClean="0">
                <a:solidFill>
                  <a:srgbClr val="939598"/>
                </a:solidFill>
                <a:latin typeface="Cambria"/>
                <a:cs typeface="Cambria"/>
              </a:rPr>
              <a:t> </a:t>
            </a:r>
            <a:r>
              <a:rPr lang="ar-EG" sz="1200" b="1" spc="-40" dirty="0" smtClean="0">
                <a:solidFill>
                  <a:srgbClr val="939598"/>
                </a:solidFill>
                <a:latin typeface="Cambria"/>
                <a:cs typeface="Cambria"/>
              </a:rPr>
              <a:t>              </a:t>
            </a:r>
            <a:endParaRPr sz="1200" dirty="0">
              <a:latin typeface="Cambria"/>
              <a:cs typeface="Cambr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24445" y="1465606"/>
            <a:ext cx="1478508" cy="3453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914920" y="1456080"/>
            <a:ext cx="1497965" cy="364490"/>
          </a:xfrm>
          <a:custGeom>
            <a:avLst/>
            <a:gdLst/>
            <a:ahLst/>
            <a:cxnLst/>
            <a:rect l="l" t="t" r="r" b="b"/>
            <a:pathLst>
              <a:path w="1497964" h="364489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278714"/>
                </a:lnTo>
                <a:lnTo>
                  <a:pt x="3859" y="304619"/>
                </a:lnTo>
                <a:lnTo>
                  <a:pt x="17435" y="332697"/>
                </a:lnTo>
                <a:lnTo>
                  <a:pt x="43725" y="355214"/>
                </a:lnTo>
                <a:lnTo>
                  <a:pt x="85725" y="364439"/>
                </a:lnTo>
                <a:lnTo>
                  <a:pt x="1411833" y="364439"/>
                </a:lnTo>
                <a:lnTo>
                  <a:pt x="1437738" y="360579"/>
                </a:lnTo>
                <a:lnTo>
                  <a:pt x="1465816" y="347003"/>
                </a:lnTo>
                <a:lnTo>
                  <a:pt x="1488334" y="320714"/>
                </a:lnTo>
                <a:lnTo>
                  <a:pt x="1497558" y="278714"/>
                </a:lnTo>
                <a:lnTo>
                  <a:pt x="1497558" y="85725"/>
                </a:lnTo>
                <a:lnTo>
                  <a:pt x="1493699" y="59819"/>
                </a:lnTo>
                <a:lnTo>
                  <a:pt x="1480123" y="31742"/>
                </a:lnTo>
                <a:lnTo>
                  <a:pt x="1453833" y="9224"/>
                </a:lnTo>
                <a:lnTo>
                  <a:pt x="1411833" y="0"/>
                </a:lnTo>
                <a:lnTo>
                  <a:pt x="85725" y="0"/>
                </a:lnTo>
                <a:close/>
              </a:path>
            </a:pathLst>
          </a:custGeom>
          <a:ln w="19050">
            <a:solidFill>
              <a:srgbClr val="5BAD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2875610" y="1465605"/>
            <a:ext cx="625779" cy="5171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2866085" y="1456080"/>
            <a:ext cx="645160" cy="536575"/>
          </a:xfrm>
          <a:custGeom>
            <a:avLst/>
            <a:gdLst/>
            <a:ahLst/>
            <a:cxnLst/>
            <a:rect l="l" t="t" r="r" b="b"/>
            <a:pathLst>
              <a:path w="645160" h="536575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450481"/>
                </a:lnTo>
                <a:lnTo>
                  <a:pt x="3859" y="476381"/>
                </a:lnTo>
                <a:lnTo>
                  <a:pt x="17435" y="504459"/>
                </a:lnTo>
                <a:lnTo>
                  <a:pt x="43725" y="526980"/>
                </a:lnTo>
                <a:lnTo>
                  <a:pt x="85725" y="536206"/>
                </a:lnTo>
                <a:lnTo>
                  <a:pt x="559104" y="536206"/>
                </a:lnTo>
                <a:lnTo>
                  <a:pt x="585009" y="532347"/>
                </a:lnTo>
                <a:lnTo>
                  <a:pt x="613087" y="518771"/>
                </a:lnTo>
                <a:lnTo>
                  <a:pt x="635605" y="492481"/>
                </a:lnTo>
                <a:lnTo>
                  <a:pt x="644829" y="450481"/>
                </a:lnTo>
                <a:lnTo>
                  <a:pt x="644829" y="85725"/>
                </a:lnTo>
                <a:lnTo>
                  <a:pt x="640972" y="59819"/>
                </a:lnTo>
                <a:lnTo>
                  <a:pt x="627399" y="31742"/>
                </a:lnTo>
                <a:lnTo>
                  <a:pt x="601110" y="9224"/>
                </a:lnTo>
                <a:lnTo>
                  <a:pt x="559104" y="0"/>
                </a:lnTo>
                <a:lnTo>
                  <a:pt x="85725" y="0"/>
                </a:lnTo>
                <a:close/>
              </a:path>
            </a:pathLst>
          </a:custGeom>
          <a:ln w="19049">
            <a:solidFill>
              <a:srgbClr val="5BAD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674190" y="1752015"/>
            <a:ext cx="114300" cy="173355"/>
          </a:xfrm>
          <a:custGeom>
            <a:avLst/>
            <a:gdLst/>
            <a:ahLst/>
            <a:cxnLst/>
            <a:rect l="l" t="t" r="r" b="b"/>
            <a:pathLst>
              <a:path w="114300" h="173355">
                <a:moveTo>
                  <a:pt x="113969" y="173304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1642706" y="1714715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40639" y="20320"/>
                </a:moveTo>
                <a:lnTo>
                  <a:pt x="39043" y="12408"/>
                </a:lnTo>
                <a:lnTo>
                  <a:pt x="34690" y="5949"/>
                </a:lnTo>
                <a:lnTo>
                  <a:pt x="28231" y="1596"/>
                </a:lnTo>
                <a:lnTo>
                  <a:pt x="20319" y="0"/>
                </a:lnTo>
                <a:lnTo>
                  <a:pt x="12408" y="1596"/>
                </a:lnTo>
                <a:lnTo>
                  <a:pt x="5949" y="5949"/>
                </a:lnTo>
                <a:lnTo>
                  <a:pt x="1596" y="12408"/>
                </a:lnTo>
                <a:lnTo>
                  <a:pt x="0" y="20320"/>
                </a:lnTo>
                <a:lnTo>
                  <a:pt x="1596" y="28231"/>
                </a:lnTo>
                <a:lnTo>
                  <a:pt x="5949" y="34690"/>
                </a:lnTo>
                <a:lnTo>
                  <a:pt x="12408" y="39043"/>
                </a:lnTo>
                <a:lnTo>
                  <a:pt x="20319" y="40640"/>
                </a:lnTo>
                <a:lnTo>
                  <a:pt x="28231" y="39043"/>
                </a:lnTo>
                <a:lnTo>
                  <a:pt x="34690" y="34690"/>
                </a:lnTo>
                <a:lnTo>
                  <a:pt x="39043" y="28231"/>
                </a:lnTo>
                <a:lnTo>
                  <a:pt x="40639" y="20320"/>
                </a:lnTo>
                <a:close/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279285" y="2662071"/>
            <a:ext cx="2133600" cy="19784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467712" y="3671381"/>
            <a:ext cx="909955" cy="307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11100"/>
              </a:lnSpc>
            </a:pPr>
            <a:r>
              <a:rPr lang="ar-EG" sz="900" spc="-50" dirty="0">
                <a:solidFill>
                  <a:srgbClr val="636466"/>
                </a:solidFill>
                <a:latin typeface="Trebuchet MS"/>
                <a:cs typeface="Trebuchet MS"/>
              </a:rPr>
              <a:t>ا</a:t>
            </a:r>
            <a:r>
              <a:rPr lang="ar-EG" sz="900" spc="-50" dirty="0" smtClean="0">
                <a:solidFill>
                  <a:srgbClr val="636466"/>
                </a:solidFill>
                <a:latin typeface="Trebuchet MS"/>
                <a:cs typeface="Trebuchet MS"/>
              </a:rPr>
              <a:t>كتب 180 لتحافظ على السحب في النصف العلوي.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4711700"/>
            <a:ext cx="4572000" cy="1689100"/>
          </a:xfrm>
          <a:custGeom>
            <a:avLst/>
            <a:gdLst/>
            <a:ahLst/>
            <a:cxnLst/>
            <a:rect l="l" t="t" r="r" b="b"/>
            <a:pathLst>
              <a:path w="4572000" h="1689100">
                <a:moveTo>
                  <a:pt x="0" y="1689100"/>
                </a:moveTo>
                <a:lnTo>
                  <a:pt x="4572000" y="1689100"/>
                </a:lnTo>
                <a:lnTo>
                  <a:pt x="4572000" y="0"/>
                </a:lnTo>
                <a:lnTo>
                  <a:pt x="0" y="0"/>
                </a:lnTo>
                <a:lnTo>
                  <a:pt x="0" y="1689100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0" y="46990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1832203" y="5746874"/>
            <a:ext cx="900430" cy="0"/>
          </a:xfrm>
          <a:custGeom>
            <a:avLst/>
            <a:gdLst/>
            <a:ahLst/>
            <a:cxnLst/>
            <a:rect l="l" t="t" r="r" b="b"/>
            <a:pathLst>
              <a:path w="900430">
                <a:moveTo>
                  <a:pt x="0" y="0"/>
                </a:moveTo>
                <a:lnTo>
                  <a:pt x="900239" y="0"/>
                </a:lnTo>
              </a:path>
            </a:pathLst>
          </a:custGeom>
          <a:ln w="1416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1832203" y="5714993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63753"/>
                </a:moveTo>
                <a:lnTo>
                  <a:pt x="0" y="0"/>
                </a:lnTo>
              </a:path>
            </a:pathLst>
          </a:custGeom>
          <a:ln w="1416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2732430" y="5714993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63753"/>
                </a:moveTo>
                <a:lnTo>
                  <a:pt x="0" y="0"/>
                </a:lnTo>
              </a:path>
            </a:pathLst>
          </a:custGeom>
          <a:ln w="1416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1068255" y="4864100"/>
            <a:ext cx="2435860" cy="60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lang="ar-EG" sz="1200" b="1" spc="-15" dirty="0" smtClean="0">
                <a:solidFill>
                  <a:srgbClr val="5BADCE"/>
                </a:solidFill>
                <a:latin typeface="Cambria"/>
                <a:cs typeface="Cambria"/>
              </a:rPr>
              <a:t>إرشاد</a:t>
            </a:r>
            <a:endParaRPr sz="1200" dirty="0">
              <a:latin typeface="Cambria"/>
              <a:cs typeface="Cambria"/>
            </a:endParaRPr>
          </a:p>
          <a:p>
            <a:pPr algn="ctr" rtl="1">
              <a:lnSpc>
                <a:spcPct val="100000"/>
              </a:lnSpc>
              <a:spcBef>
                <a:spcPts val="535"/>
              </a:spcBef>
            </a:pPr>
            <a:r>
              <a:rPr lang="ar-EG" sz="900" spc="-35" dirty="0" smtClean="0">
                <a:solidFill>
                  <a:srgbClr val="636466"/>
                </a:solidFill>
                <a:latin typeface="Trebuchet MS"/>
                <a:cs typeface="Trebuchet MS"/>
              </a:rPr>
              <a:t>محور </a:t>
            </a:r>
            <a:r>
              <a:rPr lang="en-US" sz="900" spc="-35" dirty="0" smtClean="0">
                <a:solidFill>
                  <a:srgbClr val="636466"/>
                </a:solidFill>
                <a:latin typeface="Trebuchet MS"/>
                <a:cs typeface="Trebuchet MS"/>
              </a:rPr>
              <a:t>y</a:t>
            </a:r>
            <a:r>
              <a:rPr lang="ar-EG" sz="900" spc="-35" dirty="0" smtClean="0">
                <a:solidFill>
                  <a:srgbClr val="636466"/>
                </a:solidFill>
                <a:latin typeface="Trebuchet MS"/>
                <a:cs typeface="Trebuchet MS"/>
              </a:rPr>
              <a:t> هو الموقع على المنصة من أعلى إلى أسفل</a:t>
            </a:r>
            <a:r>
              <a:rPr sz="900" spc="-35" dirty="0" smtClean="0">
                <a:solidFill>
                  <a:srgbClr val="636466"/>
                </a:solidFill>
                <a:latin typeface="Trebuchet MS"/>
                <a:cs typeface="Trebuchet MS"/>
              </a:rPr>
              <a:t>.</a:t>
            </a:r>
            <a:endParaRPr sz="900" dirty="0">
              <a:latin typeface="Trebuchet MS"/>
              <a:cs typeface="Trebuchet MS"/>
            </a:endParaRPr>
          </a:p>
          <a:p>
            <a:pPr marL="427355" algn="ctr">
              <a:lnSpc>
                <a:spcPct val="100000"/>
              </a:lnSpc>
              <a:spcBef>
                <a:spcPts val="660"/>
              </a:spcBef>
            </a:pPr>
            <a:r>
              <a:rPr sz="800" b="1" spc="-35" dirty="0">
                <a:solidFill>
                  <a:srgbClr val="636466"/>
                </a:solidFill>
                <a:latin typeface="Trebuchet MS"/>
                <a:cs typeface="Trebuchet MS"/>
              </a:rPr>
              <a:t>y</a:t>
            </a:r>
            <a:r>
              <a:rPr sz="800" b="1" spc="-190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800" b="1" spc="-60" dirty="0">
                <a:solidFill>
                  <a:srgbClr val="636466"/>
                </a:solidFill>
                <a:latin typeface="Trebuchet MS"/>
                <a:cs typeface="Trebuchet MS"/>
              </a:rPr>
              <a:t>= 180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41156" y="6008915"/>
            <a:ext cx="35877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35" dirty="0">
                <a:solidFill>
                  <a:srgbClr val="636466"/>
                </a:solidFill>
                <a:latin typeface="Trebuchet MS"/>
                <a:cs typeface="Trebuchet MS"/>
              </a:rPr>
              <a:t>y</a:t>
            </a:r>
            <a:r>
              <a:rPr sz="800" b="1" spc="-190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800" b="1" spc="-60" dirty="0">
                <a:solidFill>
                  <a:srgbClr val="636466"/>
                </a:solidFill>
                <a:latin typeface="Trebuchet MS"/>
                <a:cs typeface="Trebuchet MS"/>
              </a:rPr>
              <a:t>= </a:t>
            </a:r>
            <a:r>
              <a:rPr sz="800" b="1" spc="-55" dirty="0">
                <a:solidFill>
                  <a:srgbClr val="636466"/>
                </a:solidFill>
                <a:latin typeface="Trebuchet MS"/>
                <a:cs typeface="Trebuchet MS"/>
              </a:rPr>
              <a:t>-180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799577" y="5763986"/>
            <a:ext cx="35750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60" dirty="0">
                <a:solidFill>
                  <a:srgbClr val="636466"/>
                </a:solidFill>
                <a:latin typeface="Trebuchet MS"/>
                <a:cs typeface="Trebuchet MS"/>
              </a:rPr>
              <a:t>x =</a:t>
            </a:r>
            <a:r>
              <a:rPr sz="800" b="1" spc="-190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800" b="1" spc="-55" dirty="0">
                <a:solidFill>
                  <a:srgbClr val="636466"/>
                </a:solidFill>
                <a:latin typeface="Trebuchet MS"/>
                <a:cs typeface="Trebuchet MS"/>
              </a:rPr>
              <a:t>-240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95295" y="5757862"/>
            <a:ext cx="32448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60" dirty="0">
                <a:solidFill>
                  <a:srgbClr val="636466"/>
                </a:solidFill>
                <a:latin typeface="Trebuchet MS"/>
                <a:cs typeface="Trebuchet MS"/>
              </a:rPr>
              <a:t>x =</a:t>
            </a:r>
            <a:r>
              <a:rPr sz="800" b="1" spc="-195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800" b="1" spc="-60" dirty="0">
                <a:solidFill>
                  <a:srgbClr val="636466"/>
                </a:solidFill>
                <a:latin typeface="Trebuchet MS"/>
                <a:cs typeface="Trebuchet MS"/>
              </a:rPr>
              <a:t>240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284666" y="5417282"/>
            <a:ext cx="0" cy="671830"/>
          </a:xfrm>
          <a:custGeom>
            <a:avLst/>
            <a:gdLst/>
            <a:ahLst/>
            <a:cxnLst/>
            <a:rect l="l" t="t" r="r" b="b"/>
            <a:pathLst>
              <a:path h="671829">
                <a:moveTo>
                  <a:pt x="0" y="0"/>
                </a:moveTo>
                <a:lnTo>
                  <a:pt x="0" y="671639"/>
                </a:lnTo>
              </a:path>
            </a:pathLst>
          </a:custGeom>
          <a:ln w="1416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2252802" y="5417282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753" y="0"/>
                </a:lnTo>
              </a:path>
            </a:pathLst>
          </a:custGeom>
          <a:ln w="1416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2252802" y="6088917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753" y="0"/>
                </a:lnTo>
              </a:path>
            </a:pathLst>
          </a:custGeom>
          <a:ln w="1416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2461393" y="3078170"/>
            <a:ext cx="2062099" cy="6871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 txBox="1"/>
          <p:nvPr/>
        </p:nvSpPr>
        <p:spPr>
          <a:xfrm>
            <a:off x="2580413" y="3765340"/>
            <a:ext cx="1403985" cy="295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 rtl="1">
              <a:lnSpc>
                <a:spcPct val="111100"/>
              </a:lnSpc>
            </a:pPr>
            <a:r>
              <a:rPr lang="ar-EG" sz="900" spc="-35" dirty="0" smtClean="0">
                <a:solidFill>
                  <a:srgbClr val="636466"/>
                </a:solidFill>
                <a:latin typeface="Trebuchet MS"/>
                <a:cs typeface="Trebuchet MS"/>
              </a:rPr>
              <a:t>اسحب لبنة </a:t>
            </a:r>
            <a:r>
              <a:rPr lang="en-US" sz="900" spc="-10" dirty="0">
                <a:solidFill>
                  <a:srgbClr val="5CB712"/>
                </a:solidFill>
                <a:latin typeface="Trebuchet MS"/>
                <a:cs typeface="Trebuchet MS"/>
              </a:rPr>
              <a:t>pick random</a:t>
            </a:r>
            <a:r>
              <a:rPr lang="ar-EG" sz="900" spc="-10" dirty="0">
                <a:solidFill>
                  <a:srgbClr val="5CB712"/>
                </a:solidFill>
                <a:latin typeface="Trebuchet MS"/>
                <a:cs typeface="Trebuchet MS"/>
              </a:rPr>
              <a:t> </a:t>
            </a:r>
            <a:r>
              <a:rPr lang="ar-EG" sz="900" spc="-35" dirty="0" smtClean="0">
                <a:solidFill>
                  <a:srgbClr val="636466"/>
                </a:solidFill>
                <a:latin typeface="Trebuchet MS"/>
                <a:cs typeface="Trebuchet MS"/>
              </a:rPr>
              <a:t>الى لبنة </a:t>
            </a:r>
            <a:r>
              <a:rPr lang="en-US" sz="900" spc="-15" dirty="0">
                <a:solidFill>
                  <a:srgbClr val="496CD3"/>
                </a:solidFill>
                <a:latin typeface="Trebuchet MS"/>
                <a:cs typeface="Trebuchet MS"/>
              </a:rPr>
              <a:t>set y to</a:t>
            </a:r>
            <a:r>
              <a:rPr lang="ar-EG" sz="900" spc="-35" dirty="0" smtClean="0">
                <a:solidFill>
                  <a:srgbClr val="636466"/>
                </a:solidFill>
                <a:latin typeface="Trebuchet MS"/>
                <a:cs typeface="Trebuchet MS"/>
              </a:rPr>
              <a:t>.</a:t>
            </a:r>
          </a:p>
        </p:txBody>
      </p:sp>
      <p:sp>
        <p:nvSpPr>
          <p:cNvPr id="35" name="object 35"/>
          <p:cNvSpPr/>
          <p:nvPr/>
        </p:nvSpPr>
        <p:spPr>
          <a:xfrm>
            <a:off x="2141574" y="3555961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2121255" y="351532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40640"/>
                </a:moveTo>
                <a:lnTo>
                  <a:pt x="28231" y="39043"/>
                </a:lnTo>
                <a:lnTo>
                  <a:pt x="34690" y="34690"/>
                </a:lnTo>
                <a:lnTo>
                  <a:pt x="39043" y="28231"/>
                </a:lnTo>
                <a:lnTo>
                  <a:pt x="40640" y="20320"/>
                </a:lnTo>
                <a:lnTo>
                  <a:pt x="39043" y="12408"/>
                </a:lnTo>
                <a:lnTo>
                  <a:pt x="34690" y="5949"/>
                </a:lnTo>
                <a:lnTo>
                  <a:pt x="28231" y="1596"/>
                </a:lnTo>
                <a:lnTo>
                  <a:pt x="20320" y="0"/>
                </a:lnTo>
                <a:lnTo>
                  <a:pt x="12408" y="1596"/>
                </a:lnTo>
                <a:lnTo>
                  <a:pt x="5949" y="5949"/>
                </a:lnTo>
                <a:lnTo>
                  <a:pt x="1596" y="12408"/>
                </a:lnTo>
                <a:lnTo>
                  <a:pt x="0" y="20320"/>
                </a:lnTo>
                <a:lnTo>
                  <a:pt x="1596" y="28231"/>
                </a:lnTo>
                <a:lnTo>
                  <a:pt x="5949" y="34690"/>
                </a:lnTo>
                <a:lnTo>
                  <a:pt x="12408" y="39043"/>
                </a:lnTo>
                <a:lnTo>
                  <a:pt x="20320" y="40640"/>
                </a:lnTo>
                <a:close/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3237736" y="3573838"/>
            <a:ext cx="0" cy="148590"/>
          </a:xfrm>
          <a:custGeom>
            <a:avLst/>
            <a:gdLst/>
            <a:ahLst/>
            <a:cxnLst/>
            <a:rect l="l" t="t" r="r" b="b"/>
            <a:pathLst>
              <a:path h="148589">
                <a:moveTo>
                  <a:pt x="0" y="148501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3217416" y="353321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20319" y="40640"/>
                </a:moveTo>
                <a:lnTo>
                  <a:pt x="28231" y="39043"/>
                </a:lnTo>
                <a:lnTo>
                  <a:pt x="34690" y="34690"/>
                </a:lnTo>
                <a:lnTo>
                  <a:pt x="39043" y="28231"/>
                </a:lnTo>
                <a:lnTo>
                  <a:pt x="40639" y="20320"/>
                </a:lnTo>
                <a:lnTo>
                  <a:pt x="39043" y="12408"/>
                </a:lnTo>
                <a:lnTo>
                  <a:pt x="34690" y="5949"/>
                </a:lnTo>
                <a:lnTo>
                  <a:pt x="28231" y="1596"/>
                </a:lnTo>
                <a:lnTo>
                  <a:pt x="20319" y="0"/>
                </a:lnTo>
                <a:lnTo>
                  <a:pt x="12408" y="1596"/>
                </a:lnTo>
                <a:lnTo>
                  <a:pt x="5949" y="5949"/>
                </a:lnTo>
                <a:lnTo>
                  <a:pt x="1596" y="12408"/>
                </a:lnTo>
                <a:lnTo>
                  <a:pt x="0" y="20320"/>
                </a:lnTo>
                <a:lnTo>
                  <a:pt x="1596" y="28231"/>
                </a:lnTo>
                <a:lnTo>
                  <a:pt x="5949" y="34690"/>
                </a:lnTo>
                <a:lnTo>
                  <a:pt x="12408" y="39043"/>
                </a:lnTo>
                <a:lnTo>
                  <a:pt x="20319" y="40640"/>
                </a:lnTo>
                <a:close/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96900" y="5970815"/>
            <a:ext cx="61023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000" b="1" spc="-35" dirty="0">
                <a:solidFill>
                  <a:srgbClr val="FFFFFF"/>
                </a:solidFill>
                <a:latin typeface="Trebuchet MS"/>
                <a:cs typeface="Trebuchet MS"/>
              </a:rPr>
              <a:t>ا</a:t>
            </a:r>
            <a:r>
              <a:rPr lang="ar-EG" sz="1000" b="1" spc="-35" dirty="0" smtClean="0">
                <a:solidFill>
                  <a:srgbClr val="FFFFFF"/>
                </a:solidFill>
                <a:latin typeface="Trebuchet MS"/>
                <a:cs typeface="Trebuchet MS"/>
              </a:rPr>
              <a:t>جعلها تطير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67352" y="5916840"/>
            <a:ext cx="694907" cy="257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133600" y="586921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F677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641343" y="1106716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641343" y="1106716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677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41343" y="1106716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F677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641343" y="1106716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677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775006" y="1295400"/>
            <a:ext cx="30226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200" b="1" spc="-60" dirty="0">
                <a:solidFill>
                  <a:srgbClr val="FFFFFF"/>
                </a:solidFill>
                <a:latin typeface="Trebuchet MS"/>
                <a:cs typeface="Trebuchet MS"/>
              </a:rPr>
              <a:t>ا</a:t>
            </a:r>
            <a:r>
              <a:rPr lang="ar-EG" sz="1200" b="1" spc="-60" dirty="0" smtClean="0">
                <a:solidFill>
                  <a:srgbClr val="FFFFFF"/>
                </a:solidFill>
                <a:latin typeface="Trebuchet MS"/>
                <a:cs typeface="Trebuchet MS"/>
              </a:rPr>
              <a:t>ضف قلوب أو أي أشياء طائرة  لتقوم بجمعها.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226253" y="406400"/>
            <a:ext cx="211963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2800" spc="-95" dirty="0" smtClean="0"/>
              <a:t>القلوب الطائرة</a:t>
            </a:r>
            <a:endParaRPr sz="2800" dirty="0"/>
          </a:p>
        </p:txBody>
      </p:sp>
      <p:sp>
        <p:nvSpPr>
          <p:cNvPr id="12" name="object 12"/>
          <p:cNvSpPr txBox="1"/>
          <p:nvPr/>
        </p:nvSpPr>
        <p:spPr>
          <a:xfrm>
            <a:off x="2235580" y="5924677"/>
            <a:ext cx="100965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5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2000" y="2510307"/>
            <a:ext cx="3049612" cy="2137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1325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572000" cy="1386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1">
              <a:lnSpc>
                <a:spcPct val="100000"/>
              </a:lnSpc>
            </a:pPr>
            <a:r>
              <a:rPr lang="ar-EG" spc="-80" dirty="0" smtClean="0"/>
              <a:t>القلوب الطائرة</a:t>
            </a:r>
            <a:endParaRPr spc="-20" dirty="0"/>
          </a:p>
          <a:p>
            <a:pPr marL="12700" rtl="1">
              <a:lnSpc>
                <a:spcPct val="100000"/>
              </a:lnSpc>
              <a:spcBef>
                <a:spcPts val="420"/>
              </a:spcBef>
            </a:pPr>
            <a:r>
              <a:rPr sz="900" spc="10" dirty="0">
                <a:latin typeface="Calibri"/>
                <a:cs typeface="Calibri"/>
              </a:rPr>
              <a:t>scratch.mit.edu/fly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2374912"/>
            <a:ext cx="4572000" cy="2743200"/>
          </a:xfrm>
          <a:custGeom>
            <a:avLst/>
            <a:gdLst/>
            <a:ahLst/>
            <a:cxnLst/>
            <a:rect l="l" t="t" r="r" b="b"/>
            <a:pathLst>
              <a:path w="4572000" h="2743200">
                <a:moveTo>
                  <a:pt x="0" y="2743187"/>
                </a:moveTo>
                <a:lnTo>
                  <a:pt x="4572000" y="2743187"/>
                </a:lnTo>
                <a:lnTo>
                  <a:pt x="4572000" y="0"/>
                </a:lnTo>
                <a:lnTo>
                  <a:pt x="0" y="0"/>
                </a:lnTo>
                <a:lnTo>
                  <a:pt x="0" y="2743187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51943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0" y="23622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704111" y="2550642"/>
            <a:ext cx="11747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200" b="1" spc="-40" dirty="0" smtClean="0">
                <a:solidFill>
                  <a:srgbClr val="939598"/>
                </a:solidFill>
                <a:latin typeface="Cambria"/>
                <a:cs typeface="Cambria"/>
              </a:rPr>
              <a:t>أضف هذا البرنامج</a:t>
            </a:r>
            <a:endParaRPr sz="1200" dirty="0"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908037"/>
            <a:ext cx="4572000" cy="1466850"/>
          </a:xfrm>
          <a:custGeom>
            <a:avLst/>
            <a:gdLst/>
            <a:ahLst/>
            <a:cxnLst/>
            <a:rect l="l" t="t" r="r" b="b"/>
            <a:pathLst>
              <a:path w="4572000" h="1466850">
                <a:moveTo>
                  <a:pt x="0" y="1466862"/>
                </a:moveTo>
                <a:lnTo>
                  <a:pt x="4572000" y="1466862"/>
                </a:lnTo>
                <a:lnTo>
                  <a:pt x="4572000" y="0"/>
                </a:lnTo>
                <a:lnTo>
                  <a:pt x="0" y="0"/>
                </a:lnTo>
                <a:lnTo>
                  <a:pt x="0" y="1466862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0" y="23622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0" y="89535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1866239" y="1054100"/>
            <a:ext cx="83311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ar-EG" sz="1200" b="1" spc="-40" dirty="0" smtClean="0">
                <a:solidFill>
                  <a:srgbClr val="5BADCE"/>
                </a:solidFill>
                <a:latin typeface="Cambria"/>
                <a:cs typeface="Cambria"/>
              </a:rPr>
              <a:t>استعد</a:t>
            </a:r>
            <a:endParaRPr sz="1200" dirty="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7752" y="2020104"/>
            <a:ext cx="152717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900" spc="-30" dirty="0" smtClean="0">
                <a:solidFill>
                  <a:srgbClr val="636466"/>
                </a:solidFill>
                <a:latin typeface="Trebuchet MS"/>
                <a:cs typeface="Trebuchet MS"/>
              </a:rPr>
              <a:t>اختر كائن مثل القلب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24445" y="1541806"/>
            <a:ext cx="1478508" cy="3453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914920" y="1532280"/>
            <a:ext cx="1497965" cy="364490"/>
          </a:xfrm>
          <a:custGeom>
            <a:avLst/>
            <a:gdLst/>
            <a:ahLst/>
            <a:cxnLst/>
            <a:rect l="l" t="t" r="r" b="b"/>
            <a:pathLst>
              <a:path w="1497964" h="364489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278714"/>
                </a:lnTo>
                <a:lnTo>
                  <a:pt x="3859" y="304619"/>
                </a:lnTo>
                <a:lnTo>
                  <a:pt x="17435" y="332697"/>
                </a:lnTo>
                <a:lnTo>
                  <a:pt x="43725" y="355214"/>
                </a:lnTo>
                <a:lnTo>
                  <a:pt x="85725" y="364439"/>
                </a:lnTo>
                <a:lnTo>
                  <a:pt x="1411833" y="364439"/>
                </a:lnTo>
                <a:lnTo>
                  <a:pt x="1437738" y="360579"/>
                </a:lnTo>
                <a:lnTo>
                  <a:pt x="1465816" y="347003"/>
                </a:lnTo>
                <a:lnTo>
                  <a:pt x="1488334" y="320714"/>
                </a:lnTo>
                <a:lnTo>
                  <a:pt x="1497558" y="278714"/>
                </a:lnTo>
                <a:lnTo>
                  <a:pt x="1497558" y="85725"/>
                </a:lnTo>
                <a:lnTo>
                  <a:pt x="1493699" y="59819"/>
                </a:lnTo>
                <a:lnTo>
                  <a:pt x="1480123" y="31742"/>
                </a:lnTo>
                <a:lnTo>
                  <a:pt x="1453833" y="9224"/>
                </a:lnTo>
                <a:lnTo>
                  <a:pt x="1411833" y="0"/>
                </a:lnTo>
                <a:lnTo>
                  <a:pt x="85725" y="0"/>
                </a:lnTo>
                <a:close/>
              </a:path>
            </a:pathLst>
          </a:custGeom>
          <a:ln w="19050">
            <a:solidFill>
              <a:srgbClr val="5BAD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2877185" y="1478305"/>
            <a:ext cx="681226" cy="6061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2866085" y="1468780"/>
            <a:ext cx="709295" cy="625475"/>
          </a:xfrm>
          <a:custGeom>
            <a:avLst/>
            <a:gdLst/>
            <a:ahLst/>
            <a:cxnLst/>
            <a:rect l="l" t="t" r="r" b="b"/>
            <a:pathLst>
              <a:path w="709295" h="625475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539508"/>
                </a:lnTo>
                <a:lnTo>
                  <a:pt x="3859" y="565413"/>
                </a:lnTo>
                <a:lnTo>
                  <a:pt x="17435" y="593491"/>
                </a:lnTo>
                <a:lnTo>
                  <a:pt x="43725" y="616009"/>
                </a:lnTo>
                <a:lnTo>
                  <a:pt x="85725" y="625233"/>
                </a:lnTo>
                <a:lnTo>
                  <a:pt x="623112" y="625233"/>
                </a:lnTo>
                <a:lnTo>
                  <a:pt x="649017" y="621374"/>
                </a:lnTo>
                <a:lnTo>
                  <a:pt x="677095" y="607798"/>
                </a:lnTo>
                <a:lnTo>
                  <a:pt x="699613" y="581508"/>
                </a:lnTo>
                <a:lnTo>
                  <a:pt x="708837" y="539508"/>
                </a:lnTo>
                <a:lnTo>
                  <a:pt x="708837" y="85725"/>
                </a:lnTo>
                <a:lnTo>
                  <a:pt x="704980" y="59819"/>
                </a:lnTo>
                <a:lnTo>
                  <a:pt x="691407" y="31742"/>
                </a:lnTo>
                <a:lnTo>
                  <a:pt x="665118" y="9224"/>
                </a:lnTo>
                <a:lnTo>
                  <a:pt x="623112" y="0"/>
                </a:lnTo>
                <a:lnTo>
                  <a:pt x="85725" y="0"/>
                </a:lnTo>
                <a:close/>
              </a:path>
            </a:pathLst>
          </a:custGeom>
          <a:ln w="19050">
            <a:solidFill>
              <a:srgbClr val="5BAD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1674190" y="1828215"/>
            <a:ext cx="114300" cy="173355"/>
          </a:xfrm>
          <a:custGeom>
            <a:avLst/>
            <a:gdLst/>
            <a:ahLst/>
            <a:cxnLst/>
            <a:rect l="l" t="t" r="r" b="b"/>
            <a:pathLst>
              <a:path w="114300" h="173355">
                <a:moveTo>
                  <a:pt x="113969" y="173304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642706" y="1790915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40639" y="20320"/>
                </a:moveTo>
                <a:lnTo>
                  <a:pt x="39043" y="12408"/>
                </a:lnTo>
                <a:lnTo>
                  <a:pt x="34690" y="5949"/>
                </a:lnTo>
                <a:lnTo>
                  <a:pt x="28231" y="1596"/>
                </a:lnTo>
                <a:lnTo>
                  <a:pt x="20319" y="0"/>
                </a:lnTo>
                <a:lnTo>
                  <a:pt x="12408" y="1596"/>
                </a:lnTo>
                <a:lnTo>
                  <a:pt x="5949" y="5949"/>
                </a:lnTo>
                <a:lnTo>
                  <a:pt x="1596" y="12408"/>
                </a:lnTo>
                <a:lnTo>
                  <a:pt x="0" y="20320"/>
                </a:lnTo>
                <a:lnTo>
                  <a:pt x="1596" y="28231"/>
                </a:lnTo>
                <a:lnTo>
                  <a:pt x="5949" y="34690"/>
                </a:lnTo>
                <a:lnTo>
                  <a:pt x="12408" y="39043"/>
                </a:lnTo>
                <a:lnTo>
                  <a:pt x="20319" y="40640"/>
                </a:lnTo>
                <a:lnTo>
                  <a:pt x="28231" y="39043"/>
                </a:lnTo>
                <a:lnTo>
                  <a:pt x="34690" y="34690"/>
                </a:lnTo>
                <a:lnTo>
                  <a:pt x="39043" y="28231"/>
                </a:lnTo>
                <a:lnTo>
                  <a:pt x="40639" y="20320"/>
                </a:lnTo>
                <a:close/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215900" y="2751974"/>
            <a:ext cx="2053374" cy="23045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0" y="5118100"/>
            <a:ext cx="4572000" cy="1282700"/>
          </a:xfrm>
          <a:custGeom>
            <a:avLst/>
            <a:gdLst/>
            <a:ahLst/>
            <a:cxnLst/>
            <a:rect l="l" t="t" r="r" b="b"/>
            <a:pathLst>
              <a:path w="4572000" h="1282700">
                <a:moveTo>
                  <a:pt x="0" y="1282700"/>
                </a:moveTo>
                <a:lnTo>
                  <a:pt x="4572000" y="1282700"/>
                </a:lnTo>
                <a:lnTo>
                  <a:pt x="4572000" y="0"/>
                </a:lnTo>
                <a:lnTo>
                  <a:pt x="0" y="0"/>
                </a:lnTo>
                <a:lnTo>
                  <a:pt x="0" y="1282700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0" y="5105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 txBox="1"/>
          <p:nvPr/>
        </p:nvSpPr>
        <p:spPr>
          <a:xfrm>
            <a:off x="1205731" y="5321300"/>
            <a:ext cx="1347470" cy="628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3915">
              <a:lnSpc>
                <a:spcPct val="100000"/>
              </a:lnSpc>
            </a:pPr>
            <a:r>
              <a:rPr lang="ar-EG" sz="1200" b="1" spc="-40" dirty="0" smtClean="0">
                <a:solidFill>
                  <a:srgbClr val="6BA883"/>
                </a:solidFill>
                <a:latin typeface="Cambria"/>
                <a:cs typeface="Cambria"/>
              </a:rPr>
              <a:t>جربه  </a:t>
            </a:r>
            <a:endParaRPr sz="12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 marL="12700" algn="r" rtl="1">
              <a:lnSpc>
                <a:spcPct val="100000"/>
              </a:lnSpc>
              <a:spcBef>
                <a:spcPts val="880"/>
              </a:spcBef>
            </a:pPr>
            <a:r>
              <a:rPr lang="ar-EG" sz="900" spc="-35" dirty="0" smtClean="0">
                <a:solidFill>
                  <a:srgbClr val="636466"/>
                </a:solidFill>
                <a:latin typeface="Trebuchet MS"/>
                <a:cs typeface="Trebuchet MS"/>
              </a:rPr>
              <a:t>أنقر العلم الأخضر للبدء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782595" y="5616575"/>
            <a:ext cx="551920" cy="4508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2773070" y="5607050"/>
            <a:ext cx="571500" cy="469900"/>
          </a:xfrm>
          <a:custGeom>
            <a:avLst/>
            <a:gdLst/>
            <a:ahLst/>
            <a:cxnLst/>
            <a:rect l="l" t="t" r="r" b="b"/>
            <a:pathLst>
              <a:path w="571500" h="469900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384175"/>
                </a:lnTo>
                <a:lnTo>
                  <a:pt x="3859" y="410080"/>
                </a:lnTo>
                <a:lnTo>
                  <a:pt x="17435" y="438157"/>
                </a:lnTo>
                <a:lnTo>
                  <a:pt x="43725" y="460675"/>
                </a:lnTo>
                <a:lnTo>
                  <a:pt x="85725" y="469900"/>
                </a:lnTo>
                <a:lnTo>
                  <a:pt x="485241" y="469900"/>
                </a:lnTo>
                <a:lnTo>
                  <a:pt x="511146" y="466040"/>
                </a:lnTo>
                <a:lnTo>
                  <a:pt x="539224" y="452464"/>
                </a:lnTo>
                <a:lnTo>
                  <a:pt x="561742" y="426174"/>
                </a:lnTo>
                <a:lnTo>
                  <a:pt x="570966" y="384175"/>
                </a:lnTo>
                <a:lnTo>
                  <a:pt x="570966" y="85725"/>
                </a:lnTo>
                <a:lnTo>
                  <a:pt x="567108" y="59819"/>
                </a:lnTo>
                <a:lnTo>
                  <a:pt x="553535" y="31742"/>
                </a:lnTo>
                <a:lnTo>
                  <a:pt x="527246" y="9224"/>
                </a:lnTo>
                <a:lnTo>
                  <a:pt x="485241" y="0"/>
                </a:lnTo>
                <a:lnTo>
                  <a:pt x="85725" y="0"/>
                </a:lnTo>
                <a:close/>
              </a:path>
            </a:pathLst>
          </a:custGeom>
          <a:ln w="19050">
            <a:solidFill>
              <a:srgbClr val="6BA8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2587637" y="5867400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74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2793377" y="584707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0" y="20320"/>
                </a:moveTo>
                <a:lnTo>
                  <a:pt x="1596" y="28231"/>
                </a:lnTo>
                <a:lnTo>
                  <a:pt x="5949" y="34690"/>
                </a:lnTo>
                <a:lnTo>
                  <a:pt x="12408" y="39043"/>
                </a:lnTo>
                <a:lnTo>
                  <a:pt x="20320" y="40640"/>
                </a:lnTo>
                <a:lnTo>
                  <a:pt x="28231" y="39043"/>
                </a:lnTo>
                <a:lnTo>
                  <a:pt x="34690" y="34690"/>
                </a:lnTo>
                <a:lnTo>
                  <a:pt x="39043" y="28231"/>
                </a:lnTo>
                <a:lnTo>
                  <a:pt x="40640" y="20320"/>
                </a:lnTo>
                <a:lnTo>
                  <a:pt x="39043" y="12408"/>
                </a:lnTo>
                <a:lnTo>
                  <a:pt x="34690" y="5949"/>
                </a:lnTo>
                <a:lnTo>
                  <a:pt x="28231" y="1596"/>
                </a:lnTo>
                <a:lnTo>
                  <a:pt x="20320" y="0"/>
                </a:lnTo>
                <a:lnTo>
                  <a:pt x="12408" y="1596"/>
                </a:lnTo>
                <a:lnTo>
                  <a:pt x="5949" y="5949"/>
                </a:lnTo>
                <a:lnTo>
                  <a:pt x="1596" y="12408"/>
                </a:lnTo>
                <a:lnTo>
                  <a:pt x="0" y="20320"/>
                </a:lnTo>
                <a:close/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2481365" y="3419267"/>
            <a:ext cx="1878544" cy="8433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2216188" y="2933700"/>
            <a:ext cx="0" cy="1981200"/>
          </a:xfrm>
          <a:custGeom>
            <a:avLst/>
            <a:gdLst/>
            <a:ahLst/>
            <a:cxnLst/>
            <a:rect l="l" t="t" r="r" b="b"/>
            <a:pathLst>
              <a:path h="1981200">
                <a:moveTo>
                  <a:pt x="0" y="1981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 txBox="1"/>
          <p:nvPr/>
        </p:nvSpPr>
        <p:spPr>
          <a:xfrm>
            <a:off x="2860059" y="4332916"/>
            <a:ext cx="1225550" cy="295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2410" marR="5080" indent="-220345" algn="ctr" rtl="1">
              <a:lnSpc>
                <a:spcPct val="111100"/>
              </a:lnSpc>
            </a:pPr>
            <a:r>
              <a:rPr lang="ar-EG" sz="900" b="1" spc="-30" dirty="0" smtClean="0">
                <a:solidFill>
                  <a:srgbClr val="636466"/>
                </a:solidFill>
                <a:latin typeface="Trebuchet MS"/>
                <a:cs typeface="Trebuchet MS"/>
              </a:rPr>
              <a:t>اختر </a:t>
            </a:r>
            <a:r>
              <a:rPr lang="en-US" sz="900" b="1" spc="-30" dirty="0" smtClean="0">
                <a:solidFill>
                  <a:srgbClr val="636466"/>
                </a:solidFill>
                <a:latin typeface="Trebuchet MS"/>
                <a:cs typeface="Trebuchet MS"/>
              </a:rPr>
              <a:t>random position</a:t>
            </a:r>
            <a:r>
              <a:rPr lang="ar-EG" sz="900" b="1" spc="-30" dirty="0" smtClean="0">
                <a:solidFill>
                  <a:srgbClr val="636466"/>
                </a:solidFill>
                <a:latin typeface="Trebuchet MS"/>
                <a:cs typeface="Trebuchet MS"/>
              </a:rPr>
              <a:t> من القائمة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333387" y="4167380"/>
            <a:ext cx="0" cy="148590"/>
          </a:xfrm>
          <a:custGeom>
            <a:avLst/>
            <a:gdLst/>
            <a:ahLst/>
            <a:cxnLst/>
            <a:rect l="l" t="t" r="r" b="b"/>
            <a:pathLst>
              <a:path h="148589">
                <a:moveTo>
                  <a:pt x="0" y="148501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3313067" y="412673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20319" y="40640"/>
                </a:moveTo>
                <a:lnTo>
                  <a:pt x="28231" y="39043"/>
                </a:lnTo>
                <a:lnTo>
                  <a:pt x="34690" y="34690"/>
                </a:lnTo>
                <a:lnTo>
                  <a:pt x="39043" y="28231"/>
                </a:lnTo>
                <a:lnTo>
                  <a:pt x="40639" y="20320"/>
                </a:lnTo>
                <a:lnTo>
                  <a:pt x="39043" y="12408"/>
                </a:lnTo>
                <a:lnTo>
                  <a:pt x="34690" y="5949"/>
                </a:lnTo>
                <a:lnTo>
                  <a:pt x="28231" y="1596"/>
                </a:lnTo>
                <a:lnTo>
                  <a:pt x="20319" y="0"/>
                </a:lnTo>
                <a:lnTo>
                  <a:pt x="12408" y="1596"/>
                </a:lnTo>
                <a:lnTo>
                  <a:pt x="5949" y="5949"/>
                </a:lnTo>
                <a:lnTo>
                  <a:pt x="1596" y="12408"/>
                </a:lnTo>
                <a:lnTo>
                  <a:pt x="0" y="20320"/>
                </a:lnTo>
                <a:lnTo>
                  <a:pt x="1596" y="28231"/>
                </a:lnTo>
                <a:lnTo>
                  <a:pt x="5949" y="34690"/>
                </a:lnTo>
                <a:lnTo>
                  <a:pt x="12408" y="39043"/>
                </a:lnTo>
                <a:lnTo>
                  <a:pt x="20319" y="40640"/>
                </a:lnTo>
                <a:close/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96900" y="5970815"/>
            <a:ext cx="61023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000" b="1" spc="-35" dirty="0">
                <a:solidFill>
                  <a:srgbClr val="FFFFFF"/>
                </a:solidFill>
                <a:latin typeface="Trebuchet MS"/>
                <a:cs typeface="Trebuchet MS"/>
              </a:rPr>
              <a:t>ا</a:t>
            </a:r>
            <a:r>
              <a:rPr lang="ar-EG" sz="1000" b="1" spc="-35" dirty="0" smtClean="0">
                <a:solidFill>
                  <a:srgbClr val="FFFFFF"/>
                </a:solidFill>
                <a:latin typeface="Trebuchet MS"/>
                <a:cs typeface="Trebuchet MS"/>
              </a:rPr>
              <a:t>جعلها تطير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67352" y="5916840"/>
            <a:ext cx="694907" cy="257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133600" y="586921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F677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641343" y="1106716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641343" y="1106716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677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41343" y="1106716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F677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641343" y="1106716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677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777879" y="1258000"/>
            <a:ext cx="2743200" cy="20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 indent="111125" algn="r" rtl="1">
              <a:lnSpc>
                <a:spcPct val="125000"/>
              </a:lnSpc>
            </a:pPr>
            <a:r>
              <a:rPr lang="ar-EG" sz="1200" b="1" spc="-65" dirty="0" smtClean="0">
                <a:solidFill>
                  <a:srgbClr val="FFFFFF"/>
                </a:solidFill>
                <a:latin typeface="Trebuchet MS"/>
                <a:cs typeface="Trebuchet MS"/>
              </a:rPr>
              <a:t>اضف نقطة في كل مرة تلمس القلب أو اي شيء آخر.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43000" y="1903590"/>
            <a:ext cx="2280412" cy="16524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143213" y="406400"/>
            <a:ext cx="22860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2800" spc="50" dirty="0"/>
              <a:t>ا</a:t>
            </a:r>
            <a:r>
              <a:rPr lang="ar-EG" sz="2800" spc="50" dirty="0" smtClean="0"/>
              <a:t>جمع النقاط</a:t>
            </a:r>
            <a:endParaRPr sz="2800" dirty="0"/>
          </a:p>
        </p:txBody>
      </p:sp>
      <p:sp>
        <p:nvSpPr>
          <p:cNvPr id="13" name="object 13"/>
          <p:cNvSpPr/>
          <p:nvPr/>
        </p:nvSpPr>
        <p:spPr>
          <a:xfrm>
            <a:off x="1143000" y="3704716"/>
            <a:ext cx="2280412" cy="1701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135893" y="1892312"/>
            <a:ext cx="811245" cy="2328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143000" y="3695698"/>
            <a:ext cx="797306" cy="2385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2235580" y="5924677"/>
            <a:ext cx="100965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5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endParaRPr sz="11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1325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572000" cy="1386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2882900"/>
            <a:ext cx="4572000" cy="2362200"/>
          </a:xfrm>
          <a:custGeom>
            <a:avLst/>
            <a:gdLst/>
            <a:ahLst/>
            <a:cxnLst/>
            <a:rect l="l" t="t" r="r" b="b"/>
            <a:pathLst>
              <a:path w="4572000" h="2362200">
                <a:moveTo>
                  <a:pt x="0" y="2362200"/>
                </a:moveTo>
                <a:lnTo>
                  <a:pt x="4572000" y="2362200"/>
                </a:lnTo>
                <a:lnTo>
                  <a:pt x="4572000" y="0"/>
                </a:lnTo>
                <a:lnTo>
                  <a:pt x="0" y="0"/>
                </a:lnTo>
                <a:lnTo>
                  <a:pt x="0" y="236220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0" y="5232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908050"/>
            <a:ext cx="4572000" cy="1974850"/>
          </a:xfrm>
          <a:custGeom>
            <a:avLst/>
            <a:gdLst/>
            <a:ahLst/>
            <a:cxnLst/>
            <a:rect l="l" t="t" r="r" b="b"/>
            <a:pathLst>
              <a:path w="4572000" h="1974850">
                <a:moveTo>
                  <a:pt x="0" y="1974850"/>
                </a:moveTo>
                <a:lnTo>
                  <a:pt x="4572000" y="1974850"/>
                </a:lnTo>
                <a:lnTo>
                  <a:pt x="4572000" y="0"/>
                </a:lnTo>
                <a:lnTo>
                  <a:pt x="0" y="0"/>
                </a:lnTo>
                <a:lnTo>
                  <a:pt x="0" y="1974850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0" y="28702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0" y="89535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866239" y="1054100"/>
            <a:ext cx="83311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ar-EG" sz="1200" b="1" spc="-40" dirty="0" smtClean="0">
                <a:solidFill>
                  <a:srgbClr val="5BADCE"/>
                </a:solidFill>
                <a:latin typeface="Cambria"/>
                <a:cs typeface="Cambria"/>
              </a:rPr>
              <a:t>استعد</a:t>
            </a:r>
            <a:endParaRPr sz="1200" dirty="0"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6449" y="3267342"/>
            <a:ext cx="2217686" cy="19523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1">
              <a:lnSpc>
                <a:spcPct val="100000"/>
              </a:lnSpc>
            </a:pPr>
            <a:r>
              <a:rPr lang="ar-EG" spc="45" dirty="0"/>
              <a:t>ا</a:t>
            </a:r>
            <a:r>
              <a:rPr lang="ar-EG" spc="45" dirty="0" smtClean="0"/>
              <a:t>جمع النقاط</a:t>
            </a:r>
            <a:endParaRPr spc="-25" dirty="0"/>
          </a:p>
          <a:p>
            <a:pPr marL="12700" rtl="1">
              <a:lnSpc>
                <a:spcPct val="100000"/>
              </a:lnSpc>
              <a:spcBef>
                <a:spcPts val="420"/>
              </a:spcBef>
            </a:pPr>
            <a:r>
              <a:rPr sz="900" spc="10" dirty="0">
                <a:latin typeface="Calibri"/>
                <a:cs typeface="Calibri"/>
              </a:rPr>
              <a:t>scratch.mit.edu/fly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9829" y="1629536"/>
            <a:ext cx="3474085" cy="1528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2190750">
              <a:lnSpc>
                <a:spcPct val="100000"/>
              </a:lnSpc>
              <a:spcBef>
                <a:spcPts val="484"/>
              </a:spcBef>
            </a:pPr>
            <a:endParaRPr lang="en-US" sz="900" b="1" spc="-45" dirty="0" smtClean="0">
              <a:solidFill>
                <a:srgbClr val="636466"/>
              </a:solidFill>
              <a:latin typeface="Trebuchet MS"/>
              <a:cs typeface="Trebuchet MS"/>
            </a:endParaRPr>
          </a:p>
          <a:p>
            <a:pPr marL="2190750">
              <a:lnSpc>
                <a:spcPct val="100000"/>
              </a:lnSpc>
              <a:spcBef>
                <a:spcPts val="484"/>
              </a:spcBef>
            </a:pPr>
            <a:endParaRPr lang="ar-EG" sz="900" b="1" spc="-45" dirty="0" smtClean="0">
              <a:solidFill>
                <a:srgbClr val="636466"/>
              </a:solidFill>
              <a:latin typeface="Trebuchet MS"/>
              <a:cs typeface="Trebuchet MS"/>
            </a:endParaRPr>
          </a:p>
          <a:p>
            <a:pPr marL="2190750" algn="ctr">
              <a:lnSpc>
                <a:spcPct val="100000"/>
              </a:lnSpc>
              <a:spcBef>
                <a:spcPts val="120"/>
              </a:spcBef>
            </a:pPr>
            <a:endParaRPr lang="ar-EG" sz="900" spc="-45" dirty="0" smtClean="0">
              <a:solidFill>
                <a:srgbClr val="636466"/>
              </a:solidFill>
              <a:latin typeface="Trebuchet MS"/>
              <a:cs typeface="Trebuchet MS"/>
            </a:endParaRPr>
          </a:p>
          <a:p>
            <a:pPr marL="2190750" algn="ctr">
              <a:lnSpc>
                <a:spcPct val="100000"/>
              </a:lnSpc>
              <a:spcBef>
                <a:spcPts val="120"/>
              </a:spcBef>
            </a:pPr>
            <a:endParaRPr sz="9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1452245">
              <a:lnSpc>
                <a:spcPct val="100000"/>
              </a:lnSpc>
            </a:pPr>
            <a:r>
              <a:rPr lang="ar-EG" sz="1200" b="1" spc="-40" dirty="0" smtClean="0">
                <a:solidFill>
                  <a:srgbClr val="939598"/>
                </a:solidFill>
                <a:latin typeface="Cambria"/>
                <a:cs typeface="Cambria"/>
              </a:rPr>
              <a:t>أضف هذا البرنامج       </a:t>
            </a:r>
            <a:endParaRPr sz="1200" dirty="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58110" y="4076817"/>
            <a:ext cx="785495" cy="141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r" rtl="1">
              <a:lnSpc>
                <a:spcPct val="111100"/>
              </a:lnSpc>
            </a:pPr>
            <a:r>
              <a:rPr lang="ar-EG" sz="900" spc="-30" dirty="0" smtClean="0">
                <a:solidFill>
                  <a:srgbClr val="636466"/>
                </a:solidFill>
                <a:latin typeface="Trebuchet MS"/>
                <a:cs typeface="Trebuchet MS"/>
              </a:rPr>
              <a:t>اختر القلب من القائمة</a:t>
            </a:r>
            <a:r>
              <a:rPr sz="900" spc="-45" dirty="0" smtClean="0">
                <a:solidFill>
                  <a:srgbClr val="636466"/>
                </a:solidFill>
                <a:latin typeface="Trebuchet MS"/>
                <a:cs typeface="Trebuchet MS"/>
              </a:rPr>
              <a:t>.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897418" y="3967480"/>
            <a:ext cx="751205" cy="0"/>
          </a:xfrm>
          <a:custGeom>
            <a:avLst/>
            <a:gdLst/>
            <a:ahLst/>
            <a:cxnLst/>
            <a:rect l="l" t="t" r="r" b="b"/>
            <a:pathLst>
              <a:path w="751204">
                <a:moveTo>
                  <a:pt x="0" y="0"/>
                </a:moveTo>
                <a:lnTo>
                  <a:pt x="751116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3521455" y="1491425"/>
            <a:ext cx="788568" cy="8022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3511930" y="1481900"/>
            <a:ext cx="807720" cy="824865"/>
          </a:xfrm>
          <a:custGeom>
            <a:avLst/>
            <a:gdLst/>
            <a:ahLst/>
            <a:cxnLst/>
            <a:rect l="l" t="t" r="r" b="b"/>
            <a:pathLst>
              <a:path w="807719" h="824864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739013"/>
                </a:lnTo>
                <a:lnTo>
                  <a:pt x="3859" y="764918"/>
                </a:lnTo>
                <a:lnTo>
                  <a:pt x="17435" y="792995"/>
                </a:lnTo>
                <a:lnTo>
                  <a:pt x="43725" y="815513"/>
                </a:lnTo>
                <a:lnTo>
                  <a:pt x="85725" y="824738"/>
                </a:lnTo>
                <a:lnTo>
                  <a:pt x="721893" y="824738"/>
                </a:lnTo>
                <a:lnTo>
                  <a:pt x="747798" y="820878"/>
                </a:lnTo>
                <a:lnTo>
                  <a:pt x="775876" y="807302"/>
                </a:lnTo>
                <a:lnTo>
                  <a:pt x="798394" y="781012"/>
                </a:lnTo>
                <a:lnTo>
                  <a:pt x="807618" y="739013"/>
                </a:lnTo>
                <a:lnTo>
                  <a:pt x="807618" y="85725"/>
                </a:lnTo>
                <a:lnTo>
                  <a:pt x="803758" y="59819"/>
                </a:lnTo>
                <a:lnTo>
                  <a:pt x="790182" y="31742"/>
                </a:lnTo>
                <a:lnTo>
                  <a:pt x="763893" y="9224"/>
                </a:lnTo>
                <a:lnTo>
                  <a:pt x="721893" y="0"/>
                </a:lnTo>
                <a:lnTo>
                  <a:pt x="85725" y="0"/>
                </a:lnTo>
                <a:close/>
              </a:path>
            </a:pathLst>
          </a:custGeom>
          <a:ln w="19050">
            <a:solidFill>
              <a:srgbClr val="5BAD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2932886" y="1957896"/>
            <a:ext cx="587375" cy="213360"/>
          </a:xfrm>
          <a:custGeom>
            <a:avLst/>
            <a:gdLst/>
            <a:ahLst/>
            <a:cxnLst/>
            <a:rect l="l" t="t" r="r" b="b"/>
            <a:pathLst>
              <a:path w="587375" h="213360">
                <a:moveTo>
                  <a:pt x="587298" y="0"/>
                </a:moveTo>
                <a:lnTo>
                  <a:pt x="381" y="444"/>
                </a:lnTo>
                <a:lnTo>
                  <a:pt x="0" y="21322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3520185" y="1937563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20319" y="0"/>
                </a:moveTo>
                <a:lnTo>
                  <a:pt x="28231" y="1596"/>
                </a:lnTo>
                <a:lnTo>
                  <a:pt x="34690" y="5949"/>
                </a:lnTo>
                <a:lnTo>
                  <a:pt x="39043" y="12408"/>
                </a:lnTo>
                <a:lnTo>
                  <a:pt x="40639" y="20320"/>
                </a:lnTo>
                <a:lnTo>
                  <a:pt x="39043" y="28231"/>
                </a:lnTo>
                <a:lnTo>
                  <a:pt x="34690" y="34690"/>
                </a:lnTo>
                <a:lnTo>
                  <a:pt x="28231" y="39043"/>
                </a:lnTo>
                <a:lnTo>
                  <a:pt x="20319" y="40640"/>
                </a:lnTo>
                <a:lnTo>
                  <a:pt x="12408" y="39043"/>
                </a:lnTo>
                <a:lnTo>
                  <a:pt x="5949" y="34690"/>
                </a:lnTo>
                <a:lnTo>
                  <a:pt x="1596" y="28231"/>
                </a:lnTo>
                <a:lnTo>
                  <a:pt x="0" y="20320"/>
                </a:lnTo>
                <a:lnTo>
                  <a:pt x="1596" y="12408"/>
                </a:lnTo>
                <a:lnTo>
                  <a:pt x="5949" y="5949"/>
                </a:lnTo>
                <a:lnTo>
                  <a:pt x="12408" y="1596"/>
                </a:lnTo>
                <a:lnTo>
                  <a:pt x="20319" y="0"/>
                </a:lnTo>
                <a:close/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3299104" y="1767357"/>
            <a:ext cx="221615" cy="0"/>
          </a:xfrm>
          <a:custGeom>
            <a:avLst/>
            <a:gdLst/>
            <a:ahLst/>
            <a:cxnLst/>
            <a:rect l="l" t="t" r="r" b="b"/>
            <a:pathLst>
              <a:path w="221615">
                <a:moveTo>
                  <a:pt x="0" y="0"/>
                </a:moveTo>
                <a:lnTo>
                  <a:pt x="221081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3520185" y="1747038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0" y="20320"/>
                </a:moveTo>
                <a:lnTo>
                  <a:pt x="1596" y="12408"/>
                </a:lnTo>
                <a:lnTo>
                  <a:pt x="5949" y="5949"/>
                </a:lnTo>
                <a:lnTo>
                  <a:pt x="12408" y="1596"/>
                </a:lnTo>
                <a:lnTo>
                  <a:pt x="20320" y="0"/>
                </a:lnTo>
                <a:lnTo>
                  <a:pt x="28231" y="1596"/>
                </a:lnTo>
                <a:lnTo>
                  <a:pt x="34690" y="5949"/>
                </a:lnTo>
                <a:lnTo>
                  <a:pt x="39043" y="12408"/>
                </a:lnTo>
                <a:lnTo>
                  <a:pt x="40640" y="20320"/>
                </a:lnTo>
                <a:lnTo>
                  <a:pt x="39043" y="28231"/>
                </a:lnTo>
                <a:lnTo>
                  <a:pt x="34690" y="34690"/>
                </a:lnTo>
                <a:lnTo>
                  <a:pt x="28231" y="39043"/>
                </a:lnTo>
                <a:lnTo>
                  <a:pt x="20320" y="40640"/>
                </a:lnTo>
                <a:lnTo>
                  <a:pt x="12408" y="39043"/>
                </a:lnTo>
                <a:lnTo>
                  <a:pt x="5949" y="34690"/>
                </a:lnTo>
                <a:lnTo>
                  <a:pt x="1596" y="28231"/>
                </a:lnTo>
                <a:lnTo>
                  <a:pt x="0" y="20320"/>
                </a:lnTo>
                <a:close/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446996" y="1433032"/>
            <a:ext cx="1424939" cy="952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437471" y="1423507"/>
            <a:ext cx="1443990" cy="971550"/>
          </a:xfrm>
          <a:custGeom>
            <a:avLst/>
            <a:gdLst/>
            <a:ahLst/>
            <a:cxnLst/>
            <a:rect l="l" t="t" r="r" b="b"/>
            <a:pathLst>
              <a:path w="1443989" h="971550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885825"/>
                </a:lnTo>
                <a:lnTo>
                  <a:pt x="3859" y="911730"/>
                </a:lnTo>
                <a:lnTo>
                  <a:pt x="17435" y="939807"/>
                </a:lnTo>
                <a:lnTo>
                  <a:pt x="43725" y="962325"/>
                </a:lnTo>
                <a:lnTo>
                  <a:pt x="85725" y="971550"/>
                </a:lnTo>
                <a:lnTo>
                  <a:pt x="1358265" y="971550"/>
                </a:lnTo>
                <a:lnTo>
                  <a:pt x="1384170" y="967690"/>
                </a:lnTo>
                <a:lnTo>
                  <a:pt x="1412247" y="954114"/>
                </a:lnTo>
                <a:lnTo>
                  <a:pt x="1434765" y="927824"/>
                </a:lnTo>
                <a:lnTo>
                  <a:pt x="1443990" y="885825"/>
                </a:lnTo>
                <a:lnTo>
                  <a:pt x="1443990" y="85725"/>
                </a:lnTo>
                <a:lnTo>
                  <a:pt x="1440130" y="59819"/>
                </a:lnTo>
                <a:lnTo>
                  <a:pt x="1426554" y="31742"/>
                </a:lnTo>
                <a:lnTo>
                  <a:pt x="1400264" y="9224"/>
                </a:lnTo>
                <a:lnTo>
                  <a:pt x="1358265" y="0"/>
                </a:lnTo>
                <a:lnTo>
                  <a:pt x="85725" y="0"/>
                </a:lnTo>
                <a:close/>
              </a:path>
            </a:pathLst>
          </a:custGeom>
          <a:ln w="19049">
            <a:solidFill>
              <a:srgbClr val="5BAD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3695345" y="3401349"/>
            <a:ext cx="660755" cy="495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3685820" y="3391824"/>
            <a:ext cx="680085" cy="514350"/>
          </a:xfrm>
          <a:custGeom>
            <a:avLst/>
            <a:gdLst/>
            <a:ahLst/>
            <a:cxnLst/>
            <a:rect l="l" t="t" r="r" b="b"/>
            <a:pathLst>
              <a:path w="680085" h="514350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428625"/>
                </a:lnTo>
                <a:lnTo>
                  <a:pt x="3859" y="454530"/>
                </a:lnTo>
                <a:lnTo>
                  <a:pt x="17435" y="482607"/>
                </a:lnTo>
                <a:lnTo>
                  <a:pt x="43725" y="505125"/>
                </a:lnTo>
                <a:lnTo>
                  <a:pt x="85725" y="514350"/>
                </a:lnTo>
                <a:lnTo>
                  <a:pt x="594067" y="514350"/>
                </a:lnTo>
                <a:lnTo>
                  <a:pt x="619972" y="510490"/>
                </a:lnTo>
                <a:lnTo>
                  <a:pt x="648050" y="496914"/>
                </a:lnTo>
                <a:lnTo>
                  <a:pt x="670568" y="470624"/>
                </a:lnTo>
                <a:lnTo>
                  <a:pt x="679792" y="428625"/>
                </a:lnTo>
                <a:lnTo>
                  <a:pt x="679792" y="85725"/>
                </a:lnTo>
                <a:lnTo>
                  <a:pt x="675935" y="59819"/>
                </a:lnTo>
                <a:lnTo>
                  <a:pt x="662362" y="31742"/>
                </a:lnTo>
                <a:lnTo>
                  <a:pt x="636073" y="9224"/>
                </a:lnTo>
                <a:lnTo>
                  <a:pt x="594067" y="0"/>
                </a:lnTo>
                <a:lnTo>
                  <a:pt x="85725" y="0"/>
                </a:lnTo>
                <a:close/>
              </a:path>
            </a:pathLst>
          </a:custGeom>
          <a:ln w="19049">
            <a:solidFill>
              <a:srgbClr val="5BAD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 txBox="1"/>
          <p:nvPr/>
        </p:nvSpPr>
        <p:spPr>
          <a:xfrm>
            <a:off x="3676295" y="4024299"/>
            <a:ext cx="641985" cy="141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r" rtl="1">
              <a:lnSpc>
                <a:spcPct val="111100"/>
              </a:lnSpc>
            </a:pPr>
            <a:r>
              <a:rPr lang="ar-EG" sz="900" spc="-35" dirty="0" smtClean="0">
                <a:solidFill>
                  <a:srgbClr val="636466"/>
                </a:solidFill>
                <a:latin typeface="Trebuchet MS"/>
                <a:cs typeface="Trebuchet MS"/>
              </a:rPr>
              <a:t>اختر كائنك الطائر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897418" y="396748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1877098" y="404368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19" y="0"/>
                </a:moveTo>
                <a:lnTo>
                  <a:pt x="28231" y="1596"/>
                </a:lnTo>
                <a:lnTo>
                  <a:pt x="34690" y="5949"/>
                </a:lnTo>
                <a:lnTo>
                  <a:pt x="39043" y="12408"/>
                </a:lnTo>
                <a:lnTo>
                  <a:pt x="40639" y="20320"/>
                </a:lnTo>
                <a:lnTo>
                  <a:pt x="39043" y="28231"/>
                </a:lnTo>
                <a:lnTo>
                  <a:pt x="34690" y="34690"/>
                </a:lnTo>
                <a:lnTo>
                  <a:pt x="28231" y="39043"/>
                </a:lnTo>
                <a:lnTo>
                  <a:pt x="20319" y="40640"/>
                </a:lnTo>
                <a:lnTo>
                  <a:pt x="12408" y="39043"/>
                </a:lnTo>
                <a:lnTo>
                  <a:pt x="5949" y="34690"/>
                </a:lnTo>
                <a:lnTo>
                  <a:pt x="1596" y="28231"/>
                </a:lnTo>
                <a:lnTo>
                  <a:pt x="0" y="20320"/>
                </a:lnTo>
                <a:lnTo>
                  <a:pt x="1596" y="12408"/>
                </a:lnTo>
                <a:lnTo>
                  <a:pt x="5949" y="5949"/>
                </a:lnTo>
                <a:lnTo>
                  <a:pt x="12408" y="1596"/>
                </a:lnTo>
                <a:lnTo>
                  <a:pt x="20319" y="0"/>
                </a:lnTo>
                <a:close/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3931820" y="3905437"/>
            <a:ext cx="0" cy="158115"/>
          </a:xfrm>
          <a:custGeom>
            <a:avLst/>
            <a:gdLst/>
            <a:ahLst/>
            <a:cxnLst/>
            <a:rect l="l" t="t" r="r" b="b"/>
            <a:pathLst>
              <a:path h="158114">
                <a:moveTo>
                  <a:pt x="0" y="157581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3911500" y="3864797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20320" y="40639"/>
                </a:moveTo>
                <a:lnTo>
                  <a:pt x="12408" y="39043"/>
                </a:lnTo>
                <a:lnTo>
                  <a:pt x="5949" y="34690"/>
                </a:lnTo>
                <a:lnTo>
                  <a:pt x="1596" y="28231"/>
                </a:lnTo>
                <a:lnTo>
                  <a:pt x="0" y="20319"/>
                </a:lnTo>
                <a:lnTo>
                  <a:pt x="1596" y="12408"/>
                </a:lnTo>
                <a:lnTo>
                  <a:pt x="5949" y="5949"/>
                </a:lnTo>
                <a:lnTo>
                  <a:pt x="12408" y="1596"/>
                </a:lnTo>
                <a:lnTo>
                  <a:pt x="20320" y="0"/>
                </a:lnTo>
                <a:lnTo>
                  <a:pt x="28231" y="1596"/>
                </a:lnTo>
                <a:lnTo>
                  <a:pt x="34690" y="5949"/>
                </a:lnTo>
                <a:lnTo>
                  <a:pt x="39043" y="12408"/>
                </a:lnTo>
                <a:lnTo>
                  <a:pt x="40640" y="20319"/>
                </a:lnTo>
                <a:lnTo>
                  <a:pt x="39043" y="28231"/>
                </a:lnTo>
                <a:lnTo>
                  <a:pt x="34690" y="34690"/>
                </a:lnTo>
                <a:lnTo>
                  <a:pt x="28231" y="39043"/>
                </a:lnTo>
                <a:lnTo>
                  <a:pt x="20320" y="40639"/>
                </a:lnTo>
                <a:close/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0" y="5245100"/>
            <a:ext cx="4572000" cy="1155700"/>
          </a:xfrm>
          <a:custGeom>
            <a:avLst/>
            <a:gdLst/>
            <a:ahLst/>
            <a:cxnLst/>
            <a:rect l="l" t="t" r="r" b="b"/>
            <a:pathLst>
              <a:path w="4572000" h="1155700">
                <a:moveTo>
                  <a:pt x="0" y="1155700"/>
                </a:moveTo>
                <a:lnTo>
                  <a:pt x="4572000" y="1155700"/>
                </a:lnTo>
                <a:lnTo>
                  <a:pt x="4572000" y="0"/>
                </a:lnTo>
                <a:lnTo>
                  <a:pt x="0" y="0"/>
                </a:lnTo>
                <a:lnTo>
                  <a:pt x="0" y="1155700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0" y="5232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 txBox="1"/>
          <p:nvPr/>
        </p:nvSpPr>
        <p:spPr>
          <a:xfrm>
            <a:off x="1205731" y="5410200"/>
            <a:ext cx="1347470" cy="602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3915">
              <a:lnSpc>
                <a:spcPct val="100000"/>
              </a:lnSpc>
            </a:pPr>
            <a:r>
              <a:rPr lang="ar-EG" sz="1200" b="1" spc="-40" dirty="0" smtClean="0">
                <a:solidFill>
                  <a:srgbClr val="6BA883"/>
                </a:solidFill>
                <a:latin typeface="Cambria"/>
                <a:cs typeface="Cambria"/>
              </a:rPr>
              <a:t>جربه</a:t>
            </a:r>
            <a:endParaRPr sz="12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12700" algn="r" rtl="1">
              <a:lnSpc>
                <a:spcPct val="100000"/>
              </a:lnSpc>
            </a:pPr>
            <a:r>
              <a:rPr lang="ar-EG" sz="900" spc="-35" dirty="0" smtClean="0">
                <a:solidFill>
                  <a:srgbClr val="636466"/>
                </a:solidFill>
                <a:latin typeface="Trebuchet MS"/>
                <a:cs typeface="Trebuchet MS"/>
              </a:rPr>
              <a:t>انقر العلم الأخضر للبدء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782595" y="5680075"/>
            <a:ext cx="551920" cy="4508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2773070" y="5670550"/>
            <a:ext cx="571500" cy="469900"/>
          </a:xfrm>
          <a:custGeom>
            <a:avLst/>
            <a:gdLst/>
            <a:ahLst/>
            <a:cxnLst/>
            <a:rect l="l" t="t" r="r" b="b"/>
            <a:pathLst>
              <a:path w="571500" h="469900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384175"/>
                </a:lnTo>
                <a:lnTo>
                  <a:pt x="3859" y="410080"/>
                </a:lnTo>
                <a:lnTo>
                  <a:pt x="17435" y="438157"/>
                </a:lnTo>
                <a:lnTo>
                  <a:pt x="43725" y="460675"/>
                </a:lnTo>
                <a:lnTo>
                  <a:pt x="85725" y="469900"/>
                </a:lnTo>
                <a:lnTo>
                  <a:pt x="485241" y="469900"/>
                </a:lnTo>
                <a:lnTo>
                  <a:pt x="511146" y="466040"/>
                </a:lnTo>
                <a:lnTo>
                  <a:pt x="539224" y="452464"/>
                </a:lnTo>
                <a:lnTo>
                  <a:pt x="561742" y="426174"/>
                </a:lnTo>
                <a:lnTo>
                  <a:pt x="570966" y="384175"/>
                </a:lnTo>
                <a:lnTo>
                  <a:pt x="570966" y="85725"/>
                </a:lnTo>
                <a:lnTo>
                  <a:pt x="567108" y="59819"/>
                </a:lnTo>
                <a:lnTo>
                  <a:pt x="553535" y="31742"/>
                </a:lnTo>
                <a:lnTo>
                  <a:pt x="527246" y="9224"/>
                </a:lnTo>
                <a:lnTo>
                  <a:pt x="485241" y="0"/>
                </a:lnTo>
                <a:lnTo>
                  <a:pt x="85725" y="0"/>
                </a:lnTo>
                <a:close/>
              </a:path>
            </a:pathLst>
          </a:custGeom>
          <a:ln w="19050">
            <a:solidFill>
              <a:srgbClr val="6BA8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2587637" y="5930900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74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2793377" y="591057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0" y="20320"/>
                </a:moveTo>
                <a:lnTo>
                  <a:pt x="1596" y="28231"/>
                </a:lnTo>
                <a:lnTo>
                  <a:pt x="5949" y="34690"/>
                </a:lnTo>
                <a:lnTo>
                  <a:pt x="12408" y="39043"/>
                </a:lnTo>
                <a:lnTo>
                  <a:pt x="20320" y="40640"/>
                </a:lnTo>
                <a:lnTo>
                  <a:pt x="28231" y="39043"/>
                </a:lnTo>
                <a:lnTo>
                  <a:pt x="34690" y="34690"/>
                </a:lnTo>
                <a:lnTo>
                  <a:pt x="39043" y="28231"/>
                </a:lnTo>
                <a:lnTo>
                  <a:pt x="40640" y="20320"/>
                </a:lnTo>
                <a:lnTo>
                  <a:pt x="39043" y="12408"/>
                </a:lnTo>
                <a:lnTo>
                  <a:pt x="34690" y="5949"/>
                </a:lnTo>
                <a:lnTo>
                  <a:pt x="28231" y="1596"/>
                </a:lnTo>
                <a:lnTo>
                  <a:pt x="20320" y="0"/>
                </a:lnTo>
                <a:lnTo>
                  <a:pt x="12408" y="1596"/>
                </a:lnTo>
                <a:lnTo>
                  <a:pt x="5949" y="5949"/>
                </a:lnTo>
                <a:lnTo>
                  <a:pt x="1596" y="12408"/>
                </a:lnTo>
                <a:lnTo>
                  <a:pt x="0" y="20320"/>
                </a:lnTo>
                <a:close/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2643454" y="3967480"/>
            <a:ext cx="0" cy="140335"/>
          </a:xfrm>
          <a:custGeom>
            <a:avLst/>
            <a:gdLst/>
            <a:ahLst/>
            <a:cxnLst/>
            <a:rect l="l" t="t" r="r" b="b"/>
            <a:pathLst>
              <a:path h="140335">
                <a:moveTo>
                  <a:pt x="0" y="140004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2146631" y="4476751"/>
            <a:ext cx="474345" cy="0"/>
          </a:xfrm>
          <a:custGeom>
            <a:avLst/>
            <a:gdLst/>
            <a:ahLst/>
            <a:cxnLst/>
            <a:rect l="l" t="t" r="r" b="b"/>
            <a:pathLst>
              <a:path w="474345">
                <a:moveTo>
                  <a:pt x="473963" y="0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2105990" y="445643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40639" y="20320"/>
                </a:moveTo>
                <a:lnTo>
                  <a:pt x="39043" y="28231"/>
                </a:lnTo>
                <a:lnTo>
                  <a:pt x="34690" y="34690"/>
                </a:lnTo>
                <a:lnTo>
                  <a:pt x="28231" y="39043"/>
                </a:lnTo>
                <a:lnTo>
                  <a:pt x="20319" y="40640"/>
                </a:lnTo>
                <a:lnTo>
                  <a:pt x="12408" y="39043"/>
                </a:lnTo>
                <a:lnTo>
                  <a:pt x="5949" y="34690"/>
                </a:lnTo>
                <a:lnTo>
                  <a:pt x="1596" y="28231"/>
                </a:lnTo>
                <a:lnTo>
                  <a:pt x="0" y="20320"/>
                </a:lnTo>
                <a:lnTo>
                  <a:pt x="1596" y="12408"/>
                </a:lnTo>
                <a:lnTo>
                  <a:pt x="5949" y="5949"/>
                </a:lnTo>
                <a:lnTo>
                  <a:pt x="12408" y="1596"/>
                </a:lnTo>
                <a:lnTo>
                  <a:pt x="20319" y="0"/>
                </a:lnTo>
                <a:lnTo>
                  <a:pt x="28231" y="1596"/>
                </a:lnTo>
                <a:lnTo>
                  <a:pt x="34690" y="5949"/>
                </a:lnTo>
                <a:lnTo>
                  <a:pt x="39043" y="12408"/>
                </a:lnTo>
                <a:lnTo>
                  <a:pt x="40639" y="20320"/>
                </a:lnTo>
                <a:close/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2620594" y="4476751"/>
            <a:ext cx="0" cy="171450"/>
          </a:xfrm>
          <a:custGeom>
            <a:avLst/>
            <a:gdLst/>
            <a:ahLst/>
            <a:cxnLst/>
            <a:rect l="l" t="t" r="r" b="b"/>
            <a:pathLst>
              <a:path h="171450">
                <a:moveTo>
                  <a:pt x="0" y="171450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 txBox="1"/>
          <p:nvPr/>
        </p:nvSpPr>
        <p:spPr>
          <a:xfrm>
            <a:off x="2541600" y="4638980"/>
            <a:ext cx="61976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ar-EG" sz="900" spc="-35" dirty="0">
                <a:solidFill>
                  <a:srgbClr val="636466"/>
                </a:solidFill>
                <a:latin typeface="Trebuchet MS"/>
                <a:cs typeface="Trebuchet MS"/>
              </a:rPr>
              <a:t>ا</a:t>
            </a:r>
            <a:r>
              <a:rPr lang="ar-EG" sz="900" spc="-35" dirty="0" smtClean="0">
                <a:solidFill>
                  <a:srgbClr val="636466"/>
                </a:solidFill>
                <a:latin typeface="Trebuchet MS"/>
                <a:cs typeface="Trebuchet MS"/>
              </a:rPr>
              <a:t>ضف نقطة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693456" y="3810001"/>
            <a:ext cx="193040" cy="0"/>
          </a:xfrm>
          <a:custGeom>
            <a:avLst/>
            <a:gdLst/>
            <a:ahLst/>
            <a:cxnLst/>
            <a:rect l="l" t="t" r="r" b="b"/>
            <a:pathLst>
              <a:path w="193039">
                <a:moveTo>
                  <a:pt x="192912" y="0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1652816" y="378968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40639" y="20320"/>
                </a:moveTo>
                <a:lnTo>
                  <a:pt x="39043" y="28231"/>
                </a:lnTo>
                <a:lnTo>
                  <a:pt x="34690" y="34690"/>
                </a:lnTo>
                <a:lnTo>
                  <a:pt x="28231" y="39043"/>
                </a:lnTo>
                <a:lnTo>
                  <a:pt x="20319" y="40640"/>
                </a:lnTo>
                <a:lnTo>
                  <a:pt x="12408" y="39043"/>
                </a:lnTo>
                <a:lnTo>
                  <a:pt x="5949" y="34690"/>
                </a:lnTo>
                <a:lnTo>
                  <a:pt x="1596" y="28231"/>
                </a:lnTo>
                <a:lnTo>
                  <a:pt x="0" y="20320"/>
                </a:lnTo>
                <a:lnTo>
                  <a:pt x="1596" y="12408"/>
                </a:lnTo>
                <a:lnTo>
                  <a:pt x="5949" y="5949"/>
                </a:lnTo>
                <a:lnTo>
                  <a:pt x="12408" y="1596"/>
                </a:lnTo>
                <a:lnTo>
                  <a:pt x="20319" y="0"/>
                </a:lnTo>
                <a:lnTo>
                  <a:pt x="28231" y="1596"/>
                </a:lnTo>
                <a:lnTo>
                  <a:pt x="34690" y="5949"/>
                </a:lnTo>
                <a:lnTo>
                  <a:pt x="39043" y="12408"/>
                </a:lnTo>
                <a:lnTo>
                  <a:pt x="40639" y="20320"/>
                </a:lnTo>
                <a:close/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 txBox="1"/>
          <p:nvPr/>
        </p:nvSpPr>
        <p:spPr>
          <a:xfrm>
            <a:off x="1901178" y="3724110"/>
            <a:ext cx="123190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900" spc="-40" dirty="0" smtClean="0">
                <a:solidFill>
                  <a:srgbClr val="636466"/>
                </a:solidFill>
                <a:latin typeface="Trebuchet MS"/>
                <a:cs typeface="Trebuchet MS"/>
              </a:rPr>
              <a:t>أعد تصفير النقاط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45" name="object 9"/>
          <p:cNvSpPr txBox="1"/>
          <p:nvPr/>
        </p:nvSpPr>
        <p:spPr>
          <a:xfrm>
            <a:off x="2520247" y="2207026"/>
            <a:ext cx="83311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900" spc="-30" dirty="0">
                <a:solidFill>
                  <a:srgbClr val="636466"/>
                </a:solidFill>
                <a:latin typeface="Trebuchet MS"/>
                <a:cs typeface="Trebuchet MS"/>
              </a:rPr>
              <a:t>انقر على </a:t>
            </a:r>
            <a:r>
              <a:rPr lang="en-US" sz="900" spc="-30" dirty="0">
                <a:solidFill>
                  <a:srgbClr val="636466"/>
                </a:solidFill>
                <a:latin typeface="Trebuchet MS"/>
                <a:cs typeface="Trebuchet MS"/>
              </a:rPr>
              <a:t>Make a variable</a:t>
            </a:r>
            <a:endParaRPr sz="900" spc="-30" dirty="0">
              <a:solidFill>
                <a:srgbClr val="636466"/>
              </a:solidFill>
              <a:latin typeface="Trebuchet MS"/>
              <a:cs typeface="Trebuchet MS"/>
            </a:endParaRPr>
          </a:p>
        </p:txBody>
      </p:sp>
      <p:sp>
        <p:nvSpPr>
          <p:cNvPr id="46" name="object 9"/>
          <p:cNvSpPr txBox="1"/>
          <p:nvPr/>
        </p:nvSpPr>
        <p:spPr>
          <a:xfrm>
            <a:off x="2625852" y="1696650"/>
            <a:ext cx="833119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900" spc="-30" dirty="0" smtClean="0">
                <a:solidFill>
                  <a:srgbClr val="636466"/>
                </a:solidFill>
                <a:latin typeface="Trebuchet MS"/>
                <a:cs typeface="Trebuchet MS"/>
              </a:rPr>
              <a:t>اختر </a:t>
            </a:r>
            <a:r>
              <a:rPr lang="en-US" sz="900" spc="-30" dirty="0" smtClean="0">
                <a:solidFill>
                  <a:srgbClr val="636466"/>
                </a:solidFill>
                <a:latin typeface="Trebuchet MS"/>
                <a:cs typeface="Trebuchet MS"/>
              </a:rPr>
              <a:t>Data</a:t>
            </a:r>
            <a:endParaRPr sz="900" spc="-30" dirty="0">
              <a:solidFill>
                <a:srgbClr val="636466"/>
              </a:solidFill>
              <a:latin typeface="Trebuchet MS"/>
              <a:cs typeface="Trebuchet MS"/>
            </a:endParaRPr>
          </a:p>
        </p:txBody>
      </p:sp>
      <p:sp>
        <p:nvSpPr>
          <p:cNvPr id="47" name="object 9"/>
          <p:cNvSpPr txBox="1"/>
          <p:nvPr/>
        </p:nvSpPr>
        <p:spPr>
          <a:xfrm>
            <a:off x="742905" y="2479541"/>
            <a:ext cx="83311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900" spc="-30" dirty="0" smtClean="0">
                <a:solidFill>
                  <a:srgbClr val="636466"/>
                </a:solidFill>
                <a:latin typeface="Trebuchet MS"/>
                <a:cs typeface="Trebuchet MS"/>
              </a:rPr>
              <a:t>سمي هذا المتغير </a:t>
            </a:r>
            <a:r>
              <a:rPr lang="en-US" sz="900" spc="-30" dirty="0" smtClean="0">
                <a:solidFill>
                  <a:srgbClr val="636466"/>
                </a:solidFill>
                <a:latin typeface="Trebuchet MS"/>
                <a:cs typeface="Trebuchet MS"/>
              </a:rPr>
              <a:t>points</a:t>
            </a:r>
            <a:r>
              <a:rPr lang="ar-EG" sz="900" spc="-30" dirty="0" smtClean="0">
                <a:solidFill>
                  <a:srgbClr val="636466"/>
                </a:solidFill>
                <a:latin typeface="Trebuchet MS"/>
                <a:cs typeface="Trebuchet MS"/>
              </a:rPr>
              <a:t> ثم اضغط </a:t>
            </a:r>
            <a:r>
              <a:rPr lang="en-US" sz="900" spc="-30" dirty="0" smtClean="0">
                <a:solidFill>
                  <a:srgbClr val="636466"/>
                </a:solidFill>
                <a:latin typeface="Trebuchet MS"/>
                <a:cs typeface="Trebuchet MS"/>
              </a:rPr>
              <a:t>Ok</a:t>
            </a:r>
            <a:r>
              <a:rPr lang="ar-EG" sz="900" spc="-30" dirty="0" smtClean="0">
                <a:solidFill>
                  <a:srgbClr val="636466"/>
                </a:solidFill>
                <a:latin typeface="Trebuchet MS"/>
                <a:cs typeface="Trebuchet MS"/>
              </a:rPr>
              <a:t>.</a:t>
            </a:r>
            <a:endParaRPr sz="900" spc="-30" dirty="0">
              <a:solidFill>
                <a:srgbClr val="636466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95300" y="495300"/>
            <a:ext cx="3581400" cy="5410200"/>
          </a:xfrm>
          <a:custGeom>
            <a:avLst/>
            <a:gdLst/>
            <a:ahLst/>
            <a:cxnLst/>
            <a:rect l="l" t="t" r="r" b="b"/>
            <a:pathLst>
              <a:path w="3581400" h="5410200">
                <a:moveTo>
                  <a:pt x="3246120" y="0"/>
                </a:moveTo>
                <a:lnTo>
                  <a:pt x="335280" y="0"/>
                </a:lnTo>
                <a:lnTo>
                  <a:pt x="141446" y="5238"/>
                </a:lnTo>
                <a:lnTo>
                  <a:pt x="41910" y="41910"/>
                </a:lnTo>
                <a:lnTo>
                  <a:pt x="5238" y="141446"/>
                </a:lnTo>
                <a:lnTo>
                  <a:pt x="0" y="335280"/>
                </a:lnTo>
                <a:lnTo>
                  <a:pt x="0" y="5074920"/>
                </a:lnTo>
                <a:lnTo>
                  <a:pt x="5238" y="5268753"/>
                </a:lnTo>
                <a:lnTo>
                  <a:pt x="41910" y="5368290"/>
                </a:lnTo>
                <a:lnTo>
                  <a:pt x="141446" y="5404961"/>
                </a:lnTo>
                <a:lnTo>
                  <a:pt x="335280" y="5410200"/>
                </a:lnTo>
                <a:lnTo>
                  <a:pt x="3246120" y="5410200"/>
                </a:lnTo>
                <a:lnTo>
                  <a:pt x="3439953" y="5404961"/>
                </a:lnTo>
                <a:lnTo>
                  <a:pt x="3539490" y="5368290"/>
                </a:lnTo>
                <a:lnTo>
                  <a:pt x="3576161" y="5268753"/>
                </a:lnTo>
                <a:lnTo>
                  <a:pt x="3581400" y="5074920"/>
                </a:lnTo>
                <a:lnTo>
                  <a:pt x="3581400" y="335280"/>
                </a:lnTo>
                <a:lnTo>
                  <a:pt x="3576161" y="141446"/>
                </a:lnTo>
                <a:lnTo>
                  <a:pt x="3539490" y="41910"/>
                </a:lnTo>
                <a:lnTo>
                  <a:pt x="3439953" y="5238"/>
                </a:lnTo>
                <a:lnTo>
                  <a:pt x="3246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95300" y="495300"/>
            <a:ext cx="3581400" cy="5410200"/>
          </a:xfrm>
          <a:custGeom>
            <a:avLst/>
            <a:gdLst/>
            <a:ahLst/>
            <a:cxnLst/>
            <a:rect l="l" t="t" r="r" b="b"/>
            <a:pathLst>
              <a:path w="3581400" h="5410200">
                <a:moveTo>
                  <a:pt x="335280" y="0"/>
                </a:moveTo>
                <a:lnTo>
                  <a:pt x="141446" y="5238"/>
                </a:lnTo>
                <a:lnTo>
                  <a:pt x="41910" y="41910"/>
                </a:lnTo>
                <a:lnTo>
                  <a:pt x="5238" y="141446"/>
                </a:lnTo>
                <a:lnTo>
                  <a:pt x="0" y="335280"/>
                </a:lnTo>
                <a:lnTo>
                  <a:pt x="0" y="5074920"/>
                </a:lnTo>
                <a:lnTo>
                  <a:pt x="5238" y="5268753"/>
                </a:lnTo>
                <a:lnTo>
                  <a:pt x="41910" y="5368290"/>
                </a:lnTo>
                <a:lnTo>
                  <a:pt x="141446" y="5404961"/>
                </a:lnTo>
                <a:lnTo>
                  <a:pt x="335280" y="5410200"/>
                </a:lnTo>
                <a:lnTo>
                  <a:pt x="3246120" y="5410200"/>
                </a:lnTo>
                <a:lnTo>
                  <a:pt x="3439953" y="5404961"/>
                </a:lnTo>
                <a:lnTo>
                  <a:pt x="3539490" y="5368290"/>
                </a:lnTo>
                <a:lnTo>
                  <a:pt x="3576161" y="5268753"/>
                </a:lnTo>
                <a:lnTo>
                  <a:pt x="3581400" y="5074920"/>
                </a:lnTo>
                <a:lnTo>
                  <a:pt x="3581400" y="335280"/>
                </a:lnTo>
                <a:lnTo>
                  <a:pt x="3576161" y="141446"/>
                </a:lnTo>
                <a:lnTo>
                  <a:pt x="3539490" y="41910"/>
                </a:lnTo>
                <a:lnTo>
                  <a:pt x="3439953" y="5238"/>
                </a:lnTo>
                <a:lnTo>
                  <a:pt x="3246120" y="0"/>
                </a:lnTo>
                <a:lnTo>
                  <a:pt x="335280" y="0"/>
                </a:lnTo>
                <a:close/>
              </a:path>
            </a:pathLst>
          </a:custGeom>
          <a:ln w="76200">
            <a:solidFill>
              <a:srgbClr val="BF677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31417" y="864661"/>
            <a:ext cx="2709164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4495" marR="5080" indent="-392430" algn="ctr" rtl="1">
              <a:lnSpc>
                <a:spcPct val="100000"/>
              </a:lnSpc>
            </a:pPr>
            <a:r>
              <a:rPr lang="ar-EG" sz="2700" spc="-40" dirty="0" smtClean="0">
                <a:solidFill>
                  <a:srgbClr val="BF6778"/>
                </a:solidFill>
              </a:rPr>
              <a:t>  بطاقات </a:t>
            </a:r>
            <a:r>
              <a:rPr lang="ar-EG" sz="2700" spc="-40" dirty="0">
                <a:solidFill>
                  <a:srgbClr val="BF6778"/>
                </a:solidFill>
              </a:rPr>
              <a:t>ا</a:t>
            </a:r>
            <a:r>
              <a:rPr lang="ar-EG" sz="2700" spc="-40" dirty="0" smtClean="0">
                <a:solidFill>
                  <a:srgbClr val="BF6778"/>
                </a:solidFill>
              </a:rPr>
              <a:t>جعلها تطير</a:t>
            </a:r>
            <a:endParaRPr sz="2700" dirty="0"/>
          </a:p>
        </p:txBody>
      </p:sp>
      <p:sp>
        <p:nvSpPr>
          <p:cNvPr id="6" name="object 6"/>
          <p:cNvSpPr txBox="1"/>
          <p:nvPr/>
        </p:nvSpPr>
        <p:spPr>
          <a:xfrm>
            <a:off x="1451419" y="1673122"/>
            <a:ext cx="1896110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1200" b="1" spc="-40" dirty="0" smtClean="0">
                <a:solidFill>
                  <a:srgbClr val="F388A0"/>
                </a:solidFill>
                <a:latin typeface="Trebuchet MS"/>
                <a:cs typeface="Trebuchet MS"/>
              </a:rPr>
              <a:t>استخدم البطاقات بهذا الترتيب: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1100836" y="1960148"/>
            <a:ext cx="2370327" cy="3286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5140" marR="5080" rtl="1">
              <a:lnSpc>
                <a:spcPct val="156900"/>
              </a:lnSpc>
            </a:pPr>
            <a:r>
              <a:rPr lang="ar-EG" spc="-25" dirty="0" smtClean="0"/>
              <a:t>اختر شخصية</a:t>
            </a:r>
          </a:p>
          <a:p>
            <a:pPr marL="485140" marR="5080" rtl="1">
              <a:lnSpc>
                <a:spcPct val="156900"/>
              </a:lnSpc>
            </a:pPr>
            <a:r>
              <a:rPr lang="ar-EG" spc="-35" dirty="0" smtClean="0"/>
              <a:t>ابدأ الطيران</a:t>
            </a:r>
            <a:endParaRPr spc="-5" dirty="0"/>
          </a:p>
          <a:p>
            <a:pPr marL="485140" marR="363855" rtl="1">
              <a:lnSpc>
                <a:spcPct val="156900"/>
              </a:lnSpc>
            </a:pPr>
            <a:r>
              <a:rPr lang="ar-EG" spc="-5" dirty="0" smtClean="0"/>
              <a:t>تبديل المظاهر</a:t>
            </a:r>
          </a:p>
          <a:p>
            <a:pPr marL="485140" marR="363855" rtl="1">
              <a:lnSpc>
                <a:spcPct val="156900"/>
              </a:lnSpc>
            </a:pPr>
            <a:r>
              <a:rPr lang="ar-EG" spc="-15" dirty="0" smtClean="0"/>
              <a:t>حرك بالمفاتيح</a:t>
            </a:r>
          </a:p>
          <a:p>
            <a:pPr marL="485140" marR="363855" rtl="1">
              <a:lnSpc>
                <a:spcPct val="156900"/>
              </a:lnSpc>
            </a:pPr>
            <a:r>
              <a:rPr lang="ar-EG" spc="-5" dirty="0" smtClean="0"/>
              <a:t>السحب الطائرة</a:t>
            </a:r>
            <a:r>
              <a:rPr spc="-10" dirty="0" smtClean="0"/>
              <a:t>  </a:t>
            </a:r>
            <a:r>
              <a:rPr lang="ar-EG" spc="-5" dirty="0" smtClean="0"/>
              <a:t>القلوب الطائرة</a:t>
            </a:r>
          </a:p>
          <a:p>
            <a:pPr marL="485140" marR="363855" rtl="1">
              <a:lnSpc>
                <a:spcPct val="156900"/>
              </a:lnSpc>
            </a:pPr>
            <a:r>
              <a:rPr lang="ar-EG" spc="-5" dirty="0" smtClean="0"/>
              <a:t>اجمع النقاط</a:t>
            </a:r>
            <a:endParaRPr lang="ar-EG" spc="-15" dirty="0"/>
          </a:p>
          <a:p>
            <a:pPr marL="485140" marR="363855" rtl="1">
              <a:lnSpc>
                <a:spcPct val="156900"/>
              </a:lnSpc>
            </a:pPr>
            <a:endParaRPr lang="ar-EG" spc="-5" dirty="0" smtClean="0"/>
          </a:p>
        </p:txBody>
      </p:sp>
      <p:sp>
        <p:nvSpPr>
          <p:cNvPr id="8" name="object 8"/>
          <p:cNvSpPr/>
          <p:nvPr/>
        </p:nvSpPr>
        <p:spPr>
          <a:xfrm>
            <a:off x="3127184" y="2063567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BF677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184334" y="2082617"/>
            <a:ext cx="114300" cy="190500"/>
          </a:xfrm>
          <a:custGeom>
            <a:avLst/>
            <a:gdLst/>
            <a:ahLst/>
            <a:cxnLst/>
            <a:rect l="l" t="t" r="r" b="b"/>
            <a:pathLst>
              <a:path w="114300" h="190500">
                <a:moveTo>
                  <a:pt x="0" y="190500"/>
                </a:moveTo>
                <a:lnTo>
                  <a:pt x="114300" y="190500"/>
                </a:lnTo>
                <a:lnTo>
                  <a:pt x="114300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BF677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3171634" y="2054043"/>
            <a:ext cx="12827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7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27184" y="2469117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BF677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3184334" y="2489437"/>
            <a:ext cx="114300" cy="190500"/>
          </a:xfrm>
          <a:custGeom>
            <a:avLst/>
            <a:gdLst/>
            <a:ahLst/>
            <a:cxnLst/>
            <a:rect l="l" t="t" r="r" b="b"/>
            <a:pathLst>
              <a:path w="114300" h="190500">
                <a:moveTo>
                  <a:pt x="0" y="190500"/>
                </a:moveTo>
                <a:lnTo>
                  <a:pt x="114300" y="190500"/>
                </a:lnTo>
                <a:lnTo>
                  <a:pt x="114300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BF677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3171634" y="2460862"/>
            <a:ext cx="12827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7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27184" y="2874666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299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599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299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BF677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3184334" y="2896268"/>
            <a:ext cx="114300" cy="190500"/>
          </a:xfrm>
          <a:custGeom>
            <a:avLst/>
            <a:gdLst/>
            <a:ahLst/>
            <a:cxnLst/>
            <a:rect l="l" t="t" r="r" b="b"/>
            <a:pathLst>
              <a:path w="114300" h="190500">
                <a:moveTo>
                  <a:pt x="0" y="190500"/>
                </a:moveTo>
                <a:lnTo>
                  <a:pt x="114300" y="190500"/>
                </a:lnTo>
                <a:lnTo>
                  <a:pt x="114300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BF677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3171634" y="2867693"/>
            <a:ext cx="12827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7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127184" y="3280228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BF677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3184334" y="3303087"/>
            <a:ext cx="114300" cy="190500"/>
          </a:xfrm>
          <a:custGeom>
            <a:avLst/>
            <a:gdLst/>
            <a:ahLst/>
            <a:cxnLst/>
            <a:rect l="l" t="t" r="r" b="b"/>
            <a:pathLst>
              <a:path w="114300" h="190500">
                <a:moveTo>
                  <a:pt x="0" y="190500"/>
                </a:moveTo>
                <a:lnTo>
                  <a:pt x="114300" y="190500"/>
                </a:lnTo>
                <a:lnTo>
                  <a:pt x="114300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BF677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3171634" y="3274512"/>
            <a:ext cx="12827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7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127184" y="3685789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BF677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3184334" y="3709907"/>
            <a:ext cx="114300" cy="190500"/>
          </a:xfrm>
          <a:custGeom>
            <a:avLst/>
            <a:gdLst/>
            <a:ahLst/>
            <a:cxnLst/>
            <a:rect l="l" t="t" r="r" b="b"/>
            <a:pathLst>
              <a:path w="114300" h="190500">
                <a:moveTo>
                  <a:pt x="0" y="190500"/>
                </a:moveTo>
                <a:lnTo>
                  <a:pt x="114300" y="190500"/>
                </a:lnTo>
                <a:lnTo>
                  <a:pt x="114300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BF677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3171634" y="3681332"/>
            <a:ext cx="12827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7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127184" y="4091326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BF677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3184334" y="4116738"/>
            <a:ext cx="114300" cy="190500"/>
          </a:xfrm>
          <a:custGeom>
            <a:avLst/>
            <a:gdLst/>
            <a:ahLst/>
            <a:cxnLst/>
            <a:rect l="l" t="t" r="r" b="b"/>
            <a:pathLst>
              <a:path w="114300" h="190500">
                <a:moveTo>
                  <a:pt x="0" y="190500"/>
                </a:moveTo>
                <a:lnTo>
                  <a:pt x="114300" y="190500"/>
                </a:lnTo>
                <a:lnTo>
                  <a:pt x="114300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BF677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 txBox="1"/>
          <p:nvPr/>
        </p:nvSpPr>
        <p:spPr>
          <a:xfrm>
            <a:off x="3171634" y="4088163"/>
            <a:ext cx="12827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7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127184" y="4496887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299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599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299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BF677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3184334" y="4515937"/>
            <a:ext cx="114300" cy="190500"/>
          </a:xfrm>
          <a:custGeom>
            <a:avLst/>
            <a:gdLst/>
            <a:ahLst/>
            <a:cxnLst/>
            <a:rect l="l" t="t" r="r" b="b"/>
            <a:pathLst>
              <a:path w="114300" h="190500">
                <a:moveTo>
                  <a:pt x="0" y="190499"/>
                </a:moveTo>
                <a:lnTo>
                  <a:pt x="114300" y="190499"/>
                </a:lnTo>
                <a:lnTo>
                  <a:pt x="114300" y="0"/>
                </a:lnTo>
                <a:lnTo>
                  <a:pt x="0" y="0"/>
                </a:lnTo>
                <a:lnTo>
                  <a:pt x="0" y="190499"/>
                </a:lnTo>
                <a:close/>
              </a:path>
            </a:pathLst>
          </a:custGeom>
          <a:solidFill>
            <a:srgbClr val="BF677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 txBox="1"/>
          <p:nvPr/>
        </p:nvSpPr>
        <p:spPr>
          <a:xfrm>
            <a:off x="1308100" y="4547234"/>
            <a:ext cx="163639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8130" algn="l"/>
              </a:tabLst>
            </a:pPr>
            <a:r>
              <a:rPr sz="1500" b="1" spc="-70" dirty="0">
                <a:solidFill>
                  <a:srgbClr val="FFFFFF"/>
                </a:solidFill>
                <a:latin typeface="Trebuchet MS"/>
                <a:cs typeface="Trebuchet MS"/>
              </a:rPr>
              <a:t>7	</a:t>
            </a:r>
            <a:endParaRPr sz="1700" dirty="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20700" y="6091682"/>
            <a:ext cx="1068070" cy="173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45" dirty="0">
                <a:solidFill>
                  <a:srgbClr val="FFFFFF"/>
                </a:solidFill>
                <a:latin typeface="Trebuchet MS"/>
                <a:cs typeface="Trebuchet MS"/>
              </a:rPr>
              <a:t>scratch.mit.edu/fly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30" name="object 22"/>
          <p:cNvSpPr txBox="1"/>
          <p:nvPr/>
        </p:nvSpPr>
        <p:spPr>
          <a:xfrm>
            <a:off x="3171634" y="4494994"/>
            <a:ext cx="12827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ar-EG" sz="1500" b="1" spc="-70" dirty="0" smtClean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endParaRPr sz="15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267352" y="5916840"/>
            <a:ext cx="694907" cy="257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133600" y="586921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F677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641343" y="1106716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641343" y="1106716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677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41343" y="1106716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F677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641343" y="1106716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677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762000" y="2510307"/>
            <a:ext cx="3049612" cy="2137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00754" y="406400"/>
            <a:ext cx="319595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2800" spc="30" dirty="0" smtClean="0"/>
              <a:t>اختر شخصية</a:t>
            </a:r>
            <a:endParaRPr sz="2800" dirty="0"/>
          </a:p>
        </p:txBody>
      </p:sp>
      <p:sp>
        <p:nvSpPr>
          <p:cNvPr id="12" name="object 12"/>
          <p:cNvSpPr txBox="1"/>
          <p:nvPr/>
        </p:nvSpPr>
        <p:spPr>
          <a:xfrm>
            <a:off x="2235580" y="5924677"/>
            <a:ext cx="100965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5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48523" y="1276350"/>
            <a:ext cx="167513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200" b="1" spc="-40" dirty="0" smtClean="0">
                <a:solidFill>
                  <a:srgbClr val="FFFFFF"/>
                </a:solidFill>
                <a:latin typeface="Trebuchet MS"/>
                <a:cs typeface="Trebuchet MS"/>
              </a:rPr>
              <a:t>اختر شخصية لتطير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67585" y="2667000"/>
            <a:ext cx="1081274" cy="501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3"/>
          <p:cNvSpPr txBox="1"/>
          <p:nvPr/>
        </p:nvSpPr>
        <p:spPr>
          <a:xfrm>
            <a:off x="596900" y="5970815"/>
            <a:ext cx="70311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000" b="1" spc="-35" dirty="0">
                <a:solidFill>
                  <a:srgbClr val="FFFFFF"/>
                </a:solidFill>
                <a:latin typeface="Trebuchet MS"/>
                <a:cs typeface="Trebuchet MS"/>
              </a:rPr>
              <a:t>ا</a:t>
            </a:r>
            <a:r>
              <a:rPr lang="ar-EG" sz="1000" b="1" spc="-35" dirty="0" smtClean="0">
                <a:solidFill>
                  <a:srgbClr val="FFFFFF"/>
                </a:solidFill>
                <a:latin typeface="Trebuchet MS"/>
                <a:cs typeface="Trebuchet MS"/>
              </a:rPr>
              <a:t>جعلها تطير</a:t>
            </a:r>
            <a:endParaRPr sz="1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1325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572000" cy="1386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3289300"/>
            <a:ext cx="4572000" cy="1981200"/>
          </a:xfrm>
          <a:custGeom>
            <a:avLst/>
            <a:gdLst/>
            <a:ahLst/>
            <a:cxnLst/>
            <a:rect l="l" t="t" r="r" b="b"/>
            <a:pathLst>
              <a:path w="4572000" h="1981200">
                <a:moveTo>
                  <a:pt x="0" y="1981200"/>
                </a:moveTo>
                <a:lnTo>
                  <a:pt x="4572000" y="1981200"/>
                </a:lnTo>
                <a:lnTo>
                  <a:pt x="4572000" y="0"/>
                </a:lnTo>
                <a:lnTo>
                  <a:pt x="0" y="0"/>
                </a:lnTo>
                <a:lnTo>
                  <a:pt x="0" y="198120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649008" y="3831500"/>
            <a:ext cx="2133587" cy="1279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927100"/>
            <a:ext cx="4572000" cy="2379980"/>
          </a:xfrm>
          <a:custGeom>
            <a:avLst/>
            <a:gdLst/>
            <a:ahLst/>
            <a:cxnLst/>
            <a:rect l="l" t="t" r="r" b="b"/>
            <a:pathLst>
              <a:path w="4572000" h="2379979">
                <a:moveTo>
                  <a:pt x="0" y="2379472"/>
                </a:moveTo>
                <a:lnTo>
                  <a:pt x="4572000" y="2379472"/>
                </a:lnTo>
                <a:lnTo>
                  <a:pt x="4572000" y="0"/>
                </a:lnTo>
                <a:lnTo>
                  <a:pt x="0" y="0"/>
                </a:lnTo>
                <a:lnTo>
                  <a:pt x="0" y="2379472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0" y="3293871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0" y="91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866239" y="1054100"/>
            <a:ext cx="83311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200" b="1" spc="-40" dirty="0" smtClean="0">
                <a:solidFill>
                  <a:srgbClr val="5BADCE"/>
                </a:solidFill>
                <a:latin typeface="Cambria"/>
                <a:cs typeface="Cambria"/>
              </a:rPr>
              <a:t>استعد</a:t>
            </a:r>
            <a:endParaRPr sz="1200" dirty="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5705" y="2951886"/>
            <a:ext cx="2221066" cy="676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010" marR="1005205" indent="-67945">
              <a:lnSpc>
                <a:spcPct val="111100"/>
              </a:lnSpc>
            </a:pPr>
            <a:r>
              <a:rPr lang="ar-EG" sz="900" spc="-50" dirty="0" smtClean="0">
                <a:solidFill>
                  <a:srgbClr val="636466"/>
                </a:solidFill>
                <a:latin typeface="Trebuchet MS"/>
                <a:cs typeface="Trebuchet MS"/>
              </a:rPr>
              <a:t>اختر كائن من موضوع الطيران</a:t>
            </a:r>
            <a:endParaRPr sz="9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 marL="876935" algn="r" rtl="1">
              <a:lnSpc>
                <a:spcPct val="100000"/>
              </a:lnSpc>
            </a:pPr>
            <a:endParaRPr lang="ar-EG" sz="1300" dirty="0">
              <a:latin typeface="Times New Roman"/>
              <a:cs typeface="Times New Roman"/>
            </a:endParaRPr>
          </a:p>
          <a:p>
            <a:pPr marL="876935" algn="l">
              <a:lnSpc>
                <a:spcPct val="100000"/>
              </a:lnSpc>
            </a:pPr>
            <a:r>
              <a:rPr lang="ar-EG" sz="1200" b="1" spc="-40" dirty="0" smtClean="0">
                <a:solidFill>
                  <a:srgbClr val="939598"/>
                </a:solidFill>
                <a:latin typeface="Cambria"/>
                <a:cs typeface="Cambria"/>
              </a:rPr>
              <a:t>أضف هذا البرنامج         </a:t>
            </a:r>
            <a:r>
              <a:rPr lang="en-US" sz="1200" b="1" spc="-40" dirty="0" smtClean="0">
                <a:solidFill>
                  <a:srgbClr val="939598"/>
                </a:solidFill>
                <a:latin typeface="Cambria"/>
                <a:cs typeface="Cambria"/>
              </a:rPr>
              <a:t>   </a:t>
            </a:r>
            <a:r>
              <a:rPr lang="ar-EG" sz="1200" b="1" spc="-40" dirty="0" smtClean="0">
                <a:solidFill>
                  <a:srgbClr val="939598"/>
                </a:solidFill>
                <a:latin typeface="Cambria"/>
                <a:cs typeface="Cambria"/>
              </a:rPr>
              <a:t>  </a:t>
            </a:r>
            <a:r>
              <a:rPr lang="en-US" sz="1200" b="1" spc="-40" dirty="0" smtClean="0">
                <a:solidFill>
                  <a:srgbClr val="939598"/>
                </a:solidFill>
                <a:latin typeface="Cambria"/>
                <a:cs typeface="Cambria"/>
              </a:rPr>
              <a:t>  </a:t>
            </a:r>
            <a:endParaRPr sz="1200" dirty="0">
              <a:latin typeface="Cambria"/>
              <a:cs typeface="Cambr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5270500"/>
            <a:ext cx="4572000" cy="1130300"/>
          </a:xfrm>
          <a:custGeom>
            <a:avLst/>
            <a:gdLst/>
            <a:ahLst/>
            <a:cxnLst/>
            <a:rect l="l" t="t" r="r" b="b"/>
            <a:pathLst>
              <a:path w="4572000" h="1130300">
                <a:moveTo>
                  <a:pt x="0" y="1130300"/>
                </a:moveTo>
                <a:lnTo>
                  <a:pt x="4572000" y="1130300"/>
                </a:lnTo>
                <a:lnTo>
                  <a:pt x="4572000" y="0"/>
                </a:lnTo>
                <a:lnTo>
                  <a:pt x="0" y="0"/>
                </a:lnTo>
                <a:lnTo>
                  <a:pt x="0" y="1130300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0" y="52578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1205731" y="5435600"/>
            <a:ext cx="1347470" cy="551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8360">
              <a:lnSpc>
                <a:spcPct val="100000"/>
              </a:lnSpc>
            </a:pPr>
            <a:r>
              <a:rPr lang="ar-EG" sz="1200" b="1" spc="-40" dirty="0" smtClean="0">
                <a:solidFill>
                  <a:srgbClr val="6BA883"/>
                </a:solidFill>
                <a:latin typeface="Cambria"/>
                <a:cs typeface="Cambria"/>
              </a:rPr>
              <a:t>جربه      </a:t>
            </a:r>
            <a:endParaRPr sz="12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 algn="r" rtl="1">
              <a:lnSpc>
                <a:spcPct val="100000"/>
              </a:lnSpc>
            </a:pPr>
            <a:r>
              <a:rPr lang="ar-EG" sz="900" spc="-35" dirty="0" smtClean="0">
                <a:solidFill>
                  <a:srgbClr val="636466"/>
                </a:solidFill>
                <a:latin typeface="Trebuchet MS"/>
                <a:cs typeface="Trebuchet MS"/>
              </a:rPr>
              <a:t>انقر العلم الأخضر للبدء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782595" y="5654675"/>
            <a:ext cx="551920" cy="450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2773070" y="5645150"/>
            <a:ext cx="571500" cy="469900"/>
          </a:xfrm>
          <a:custGeom>
            <a:avLst/>
            <a:gdLst/>
            <a:ahLst/>
            <a:cxnLst/>
            <a:rect l="l" t="t" r="r" b="b"/>
            <a:pathLst>
              <a:path w="571500" h="469900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384175"/>
                </a:lnTo>
                <a:lnTo>
                  <a:pt x="3859" y="410080"/>
                </a:lnTo>
                <a:lnTo>
                  <a:pt x="17435" y="438157"/>
                </a:lnTo>
                <a:lnTo>
                  <a:pt x="43725" y="460675"/>
                </a:lnTo>
                <a:lnTo>
                  <a:pt x="85725" y="469900"/>
                </a:lnTo>
                <a:lnTo>
                  <a:pt x="485241" y="469900"/>
                </a:lnTo>
                <a:lnTo>
                  <a:pt x="511146" y="466040"/>
                </a:lnTo>
                <a:lnTo>
                  <a:pt x="539224" y="452464"/>
                </a:lnTo>
                <a:lnTo>
                  <a:pt x="561742" y="426174"/>
                </a:lnTo>
                <a:lnTo>
                  <a:pt x="570966" y="384175"/>
                </a:lnTo>
                <a:lnTo>
                  <a:pt x="570966" y="85725"/>
                </a:lnTo>
                <a:lnTo>
                  <a:pt x="567108" y="59819"/>
                </a:lnTo>
                <a:lnTo>
                  <a:pt x="553535" y="31742"/>
                </a:lnTo>
                <a:lnTo>
                  <a:pt x="527246" y="9224"/>
                </a:lnTo>
                <a:lnTo>
                  <a:pt x="485241" y="0"/>
                </a:lnTo>
                <a:lnTo>
                  <a:pt x="85725" y="0"/>
                </a:lnTo>
                <a:close/>
              </a:path>
            </a:pathLst>
          </a:custGeom>
          <a:ln w="19050">
            <a:solidFill>
              <a:srgbClr val="6BA8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2587637" y="5905500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74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2793377" y="588517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0" y="20320"/>
                </a:moveTo>
                <a:lnTo>
                  <a:pt x="1596" y="28231"/>
                </a:lnTo>
                <a:lnTo>
                  <a:pt x="5949" y="34690"/>
                </a:lnTo>
                <a:lnTo>
                  <a:pt x="12408" y="39043"/>
                </a:lnTo>
                <a:lnTo>
                  <a:pt x="20320" y="40640"/>
                </a:lnTo>
                <a:lnTo>
                  <a:pt x="28231" y="39043"/>
                </a:lnTo>
                <a:lnTo>
                  <a:pt x="34690" y="34690"/>
                </a:lnTo>
                <a:lnTo>
                  <a:pt x="39043" y="28231"/>
                </a:lnTo>
                <a:lnTo>
                  <a:pt x="40640" y="20320"/>
                </a:lnTo>
                <a:lnTo>
                  <a:pt x="39043" y="12408"/>
                </a:lnTo>
                <a:lnTo>
                  <a:pt x="34690" y="5949"/>
                </a:lnTo>
                <a:lnTo>
                  <a:pt x="28231" y="1596"/>
                </a:lnTo>
                <a:lnTo>
                  <a:pt x="20320" y="0"/>
                </a:lnTo>
                <a:lnTo>
                  <a:pt x="12408" y="1596"/>
                </a:lnTo>
                <a:lnTo>
                  <a:pt x="5949" y="5949"/>
                </a:lnTo>
                <a:lnTo>
                  <a:pt x="1596" y="12408"/>
                </a:lnTo>
                <a:lnTo>
                  <a:pt x="0" y="20320"/>
                </a:lnTo>
                <a:close/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1">
              <a:lnSpc>
                <a:spcPct val="100000"/>
              </a:lnSpc>
            </a:pPr>
            <a:r>
              <a:rPr lang="ar-EG" spc="25" dirty="0" smtClean="0"/>
              <a:t>اختر شخصية</a:t>
            </a:r>
            <a:endParaRPr dirty="0"/>
          </a:p>
          <a:p>
            <a:pPr marL="12700" algn="r">
              <a:lnSpc>
                <a:spcPct val="100000"/>
              </a:lnSpc>
              <a:spcBef>
                <a:spcPts val="420"/>
              </a:spcBef>
            </a:pPr>
            <a:r>
              <a:rPr sz="900" spc="10" dirty="0">
                <a:latin typeface="Calibri"/>
                <a:cs typeface="Calibri"/>
              </a:rPr>
              <a:t>scratch.mit.edu/fly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56633" y="1990726"/>
            <a:ext cx="100960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900" spc="-30" dirty="0" smtClean="0">
                <a:solidFill>
                  <a:srgbClr val="636466"/>
                </a:solidFill>
                <a:latin typeface="Trebuchet MS"/>
                <a:cs typeface="Trebuchet MS"/>
              </a:rPr>
              <a:t>اختر خلفية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61567" y="1427060"/>
            <a:ext cx="840652" cy="4478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952044" y="1417535"/>
            <a:ext cx="866775" cy="467359"/>
          </a:xfrm>
          <a:custGeom>
            <a:avLst/>
            <a:gdLst/>
            <a:ahLst/>
            <a:cxnLst/>
            <a:rect l="l" t="t" r="r" b="b"/>
            <a:pathLst>
              <a:path w="866775" h="467360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381215"/>
                </a:lnTo>
                <a:lnTo>
                  <a:pt x="3859" y="407115"/>
                </a:lnTo>
                <a:lnTo>
                  <a:pt x="17435" y="435194"/>
                </a:lnTo>
                <a:lnTo>
                  <a:pt x="43725" y="457714"/>
                </a:lnTo>
                <a:lnTo>
                  <a:pt x="85725" y="466940"/>
                </a:lnTo>
                <a:lnTo>
                  <a:pt x="780656" y="466940"/>
                </a:lnTo>
                <a:lnTo>
                  <a:pt x="806555" y="463081"/>
                </a:lnTo>
                <a:lnTo>
                  <a:pt x="834634" y="449505"/>
                </a:lnTo>
                <a:lnTo>
                  <a:pt x="857155" y="423215"/>
                </a:lnTo>
                <a:lnTo>
                  <a:pt x="866381" y="381215"/>
                </a:lnTo>
                <a:lnTo>
                  <a:pt x="866381" y="85725"/>
                </a:lnTo>
                <a:lnTo>
                  <a:pt x="862521" y="59819"/>
                </a:lnTo>
                <a:lnTo>
                  <a:pt x="848945" y="31742"/>
                </a:lnTo>
                <a:lnTo>
                  <a:pt x="822656" y="9224"/>
                </a:lnTo>
                <a:lnTo>
                  <a:pt x="780656" y="0"/>
                </a:lnTo>
                <a:lnTo>
                  <a:pt x="85725" y="0"/>
                </a:lnTo>
                <a:close/>
              </a:path>
            </a:pathLst>
          </a:custGeom>
          <a:ln w="19050">
            <a:solidFill>
              <a:srgbClr val="5BAD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594245" y="2430806"/>
            <a:ext cx="1478508" cy="3453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584720" y="2421280"/>
            <a:ext cx="1497965" cy="364490"/>
          </a:xfrm>
          <a:custGeom>
            <a:avLst/>
            <a:gdLst/>
            <a:ahLst/>
            <a:cxnLst/>
            <a:rect l="l" t="t" r="r" b="b"/>
            <a:pathLst>
              <a:path w="1497964" h="364489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278714"/>
                </a:lnTo>
                <a:lnTo>
                  <a:pt x="3859" y="304619"/>
                </a:lnTo>
                <a:lnTo>
                  <a:pt x="17435" y="332697"/>
                </a:lnTo>
                <a:lnTo>
                  <a:pt x="43725" y="355214"/>
                </a:lnTo>
                <a:lnTo>
                  <a:pt x="85725" y="364439"/>
                </a:lnTo>
                <a:lnTo>
                  <a:pt x="1411833" y="364439"/>
                </a:lnTo>
                <a:lnTo>
                  <a:pt x="1437738" y="360579"/>
                </a:lnTo>
                <a:lnTo>
                  <a:pt x="1465816" y="347003"/>
                </a:lnTo>
                <a:lnTo>
                  <a:pt x="1488334" y="320714"/>
                </a:lnTo>
                <a:lnTo>
                  <a:pt x="1497558" y="278714"/>
                </a:lnTo>
                <a:lnTo>
                  <a:pt x="1497558" y="85725"/>
                </a:lnTo>
                <a:lnTo>
                  <a:pt x="1493699" y="59819"/>
                </a:lnTo>
                <a:lnTo>
                  <a:pt x="1480123" y="31742"/>
                </a:lnTo>
                <a:lnTo>
                  <a:pt x="1453833" y="9224"/>
                </a:lnTo>
                <a:lnTo>
                  <a:pt x="1411833" y="0"/>
                </a:lnTo>
                <a:lnTo>
                  <a:pt x="85725" y="0"/>
                </a:lnTo>
                <a:close/>
              </a:path>
            </a:pathLst>
          </a:custGeom>
          <a:ln w="19050">
            <a:solidFill>
              <a:srgbClr val="5BAD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2788208" y="2430805"/>
            <a:ext cx="747521" cy="6489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2778696" y="2421280"/>
            <a:ext cx="767080" cy="668020"/>
          </a:xfrm>
          <a:custGeom>
            <a:avLst/>
            <a:gdLst/>
            <a:ahLst/>
            <a:cxnLst/>
            <a:rect l="l" t="t" r="r" b="b"/>
            <a:pathLst>
              <a:path w="767079" h="668019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582269"/>
                </a:lnTo>
                <a:lnTo>
                  <a:pt x="3859" y="608174"/>
                </a:lnTo>
                <a:lnTo>
                  <a:pt x="17435" y="636252"/>
                </a:lnTo>
                <a:lnTo>
                  <a:pt x="43725" y="658770"/>
                </a:lnTo>
                <a:lnTo>
                  <a:pt x="85725" y="667994"/>
                </a:lnTo>
                <a:lnTo>
                  <a:pt x="680834" y="667994"/>
                </a:lnTo>
                <a:lnTo>
                  <a:pt x="706739" y="664135"/>
                </a:lnTo>
                <a:lnTo>
                  <a:pt x="734817" y="650559"/>
                </a:lnTo>
                <a:lnTo>
                  <a:pt x="757334" y="624269"/>
                </a:lnTo>
                <a:lnTo>
                  <a:pt x="766559" y="582269"/>
                </a:lnTo>
                <a:lnTo>
                  <a:pt x="766559" y="85725"/>
                </a:lnTo>
                <a:lnTo>
                  <a:pt x="762701" y="59819"/>
                </a:lnTo>
                <a:lnTo>
                  <a:pt x="749128" y="31742"/>
                </a:lnTo>
                <a:lnTo>
                  <a:pt x="722839" y="9224"/>
                </a:lnTo>
                <a:lnTo>
                  <a:pt x="680834" y="0"/>
                </a:lnTo>
                <a:lnTo>
                  <a:pt x="85725" y="0"/>
                </a:lnTo>
                <a:close/>
              </a:path>
            </a:pathLst>
          </a:custGeom>
          <a:ln w="19050">
            <a:solidFill>
              <a:srgbClr val="5BAD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1117112" y="1873415"/>
            <a:ext cx="96520" cy="128270"/>
          </a:xfrm>
          <a:custGeom>
            <a:avLst/>
            <a:gdLst/>
            <a:ahLst/>
            <a:cxnLst/>
            <a:rect l="l" t="t" r="r" b="b"/>
            <a:pathLst>
              <a:path w="96519" h="128269">
                <a:moveTo>
                  <a:pt x="96240" y="128104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1084580" y="183683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40640" y="20320"/>
                </a:moveTo>
                <a:lnTo>
                  <a:pt x="39043" y="12408"/>
                </a:lnTo>
                <a:lnTo>
                  <a:pt x="34690" y="5949"/>
                </a:lnTo>
                <a:lnTo>
                  <a:pt x="28231" y="1596"/>
                </a:lnTo>
                <a:lnTo>
                  <a:pt x="20320" y="0"/>
                </a:lnTo>
                <a:lnTo>
                  <a:pt x="12408" y="1596"/>
                </a:lnTo>
                <a:lnTo>
                  <a:pt x="5949" y="5949"/>
                </a:lnTo>
                <a:lnTo>
                  <a:pt x="1596" y="12408"/>
                </a:lnTo>
                <a:lnTo>
                  <a:pt x="0" y="20320"/>
                </a:lnTo>
                <a:lnTo>
                  <a:pt x="1596" y="28231"/>
                </a:lnTo>
                <a:lnTo>
                  <a:pt x="5949" y="34690"/>
                </a:lnTo>
                <a:lnTo>
                  <a:pt x="12408" y="39043"/>
                </a:lnTo>
                <a:lnTo>
                  <a:pt x="20320" y="40640"/>
                </a:lnTo>
                <a:lnTo>
                  <a:pt x="28231" y="39043"/>
                </a:lnTo>
                <a:lnTo>
                  <a:pt x="34690" y="34690"/>
                </a:lnTo>
                <a:lnTo>
                  <a:pt x="39043" y="28231"/>
                </a:lnTo>
                <a:lnTo>
                  <a:pt x="40640" y="20320"/>
                </a:lnTo>
                <a:close/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2716974" y="1355725"/>
            <a:ext cx="866381" cy="7440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2716974" y="1355725"/>
            <a:ext cx="866775" cy="768350"/>
          </a:xfrm>
          <a:custGeom>
            <a:avLst/>
            <a:gdLst/>
            <a:ahLst/>
            <a:cxnLst/>
            <a:rect l="l" t="t" r="r" b="b"/>
            <a:pathLst>
              <a:path w="866775" h="768350">
                <a:moveTo>
                  <a:pt x="76174" y="0"/>
                </a:moveTo>
                <a:lnTo>
                  <a:pt x="32136" y="1190"/>
                </a:lnTo>
                <a:lnTo>
                  <a:pt x="9521" y="9521"/>
                </a:lnTo>
                <a:lnTo>
                  <a:pt x="1190" y="32136"/>
                </a:lnTo>
                <a:lnTo>
                  <a:pt x="0" y="76174"/>
                </a:lnTo>
                <a:lnTo>
                  <a:pt x="0" y="692175"/>
                </a:lnTo>
                <a:lnTo>
                  <a:pt x="1190" y="736213"/>
                </a:lnTo>
                <a:lnTo>
                  <a:pt x="9521" y="758828"/>
                </a:lnTo>
                <a:lnTo>
                  <a:pt x="32136" y="767159"/>
                </a:lnTo>
                <a:lnTo>
                  <a:pt x="76174" y="768350"/>
                </a:lnTo>
                <a:lnTo>
                  <a:pt x="790219" y="768350"/>
                </a:lnTo>
                <a:lnTo>
                  <a:pt x="834250" y="767159"/>
                </a:lnTo>
                <a:lnTo>
                  <a:pt x="856861" y="758828"/>
                </a:lnTo>
                <a:lnTo>
                  <a:pt x="865191" y="736213"/>
                </a:lnTo>
                <a:lnTo>
                  <a:pt x="866381" y="692175"/>
                </a:lnTo>
                <a:lnTo>
                  <a:pt x="866381" y="76174"/>
                </a:lnTo>
                <a:lnTo>
                  <a:pt x="865191" y="32136"/>
                </a:lnTo>
                <a:lnTo>
                  <a:pt x="856861" y="9521"/>
                </a:lnTo>
                <a:lnTo>
                  <a:pt x="834250" y="1190"/>
                </a:lnTo>
                <a:lnTo>
                  <a:pt x="790219" y="0"/>
                </a:lnTo>
                <a:lnTo>
                  <a:pt x="76174" y="0"/>
                </a:lnTo>
                <a:close/>
              </a:path>
            </a:pathLst>
          </a:custGeom>
          <a:ln w="19050">
            <a:solidFill>
              <a:srgbClr val="5BAD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232663" y="2279650"/>
            <a:ext cx="4114800" cy="0"/>
          </a:xfrm>
          <a:custGeom>
            <a:avLst/>
            <a:gdLst/>
            <a:ahLst/>
            <a:cxnLst/>
            <a:rect l="l" t="t" r="r" b="b"/>
            <a:pathLst>
              <a:path w="4114800">
                <a:moveTo>
                  <a:pt x="41148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1343990" y="2717215"/>
            <a:ext cx="114300" cy="173355"/>
          </a:xfrm>
          <a:custGeom>
            <a:avLst/>
            <a:gdLst/>
            <a:ahLst/>
            <a:cxnLst/>
            <a:rect l="l" t="t" r="r" b="b"/>
            <a:pathLst>
              <a:path w="114300" h="173355">
                <a:moveTo>
                  <a:pt x="113969" y="173304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1312506" y="2679915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40640" y="20320"/>
                </a:moveTo>
                <a:lnTo>
                  <a:pt x="39043" y="12408"/>
                </a:lnTo>
                <a:lnTo>
                  <a:pt x="34690" y="5949"/>
                </a:lnTo>
                <a:lnTo>
                  <a:pt x="28231" y="1596"/>
                </a:lnTo>
                <a:lnTo>
                  <a:pt x="20320" y="0"/>
                </a:lnTo>
                <a:lnTo>
                  <a:pt x="12408" y="1596"/>
                </a:lnTo>
                <a:lnTo>
                  <a:pt x="5949" y="5949"/>
                </a:lnTo>
                <a:lnTo>
                  <a:pt x="1596" y="12408"/>
                </a:lnTo>
                <a:lnTo>
                  <a:pt x="0" y="20320"/>
                </a:lnTo>
                <a:lnTo>
                  <a:pt x="1596" y="28231"/>
                </a:lnTo>
                <a:lnTo>
                  <a:pt x="5949" y="34690"/>
                </a:lnTo>
                <a:lnTo>
                  <a:pt x="12408" y="39043"/>
                </a:lnTo>
                <a:lnTo>
                  <a:pt x="20320" y="40640"/>
                </a:lnTo>
                <a:lnTo>
                  <a:pt x="28231" y="39043"/>
                </a:lnTo>
                <a:lnTo>
                  <a:pt x="34690" y="34690"/>
                </a:lnTo>
                <a:lnTo>
                  <a:pt x="39043" y="28231"/>
                </a:lnTo>
                <a:lnTo>
                  <a:pt x="40640" y="20320"/>
                </a:lnTo>
                <a:close/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 txBox="1"/>
          <p:nvPr/>
        </p:nvSpPr>
        <p:spPr>
          <a:xfrm>
            <a:off x="2834017" y="4725325"/>
            <a:ext cx="1223010" cy="15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9710" marR="5080" indent="-207645" algn="r" rtl="1">
              <a:lnSpc>
                <a:spcPct val="111100"/>
              </a:lnSpc>
              <a:tabLst>
                <a:tab pos="189865" algn="l"/>
              </a:tabLst>
            </a:pPr>
            <a:r>
              <a:rPr sz="900" u="sng" spc="-90" dirty="0">
                <a:solidFill>
                  <a:srgbClr val="636466"/>
                </a:solidFill>
                <a:latin typeface="Trebuchet MS"/>
                <a:cs typeface="Trebuchet MS"/>
              </a:rPr>
              <a:t> 	</a:t>
            </a:r>
            <a:r>
              <a:rPr sz="900" spc="-45" dirty="0" smtClean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lang="ar-EG" sz="900" spc="-55" dirty="0" smtClean="0">
                <a:solidFill>
                  <a:srgbClr val="636466"/>
                </a:solidFill>
                <a:latin typeface="Trebuchet MS"/>
                <a:cs typeface="Trebuchet MS"/>
              </a:rPr>
              <a:t>اكتب </a:t>
            </a:r>
            <a:r>
              <a:rPr lang="ar-EG" sz="900" spc="-55" dirty="0" smtClean="0">
                <a:solidFill>
                  <a:srgbClr val="636466"/>
                </a:solidFill>
                <a:latin typeface="Trebuchet MS"/>
                <a:cs typeface="Trebuchet MS"/>
              </a:rPr>
              <a:t>ما تود أن تقوله شخصيتك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721311" y="4777881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40639" y="20319"/>
                </a:moveTo>
                <a:lnTo>
                  <a:pt x="39043" y="28231"/>
                </a:lnTo>
                <a:lnTo>
                  <a:pt x="34690" y="34690"/>
                </a:lnTo>
                <a:lnTo>
                  <a:pt x="28231" y="39043"/>
                </a:lnTo>
                <a:lnTo>
                  <a:pt x="20319" y="40639"/>
                </a:lnTo>
                <a:lnTo>
                  <a:pt x="12408" y="39043"/>
                </a:lnTo>
                <a:lnTo>
                  <a:pt x="5949" y="34690"/>
                </a:lnTo>
                <a:lnTo>
                  <a:pt x="1596" y="28231"/>
                </a:lnTo>
                <a:lnTo>
                  <a:pt x="0" y="20319"/>
                </a:lnTo>
                <a:lnTo>
                  <a:pt x="1596" y="12408"/>
                </a:lnTo>
                <a:lnTo>
                  <a:pt x="5949" y="5949"/>
                </a:lnTo>
                <a:lnTo>
                  <a:pt x="12408" y="1596"/>
                </a:lnTo>
                <a:lnTo>
                  <a:pt x="20319" y="0"/>
                </a:lnTo>
                <a:lnTo>
                  <a:pt x="28231" y="1596"/>
                </a:lnTo>
                <a:lnTo>
                  <a:pt x="34690" y="5949"/>
                </a:lnTo>
                <a:lnTo>
                  <a:pt x="39043" y="12408"/>
                </a:lnTo>
                <a:lnTo>
                  <a:pt x="40639" y="20319"/>
                </a:lnTo>
                <a:close/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2761951" y="4798201"/>
            <a:ext cx="23915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96900" y="5970815"/>
            <a:ext cx="70311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000" b="1" spc="-35" dirty="0">
                <a:solidFill>
                  <a:srgbClr val="FFFFFF"/>
                </a:solidFill>
                <a:latin typeface="Trebuchet MS"/>
                <a:cs typeface="Trebuchet MS"/>
              </a:rPr>
              <a:t>ا</a:t>
            </a:r>
            <a:r>
              <a:rPr lang="ar-EG" sz="1000" b="1" spc="-35" dirty="0" smtClean="0">
                <a:solidFill>
                  <a:srgbClr val="FFFFFF"/>
                </a:solidFill>
                <a:latin typeface="Trebuchet MS"/>
                <a:cs typeface="Trebuchet MS"/>
              </a:rPr>
              <a:t>جعلها تطير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67352" y="5916840"/>
            <a:ext cx="694907" cy="257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133600" y="586921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F677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641343" y="1106716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641343" y="1106716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677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41343" y="1106716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F677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641343" y="1106716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677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1107198" y="1258680"/>
            <a:ext cx="2357590" cy="20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9860" algn="r" rtl="1">
              <a:lnSpc>
                <a:spcPct val="125000"/>
              </a:lnSpc>
            </a:pPr>
            <a:r>
              <a:rPr lang="ar-EG" sz="1200" b="1" spc="-45" dirty="0">
                <a:solidFill>
                  <a:srgbClr val="FFFFFF"/>
                </a:solidFill>
                <a:latin typeface="Trebuchet MS"/>
                <a:cs typeface="Trebuchet MS"/>
              </a:rPr>
              <a:t>ا</a:t>
            </a:r>
            <a:r>
              <a:rPr lang="ar-EG" sz="1200" b="1" spc="-45" dirty="0" smtClean="0">
                <a:solidFill>
                  <a:srgbClr val="FFFFFF"/>
                </a:solidFill>
                <a:latin typeface="Trebuchet MS"/>
                <a:cs typeface="Trebuchet MS"/>
              </a:rPr>
              <a:t>جعل المشهد يتحرك لتبدو شخصيتك وكأنها تطير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342707" y="406400"/>
            <a:ext cx="188722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2800" spc="75" dirty="0" smtClean="0"/>
              <a:t>ابدأ الطيران</a:t>
            </a:r>
            <a:endParaRPr sz="2800" dirty="0"/>
          </a:p>
        </p:txBody>
      </p:sp>
      <p:sp>
        <p:nvSpPr>
          <p:cNvPr id="12" name="object 12"/>
          <p:cNvSpPr txBox="1"/>
          <p:nvPr/>
        </p:nvSpPr>
        <p:spPr>
          <a:xfrm>
            <a:off x="2235580" y="5924677"/>
            <a:ext cx="100965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5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56944" y="1761464"/>
            <a:ext cx="1658099" cy="12014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456944" y="3032937"/>
            <a:ext cx="1658099" cy="12435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456944" y="4330700"/>
            <a:ext cx="1658099" cy="12435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1325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572000" cy="1386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933450"/>
            <a:ext cx="4572000" cy="1416050"/>
          </a:xfrm>
          <a:custGeom>
            <a:avLst/>
            <a:gdLst/>
            <a:ahLst/>
            <a:cxnLst/>
            <a:rect l="l" t="t" r="r" b="b"/>
            <a:pathLst>
              <a:path w="4572000" h="1416050">
                <a:moveTo>
                  <a:pt x="0" y="1416050"/>
                </a:moveTo>
                <a:lnTo>
                  <a:pt x="4572000" y="1416050"/>
                </a:lnTo>
                <a:lnTo>
                  <a:pt x="4572000" y="0"/>
                </a:lnTo>
                <a:lnTo>
                  <a:pt x="0" y="0"/>
                </a:lnTo>
                <a:lnTo>
                  <a:pt x="0" y="1416050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0" y="92075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2336787"/>
            <a:ext cx="4572000" cy="2222500"/>
          </a:xfrm>
          <a:custGeom>
            <a:avLst/>
            <a:gdLst/>
            <a:ahLst/>
            <a:cxnLst/>
            <a:rect l="l" t="t" r="r" b="b"/>
            <a:pathLst>
              <a:path w="4572000" h="2222500">
                <a:moveTo>
                  <a:pt x="0" y="2222512"/>
                </a:moveTo>
                <a:lnTo>
                  <a:pt x="4572000" y="2222512"/>
                </a:lnTo>
                <a:lnTo>
                  <a:pt x="4572000" y="0"/>
                </a:lnTo>
                <a:lnTo>
                  <a:pt x="0" y="0"/>
                </a:lnTo>
                <a:lnTo>
                  <a:pt x="0" y="2222512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0" y="45466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0" y="23241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331518" y="2692400"/>
            <a:ext cx="1766138" cy="1824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1">
              <a:lnSpc>
                <a:spcPct val="100000"/>
              </a:lnSpc>
            </a:pPr>
            <a:r>
              <a:rPr lang="ar-EG" spc="60" dirty="0" smtClean="0"/>
              <a:t>ابدأ الطيران</a:t>
            </a:r>
            <a:endParaRPr spc="-80" dirty="0"/>
          </a:p>
          <a:p>
            <a:pPr marL="12700" rtl="1">
              <a:lnSpc>
                <a:spcPct val="100000"/>
              </a:lnSpc>
              <a:spcBef>
                <a:spcPts val="420"/>
              </a:spcBef>
            </a:pPr>
            <a:r>
              <a:rPr sz="900" spc="10" dirty="0">
                <a:latin typeface="Calibri"/>
                <a:cs typeface="Calibri"/>
              </a:rPr>
              <a:t>scratch.mit.edu/fly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70887" y="1094232"/>
            <a:ext cx="83311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200" b="1" spc="-40" dirty="0" smtClean="0">
                <a:solidFill>
                  <a:srgbClr val="5BADCE"/>
                </a:solidFill>
                <a:latin typeface="Cambria"/>
                <a:cs typeface="Cambria"/>
              </a:rPr>
              <a:t>استعد</a:t>
            </a:r>
            <a:endParaRPr sz="1200" dirty="0">
              <a:latin typeface="Cambria"/>
              <a:cs typeface="Cambr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32544" y="3927347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40639" y="20319"/>
                </a:moveTo>
                <a:lnTo>
                  <a:pt x="39043" y="28231"/>
                </a:lnTo>
                <a:lnTo>
                  <a:pt x="34690" y="34690"/>
                </a:lnTo>
                <a:lnTo>
                  <a:pt x="28231" y="39043"/>
                </a:lnTo>
                <a:lnTo>
                  <a:pt x="20319" y="40639"/>
                </a:lnTo>
                <a:lnTo>
                  <a:pt x="12408" y="39043"/>
                </a:lnTo>
                <a:lnTo>
                  <a:pt x="5949" y="34690"/>
                </a:lnTo>
                <a:lnTo>
                  <a:pt x="1596" y="28231"/>
                </a:lnTo>
                <a:lnTo>
                  <a:pt x="0" y="20319"/>
                </a:lnTo>
                <a:lnTo>
                  <a:pt x="1596" y="12408"/>
                </a:lnTo>
                <a:lnTo>
                  <a:pt x="5949" y="5949"/>
                </a:lnTo>
                <a:lnTo>
                  <a:pt x="12408" y="1596"/>
                </a:lnTo>
                <a:lnTo>
                  <a:pt x="20319" y="0"/>
                </a:lnTo>
                <a:lnTo>
                  <a:pt x="28231" y="1596"/>
                </a:lnTo>
                <a:lnTo>
                  <a:pt x="34690" y="5949"/>
                </a:lnTo>
                <a:lnTo>
                  <a:pt x="39043" y="12408"/>
                </a:lnTo>
                <a:lnTo>
                  <a:pt x="40639" y="20319"/>
                </a:lnTo>
                <a:close/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879789" y="1967548"/>
            <a:ext cx="2046906" cy="600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085" marR="730250" indent="-160020">
              <a:lnSpc>
                <a:spcPct val="111100"/>
              </a:lnSpc>
            </a:pPr>
            <a:r>
              <a:rPr lang="ar-EG" sz="900" spc="-25" dirty="0" smtClean="0">
                <a:solidFill>
                  <a:srgbClr val="636466"/>
                </a:solidFill>
                <a:latin typeface="Trebuchet MS"/>
                <a:cs typeface="Trebuchet MS"/>
              </a:rPr>
              <a:t>اختر كائنًا للطيران حوله‘ مثل المباني.</a:t>
            </a:r>
            <a:endParaRPr sz="9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lang="ar-EG" sz="9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84745" y="1452906"/>
            <a:ext cx="1478508" cy="3453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75220" y="1443380"/>
            <a:ext cx="1497965" cy="364490"/>
          </a:xfrm>
          <a:custGeom>
            <a:avLst/>
            <a:gdLst/>
            <a:ahLst/>
            <a:cxnLst/>
            <a:rect l="l" t="t" r="r" b="b"/>
            <a:pathLst>
              <a:path w="1497964" h="364489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278714"/>
                </a:lnTo>
                <a:lnTo>
                  <a:pt x="3859" y="304619"/>
                </a:lnTo>
                <a:lnTo>
                  <a:pt x="17435" y="332697"/>
                </a:lnTo>
                <a:lnTo>
                  <a:pt x="43725" y="355214"/>
                </a:lnTo>
                <a:lnTo>
                  <a:pt x="85725" y="364439"/>
                </a:lnTo>
                <a:lnTo>
                  <a:pt x="1411833" y="364439"/>
                </a:lnTo>
                <a:lnTo>
                  <a:pt x="1437738" y="360579"/>
                </a:lnTo>
                <a:lnTo>
                  <a:pt x="1465816" y="347003"/>
                </a:lnTo>
                <a:lnTo>
                  <a:pt x="1488334" y="320714"/>
                </a:lnTo>
                <a:lnTo>
                  <a:pt x="1497558" y="278714"/>
                </a:lnTo>
                <a:lnTo>
                  <a:pt x="1497558" y="85725"/>
                </a:lnTo>
                <a:lnTo>
                  <a:pt x="1493699" y="59819"/>
                </a:lnTo>
                <a:lnTo>
                  <a:pt x="1480123" y="31742"/>
                </a:lnTo>
                <a:lnTo>
                  <a:pt x="1453833" y="9224"/>
                </a:lnTo>
                <a:lnTo>
                  <a:pt x="1411833" y="0"/>
                </a:lnTo>
                <a:lnTo>
                  <a:pt x="85725" y="0"/>
                </a:lnTo>
                <a:close/>
              </a:path>
            </a:pathLst>
          </a:custGeom>
          <a:ln w="19050">
            <a:solidFill>
              <a:srgbClr val="5BAD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2866834" y="1452905"/>
            <a:ext cx="652335" cy="6535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2852673" y="1443380"/>
            <a:ext cx="676275" cy="673100"/>
          </a:xfrm>
          <a:custGeom>
            <a:avLst/>
            <a:gdLst/>
            <a:ahLst/>
            <a:cxnLst/>
            <a:rect l="l" t="t" r="r" b="b"/>
            <a:pathLst>
              <a:path w="676275" h="673100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586841"/>
                </a:lnTo>
                <a:lnTo>
                  <a:pt x="3859" y="612746"/>
                </a:lnTo>
                <a:lnTo>
                  <a:pt x="17435" y="640824"/>
                </a:lnTo>
                <a:lnTo>
                  <a:pt x="43725" y="663342"/>
                </a:lnTo>
                <a:lnTo>
                  <a:pt x="85725" y="672566"/>
                </a:lnTo>
                <a:lnTo>
                  <a:pt x="590296" y="672566"/>
                </a:lnTo>
                <a:lnTo>
                  <a:pt x="616195" y="668707"/>
                </a:lnTo>
                <a:lnTo>
                  <a:pt x="644274" y="655131"/>
                </a:lnTo>
                <a:lnTo>
                  <a:pt x="666794" y="628841"/>
                </a:lnTo>
                <a:lnTo>
                  <a:pt x="676021" y="586841"/>
                </a:lnTo>
                <a:lnTo>
                  <a:pt x="676021" y="85725"/>
                </a:lnTo>
                <a:lnTo>
                  <a:pt x="672161" y="59819"/>
                </a:lnTo>
                <a:lnTo>
                  <a:pt x="658585" y="31742"/>
                </a:lnTo>
                <a:lnTo>
                  <a:pt x="632295" y="9224"/>
                </a:lnTo>
                <a:lnTo>
                  <a:pt x="590296" y="0"/>
                </a:lnTo>
                <a:lnTo>
                  <a:pt x="85725" y="0"/>
                </a:lnTo>
                <a:close/>
              </a:path>
            </a:pathLst>
          </a:custGeom>
          <a:ln w="19050">
            <a:solidFill>
              <a:srgbClr val="5BAD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1534490" y="1739315"/>
            <a:ext cx="114300" cy="173355"/>
          </a:xfrm>
          <a:custGeom>
            <a:avLst/>
            <a:gdLst/>
            <a:ahLst/>
            <a:cxnLst/>
            <a:rect l="l" t="t" r="r" b="b"/>
            <a:pathLst>
              <a:path w="114300" h="173355">
                <a:moveTo>
                  <a:pt x="113969" y="173304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503006" y="1702015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40640" y="20320"/>
                </a:moveTo>
                <a:lnTo>
                  <a:pt x="39043" y="12408"/>
                </a:lnTo>
                <a:lnTo>
                  <a:pt x="34690" y="5949"/>
                </a:lnTo>
                <a:lnTo>
                  <a:pt x="28231" y="1596"/>
                </a:lnTo>
                <a:lnTo>
                  <a:pt x="20320" y="0"/>
                </a:lnTo>
                <a:lnTo>
                  <a:pt x="12408" y="1596"/>
                </a:lnTo>
                <a:lnTo>
                  <a:pt x="5949" y="5949"/>
                </a:lnTo>
                <a:lnTo>
                  <a:pt x="1596" y="12408"/>
                </a:lnTo>
                <a:lnTo>
                  <a:pt x="0" y="20320"/>
                </a:lnTo>
                <a:lnTo>
                  <a:pt x="1596" y="28231"/>
                </a:lnTo>
                <a:lnTo>
                  <a:pt x="5949" y="34690"/>
                </a:lnTo>
                <a:lnTo>
                  <a:pt x="12408" y="39043"/>
                </a:lnTo>
                <a:lnTo>
                  <a:pt x="20320" y="40640"/>
                </a:lnTo>
                <a:lnTo>
                  <a:pt x="28231" y="39043"/>
                </a:lnTo>
                <a:lnTo>
                  <a:pt x="34690" y="34690"/>
                </a:lnTo>
                <a:lnTo>
                  <a:pt x="39043" y="28231"/>
                </a:lnTo>
                <a:lnTo>
                  <a:pt x="40640" y="20320"/>
                </a:lnTo>
                <a:close/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391744" y="2774950"/>
            <a:ext cx="418401" cy="419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379238" y="2765425"/>
            <a:ext cx="440690" cy="438150"/>
          </a:xfrm>
          <a:custGeom>
            <a:avLst/>
            <a:gdLst/>
            <a:ahLst/>
            <a:cxnLst/>
            <a:rect l="l" t="t" r="r" b="b"/>
            <a:pathLst>
              <a:path w="440690" h="438150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352425"/>
                </a:lnTo>
                <a:lnTo>
                  <a:pt x="3859" y="378330"/>
                </a:lnTo>
                <a:lnTo>
                  <a:pt x="17435" y="406407"/>
                </a:lnTo>
                <a:lnTo>
                  <a:pt x="43725" y="428925"/>
                </a:lnTo>
                <a:lnTo>
                  <a:pt x="85725" y="438150"/>
                </a:lnTo>
                <a:lnTo>
                  <a:pt x="354711" y="438150"/>
                </a:lnTo>
                <a:lnTo>
                  <a:pt x="380610" y="434290"/>
                </a:lnTo>
                <a:lnTo>
                  <a:pt x="408689" y="420714"/>
                </a:lnTo>
                <a:lnTo>
                  <a:pt x="431209" y="394424"/>
                </a:lnTo>
                <a:lnTo>
                  <a:pt x="440436" y="352425"/>
                </a:lnTo>
                <a:lnTo>
                  <a:pt x="440436" y="85725"/>
                </a:lnTo>
                <a:lnTo>
                  <a:pt x="436576" y="59819"/>
                </a:lnTo>
                <a:lnTo>
                  <a:pt x="423000" y="31742"/>
                </a:lnTo>
                <a:lnTo>
                  <a:pt x="396710" y="9224"/>
                </a:lnTo>
                <a:lnTo>
                  <a:pt x="354711" y="0"/>
                </a:lnTo>
                <a:lnTo>
                  <a:pt x="85725" y="0"/>
                </a:lnTo>
                <a:close/>
              </a:path>
            </a:pathLst>
          </a:custGeom>
          <a:ln w="19049">
            <a:solidFill>
              <a:srgbClr val="5BAD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2772112" y="3417939"/>
            <a:ext cx="1379855" cy="7381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06400" algn="ctr">
              <a:lnSpc>
                <a:spcPct val="111100"/>
              </a:lnSpc>
            </a:pPr>
            <a:r>
              <a:rPr lang="ar-EG" sz="900" spc="-25" dirty="0" smtClean="0">
                <a:solidFill>
                  <a:srgbClr val="636466"/>
                </a:solidFill>
                <a:latin typeface="Trebuchet MS"/>
                <a:cs typeface="Trebuchet MS"/>
              </a:rPr>
              <a:t>ابدأ من النهاية اليمنى للمنصة.</a:t>
            </a:r>
            <a:endParaRPr sz="9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 dirty="0">
              <a:latin typeface="Times New Roman"/>
              <a:cs typeface="Times New Roman"/>
            </a:endParaRPr>
          </a:p>
          <a:p>
            <a:pPr marL="337820" marR="5080" indent="-195580" algn="ctr">
              <a:lnSpc>
                <a:spcPct val="111100"/>
              </a:lnSpc>
              <a:tabLst>
                <a:tab pos="320040" algn="l"/>
              </a:tabLst>
            </a:pPr>
            <a:r>
              <a:rPr sz="900" u="sng" spc="-90" dirty="0" smtClean="0">
                <a:solidFill>
                  <a:srgbClr val="636466"/>
                </a:solidFill>
                <a:latin typeface="Trebuchet MS"/>
                <a:cs typeface="Trebuchet MS"/>
              </a:rPr>
              <a:t> 	</a:t>
            </a:r>
            <a:r>
              <a:rPr lang="ar-EG" sz="900" spc="-60" dirty="0" smtClean="0">
                <a:solidFill>
                  <a:srgbClr val="636466"/>
                </a:solidFill>
                <a:latin typeface="Trebuchet MS"/>
                <a:cs typeface="Trebuchet MS"/>
              </a:rPr>
              <a:t>اكتب رقم سالب للتحرك جهة  اليسار.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631439" y="3511105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177800" y="0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2590800" y="3490785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40639" y="20319"/>
                </a:moveTo>
                <a:lnTo>
                  <a:pt x="39043" y="28231"/>
                </a:lnTo>
                <a:lnTo>
                  <a:pt x="34690" y="34690"/>
                </a:lnTo>
                <a:lnTo>
                  <a:pt x="28231" y="39043"/>
                </a:lnTo>
                <a:lnTo>
                  <a:pt x="20319" y="40639"/>
                </a:lnTo>
                <a:lnTo>
                  <a:pt x="12408" y="39043"/>
                </a:lnTo>
                <a:lnTo>
                  <a:pt x="5949" y="34690"/>
                </a:lnTo>
                <a:lnTo>
                  <a:pt x="1596" y="28231"/>
                </a:lnTo>
                <a:lnTo>
                  <a:pt x="0" y="20319"/>
                </a:lnTo>
                <a:lnTo>
                  <a:pt x="1596" y="12408"/>
                </a:lnTo>
                <a:lnTo>
                  <a:pt x="5949" y="5949"/>
                </a:lnTo>
                <a:lnTo>
                  <a:pt x="12408" y="1596"/>
                </a:lnTo>
                <a:lnTo>
                  <a:pt x="20319" y="0"/>
                </a:lnTo>
                <a:lnTo>
                  <a:pt x="28231" y="1596"/>
                </a:lnTo>
                <a:lnTo>
                  <a:pt x="34690" y="5949"/>
                </a:lnTo>
                <a:lnTo>
                  <a:pt x="39043" y="12408"/>
                </a:lnTo>
                <a:lnTo>
                  <a:pt x="40639" y="20319"/>
                </a:lnTo>
                <a:close/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0" y="4559300"/>
            <a:ext cx="4572000" cy="1841500"/>
          </a:xfrm>
          <a:custGeom>
            <a:avLst/>
            <a:gdLst/>
            <a:ahLst/>
            <a:cxnLst/>
            <a:rect l="l" t="t" r="r" b="b"/>
            <a:pathLst>
              <a:path w="4572000" h="1841500">
                <a:moveTo>
                  <a:pt x="0" y="1841500"/>
                </a:moveTo>
                <a:lnTo>
                  <a:pt x="4572000" y="1841500"/>
                </a:lnTo>
                <a:lnTo>
                  <a:pt x="4572000" y="0"/>
                </a:lnTo>
                <a:lnTo>
                  <a:pt x="0" y="0"/>
                </a:lnTo>
                <a:lnTo>
                  <a:pt x="0" y="1841500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0" y="45466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1832203" y="5670674"/>
            <a:ext cx="900430" cy="0"/>
          </a:xfrm>
          <a:custGeom>
            <a:avLst/>
            <a:gdLst/>
            <a:ahLst/>
            <a:cxnLst/>
            <a:rect l="l" t="t" r="r" b="b"/>
            <a:pathLst>
              <a:path w="900430">
                <a:moveTo>
                  <a:pt x="0" y="0"/>
                </a:moveTo>
                <a:lnTo>
                  <a:pt x="900239" y="0"/>
                </a:lnTo>
              </a:path>
            </a:pathLst>
          </a:custGeom>
          <a:ln w="1416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1832203" y="5638793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63753"/>
                </a:moveTo>
                <a:lnTo>
                  <a:pt x="0" y="0"/>
                </a:lnTo>
              </a:path>
            </a:pathLst>
          </a:custGeom>
          <a:ln w="1416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2732430" y="5638793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63753"/>
                </a:moveTo>
                <a:lnTo>
                  <a:pt x="0" y="0"/>
                </a:lnTo>
              </a:path>
            </a:pathLst>
          </a:custGeom>
          <a:ln w="1416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 txBox="1"/>
          <p:nvPr/>
        </p:nvSpPr>
        <p:spPr>
          <a:xfrm>
            <a:off x="1131909" y="4737100"/>
            <a:ext cx="2299335" cy="6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" algn="ctr">
              <a:lnSpc>
                <a:spcPct val="100000"/>
              </a:lnSpc>
            </a:pPr>
            <a:r>
              <a:rPr lang="ar-EG" sz="1200" b="1" spc="-15" dirty="0" smtClean="0">
                <a:solidFill>
                  <a:srgbClr val="5BADCE"/>
                </a:solidFill>
                <a:latin typeface="Cambria"/>
                <a:cs typeface="Cambria"/>
              </a:rPr>
              <a:t>إرشاد</a:t>
            </a:r>
            <a:endParaRPr sz="1200" dirty="0">
              <a:latin typeface="Cambria"/>
              <a:cs typeface="Cambria"/>
            </a:endParaRPr>
          </a:p>
          <a:p>
            <a:pPr algn="ctr" rtl="1">
              <a:lnSpc>
                <a:spcPct val="100000"/>
              </a:lnSpc>
              <a:spcBef>
                <a:spcPts val="835"/>
              </a:spcBef>
            </a:pPr>
            <a:r>
              <a:rPr lang="ar-EG" sz="900" spc="-35" dirty="0" smtClean="0">
                <a:solidFill>
                  <a:srgbClr val="636466"/>
                </a:solidFill>
                <a:latin typeface="Trebuchet MS"/>
                <a:cs typeface="Trebuchet MS"/>
              </a:rPr>
              <a:t>محور </a:t>
            </a:r>
            <a:r>
              <a:rPr lang="en-US" sz="900" b="1" spc="-35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lang="en-US" sz="900" b="1" spc="-35" dirty="0" smtClean="0">
                <a:solidFill>
                  <a:srgbClr val="636466"/>
                </a:solidFill>
                <a:latin typeface="Trebuchet MS"/>
                <a:cs typeface="Trebuchet MS"/>
              </a:rPr>
              <a:t>x</a:t>
            </a:r>
            <a:r>
              <a:rPr lang="ar-EG" sz="900" spc="-35" dirty="0" smtClean="0">
                <a:solidFill>
                  <a:srgbClr val="636466"/>
                </a:solidFill>
                <a:latin typeface="Trebuchet MS"/>
                <a:cs typeface="Trebuchet MS"/>
              </a:rPr>
              <a:t>هو الموقع على المنصة من اليسار لليمين</a:t>
            </a:r>
            <a:r>
              <a:rPr sz="900" spc="-35" dirty="0" smtClean="0">
                <a:solidFill>
                  <a:srgbClr val="636466"/>
                </a:solidFill>
                <a:latin typeface="Trebuchet MS"/>
                <a:cs typeface="Trebuchet MS"/>
              </a:rPr>
              <a:t>.</a:t>
            </a:r>
            <a:endParaRPr sz="900" dirty="0">
              <a:latin typeface="Trebuchet MS"/>
              <a:cs typeface="Trebuchet MS"/>
            </a:endParaRPr>
          </a:p>
          <a:p>
            <a:pPr marL="436245" algn="ctr">
              <a:lnSpc>
                <a:spcPct val="100000"/>
              </a:lnSpc>
              <a:spcBef>
                <a:spcPts val="760"/>
              </a:spcBef>
            </a:pPr>
            <a:r>
              <a:rPr sz="800" b="1" spc="-35" dirty="0">
                <a:solidFill>
                  <a:srgbClr val="636466"/>
                </a:solidFill>
                <a:latin typeface="Trebuchet MS"/>
                <a:cs typeface="Trebuchet MS"/>
              </a:rPr>
              <a:t>y</a:t>
            </a:r>
            <a:r>
              <a:rPr sz="800" b="1" spc="-190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800" b="1" spc="-60" dirty="0">
                <a:solidFill>
                  <a:srgbClr val="636466"/>
                </a:solidFill>
                <a:latin typeface="Trebuchet MS"/>
                <a:cs typeface="Trebuchet MS"/>
              </a:rPr>
              <a:t>= 180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341156" y="5932715"/>
            <a:ext cx="35877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35" dirty="0">
                <a:solidFill>
                  <a:srgbClr val="636466"/>
                </a:solidFill>
                <a:latin typeface="Trebuchet MS"/>
                <a:cs typeface="Trebuchet MS"/>
              </a:rPr>
              <a:t>y</a:t>
            </a:r>
            <a:r>
              <a:rPr sz="800" b="1" spc="-190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800" b="1" spc="-60" dirty="0">
                <a:solidFill>
                  <a:srgbClr val="636466"/>
                </a:solidFill>
                <a:latin typeface="Trebuchet MS"/>
                <a:cs typeface="Trebuchet MS"/>
              </a:rPr>
              <a:t>= </a:t>
            </a:r>
            <a:r>
              <a:rPr sz="800" b="1" spc="-55" dirty="0">
                <a:solidFill>
                  <a:srgbClr val="636466"/>
                </a:solidFill>
                <a:latin typeface="Trebuchet MS"/>
                <a:cs typeface="Trebuchet MS"/>
              </a:rPr>
              <a:t>-180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99577" y="5687786"/>
            <a:ext cx="35750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60" dirty="0">
                <a:solidFill>
                  <a:srgbClr val="636466"/>
                </a:solidFill>
                <a:latin typeface="Trebuchet MS"/>
                <a:cs typeface="Trebuchet MS"/>
              </a:rPr>
              <a:t>x =</a:t>
            </a:r>
            <a:r>
              <a:rPr sz="800" b="1" spc="-190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800" b="1" spc="-55" dirty="0">
                <a:solidFill>
                  <a:srgbClr val="636466"/>
                </a:solidFill>
                <a:latin typeface="Trebuchet MS"/>
                <a:cs typeface="Trebuchet MS"/>
              </a:rPr>
              <a:t>-240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695295" y="5681662"/>
            <a:ext cx="32448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60" dirty="0">
                <a:solidFill>
                  <a:srgbClr val="636466"/>
                </a:solidFill>
                <a:latin typeface="Trebuchet MS"/>
                <a:cs typeface="Trebuchet MS"/>
              </a:rPr>
              <a:t>x =</a:t>
            </a:r>
            <a:r>
              <a:rPr sz="800" b="1" spc="-195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800" b="1" spc="-60" dirty="0">
                <a:solidFill>
                  <a:srgbClr val="636466"/>
                </a:solidFill>
                <a:latin typeface="Trebuchet MS"/>
                <a:cs typeface="Trebuchet MS"/>
              </a:rPr>
              <a:t>240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284666" y="5341082"/>
            <a:ext cx="0" cy="671830"/>
          </a:xfrm>
          <a:custGeom>
            <a:avLst/>
            <a:gdLst/>
            <a:ahLst/>
            <a:cxnLst/>
            <a:rect l="l" t="t" r="r" b="b"/>
            <a:pathLst>
              <a:path h="671829">
                <a:moveTo>
                  <a:pt x="0" y="0"/>
                </a:moveTo>
                <a:lnTo>
                  <a:pt x="0" y="671639"/>
                </a:lnTo>
              </a:path>
            </a:pathLst>
          </a:custGeom>
          <a:ln w="1416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2252802" y="5341082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753" y="0"/>
                </a:lnTo>
              </a:path>
            </a:pathLst>
          </a:custGeom>
          <a:ln w="1416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2252802" y="6012717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753" y="0"/>
                </a:lnTo>
              </a:path>
            </a:pathLst>
          </a:custGeom>
          <a:ln w="1416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11"/>
          <p:cNvSpPr txBox="1"/>
          <p:nvPr/>
        </p:nvSpPr>
        <p:spPr>
          <a:xfrm>
            <a:off x="1856625" y="2475251"/>
            <a:ext cx="84738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200" b="1" spc="-40" dirty="0" smtClean="0">
                <a:solidFill>
                  <a:srgbClr val="939598"/>
                </a:solidFill>
                <a:latin typeface="Cambria"/>
                <a:cs typeface="Cambria"/>
              </a:rPr>
              <a:t>أضف هذا البرنامج</a:t>
            </a:r>
            <a:endParaRPr sz="1200" b="1" spc="-40" dirty="0">
              <a:solidFill>
                <a:srgbClr val="939598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267352" y="5916840"/>
            <a:ext cx="694907" cy="257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133600" y="586921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F677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641343" y="1106716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641343" y="1106716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677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41343" y="1106716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F677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641343" y="1106716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677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1366304" y="1257300"/>
            <a:ext cx="18395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200" b="1" spc="-45" dirty="0">
                <a:solidFill>
                  <a:srgbClr val="FFFFFF"/>
                </a:solidFill>
                <a:latin typeface="Trebuchet MS"/>
                <a:cs typeface="Trebuchet MS"/>
              </a:rPr>
              <a:t>ا</a:t>
            </a:r>
            <a:r>
              <a:rPr lang="ar-EG" sz="1200" b="1" spc="-45" dirty="0" smtClean="0">
                <a:solidFill>
                  <a:srgbClr val="FFFFFF"/>
                </a:solidFill>
                <a:latin typeface="Trebuchet MS"/>
                <a:cs typeface="Trebuchet MS"/>
              </a:rPr>
              <a:t>ضف اختلافات لمشهدك.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56944" y="1748764"/>
            <a:ext cx="1658099" cy="12014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06684" y="406400"/>
            <a:ext cx="21590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ar-EG" sz="2800" spc="35" dirty="0" smtClean="0"/>
              <a:t>تبديل المظاهر</a:t>
            </a:r>
            <a:endParaRPr sz="2800" dirty="0"/>
          </a:p>
        </p:txBody>
      </p:sp>
      <p:sp>
        <p:nvSpPr>
          <p:cNvPr id="13" name="object 13"/>
          <p:cNvSpPr/>
          <p:nvPr/>
        </p:nvSpPr>
        <p:spPr>
          <a:xfrm>
            <a:off x="1456944" y="3035300"/>
            <a:ext cx="1658099" cy="12342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456944" y="4354296"/>
            <a:ext cx="1658099" cy="12130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2235580" y="5924677"/>
            <a:ext cx="100965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5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16" name="object 3"/>
          <p:cNvSpPr txBox="1"/>
          <p:nvPr/>
        </p:nvSpPr>
        <p:spPr>
          <a:xfrm>
            <a:off x="596900" y="5970815"/>
            <a:ext cx="70311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ar-EG" sz="1000" b="1" spc="-35" dirty="0">
                <a:solidFill>
                  <a:srgbClr val="FFFFFF"/>
                </a:solidFill>
                <a:latin typeface="Trebuchet MS"/>
                <a:cs typeface="Trebuchet MS"/>
              </a:rPr>
              <a:t>ا</a:t>
            </a:r>
            <a:r>
              <a:rPr lang="ar-EG" sz="1000" b="1" spc="-35" dirty="0" smtClean="0">
                <a:solidFill>
                  <a:srgbClr val="FFFFFF"/>
                </a:solidFill>
                <a:latin typeface="Trebuchet MS"/>
                <a:cs typeface="Trebuchet MS"/>
              </a:rPr>
              <a:t>جعلها تطير</a:t>
            </a:r>
            <a:endParaRPr sz="1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1325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572000" cy="1386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2806700"/>
            <a:ext cx="4572000" cy="2387600"/>
          </a:xfrm>
          <a:custGeom>
            <a:avLst/>
            <a:gdLst/>
            <a:ahLst/>
            <a:cxnLst/>
            <a:rect l="l" t="t" r="r" b="b"/>
            <a:pathLst>
              <a:path w="4572000" h="2387600">
                <a:moveTo>
                  <a:pt x="0" y="2387600"/>
                </a:moveTo>
                <a:lnTo>
                  <a:pt x="4572000" y="2387600"/>
                </a:lnTo>
                <a:lnTo>
                  <a:pt x="4572000" y="0"/>
                </a:lnTo>
                <a:lnTo>
                  <a:pt x="0" y="0"/>
                </a:lnTo>
                <a:lnTo>
                  <a:pt x="0" y="238760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698510" y="2959100"/>
            <a:ext cx="11747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200" b="1" spc="-40" dirty="0" smtClean="0">
                <a:solidFill>
                  <a:srgbClr val="939598"/>
                </a:solidFill>
                <a:latin typeface="Cambria"/>
                <a:cs typeface="Cambria"/>
              </a:rPr>
              <a:t>أضف هذا البرنامج</a:t>
            </a:r>
            <a:endParaRPr sz="1200" dirty="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53832" y="3067051"/>
            <a:ext cx="1666125" cy="2044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0" y="929132"/>
            <a:ext cx="4572000" cy="1877695"/>
          </a:xfrm>
          <a:custGeom>
            <a:avLst/>
            <a:gdLst/>
            <a:ahLst/>
            <a:cxnLst/>
            <a:rect l="l" t="t" r="r" b="b"/>
            <a:pathLst>
              <a:path w="4572000" h="1877695">
                <a:moveTo>
                  <a:pt x="0" y="1877568"/>
                </a:moveTo>
                <a:lnTo>
                  <a:pt x="4572000" y="1877568"/>
                </a:lnTo>
                <a:lnTo>
                  <a:pt x="4572000" y="0"/>
                </a:lnTo>
                <a:lnTo>
                  <a:pt x="0" y="0"/>
                </a:lnTo>
                <a:lnTo>
                  <a:pt x="0" y="1877568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0" y="27940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0" y="916432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1866239" y="1054100"/>
            <a:ext cx="83311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200" b="1" spc="-40" dirty="0" smtClean="0">
                <a:solidFill>
                  <a:srgbClr val="5BADCE"/>
                </a:solidFill>
                <a:latin typeface="Cambria"/>
                <a:cs typeface="Cambria"/>
              </a:rPr>
              <a:t>استعد</a:t>
            </a:r>
            <a:endParaRPr sz="1200" dirty="0">
              <a:latin typeface="Cambria"/>
              <a:cs typeface="Cambri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1">
              <a:lnSpc>
                <a:spcPct val="100000"/>
              </a:lnSpc>
            </a:pPr>
            <a:r>
              <a:rPr lang="ar-EG" spc="25" dirty="0" smtClean="0"/>
              <a:t>تبديل المظاهر</a:t>
            </a:r>
            <a:endParaRPr spc="-50" dirty="0"/>
          </a:p>
          <a:p>
            <a:pPr marL="12700" rtl="1">
              <a:lnSpc>
                <a:spcPct val="100000"/>
              </a:lnSpc>
              <a:spcBef>
                <a:spcPts val="420"/>
              </a:spcBef>
            </a:pPr>
            <a:r>
              <a:rPr sz="900" spc="10" dirty="0">
                <a:latin typeface="Calibri"/>
                <a:cs typeface="Calibri"/>
              </a:rPr>
              <a:t>scratch.mit.edu/fly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5194300"/>
            <a:ext cx="4572000" cy="1206500"/>
          </a:xfrm>
          <a:custGeom>
            <a:avLst/>
            <a:gdLst/>
            <a:ahLst/>
            <a:cxnLst/>
            <a:rect l="l" t="t" r="r" b="b"/>
            <a:pathLst>
              <a:path w="4572000" h="1206500">
                <a:moveTo>
                  <a:pt x="0" y="1206500"/>
                </a:moveTo>
                <a:lnTo>
                  <a:pt x="4572000" y="1206500"/>
                </a:lnTo>
                <a:lnTo>
                  <a:pt x="4572000" y="0"/>
                </a:lnTo>
                <a:lnTo>
                  <a:pt x="0" y="0"/>
                </a:lnTo>
                <a:lnTo>
                  <a:pt x="0" y="1206500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-540742" y="5124451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205731" y="5372100"/>
            <a:ext cx="1347470" cy="615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3915">
              <a:lnSpc>
                <a:spcPct val="100000"/>
              </a:lnSpc>
            </a:pPr>
            <a:r>
              <a:rPr lang="ar-EG" sz="1200" b="1" spc="-40" dirty="0" smtClean="0">
                <a:solidFill>
                  <a:srgbClr val="6BA883"/>
                </a:solidFill>
                <a:latin typeface="Cambria"/>
                <a:cs typeface="Cambria"/>
              </a:rPr>
              <a:t>جربه</a:t>
            </a:r>
            <a:endParaRPr sz="12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 marL="12700" algn="r" rtl="1">
              <a:lnSpc>
                <a:spcPct val="100000"/>
              </a:lnSpc>
              <a:spcBef>
                <a:spcPts val="780"/>
              </a:spcBef>
            </a:pPr>
            <a:r>
              <a:rPr lang="ar-EG" sz="900" spc="-35" dirty="0" smtClean="0">
                <a:solidFill>
                  <a:srgbClr val="636466"/>
                </a:solidFill>
                <a:latin typeface="Trebuchet MS"/>
                <a:cs typeface="Trebuchet MS"/>
              </a:rPr>
              <a:t>انقر العلم الأخضر للبدء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82595" y="5654675"/>
            <a:ext cx="551920" cy="450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2773070" y="5645150"/>
            <a:ext cx="571500" cy="469900"/>
          </a:xfrm>
          <a:custGeom>
            <a:avLst/>
            <a:gdLst/>
            <a:ahLst/>
            <a:cxnLst/>
            <a:rect l="l" t="t" r="r" b="b"/>
            <a:pathLst>
              <a:path w="571500" h="469900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384175"/>
                </a:lnTo>
                <a:lnTo>
                  <a:pt x="3859" y="410080"/>
                </a:lnTo>
                <a:lnTo>
                  <a:pt x="17435" y="438157"/>
                </a:lnTo>
                <a:lnTo>
                  <a:pt x="43725" y="460675"/>
                </a:lnTo>
                <a:lnTo>
                  <a:pt x="85725" y="469900"/>
                </a:lnTo>
                <a:lnTo>
                  <a:pt x="485241" y="469900"/>
                </a:lnTo>
                <a:lnTo>
                  <a:pt x="511146" y="466040"/>
                </a:lnTo>
                <a:lnTo>
                  <a:pt x="539224" y="452464"/>
                </a:lnTo>
                <a:lnTo>
                  <a:pt x="561742" y="426174"/>
                </a:lnTo>
                <a:lnTo>
                  <a:pt x="570966" y="384175"/>
                </a:lnTo>
                <a:lnTo>
                  <a:pt x="570966" y="85725"/>
                </a:lnTo>
                <a:lnTo>
                  <a:pt x="567108" y="59819"/>
                </a:lnTo>
                <a:lnTo>
                  <a:pt x="553535" y="31742"/>
                </a:lnTo>
                <a:lnTo>
                  <a:pt x="527246" y="9224"/>
                </a:lnTo>
                <a:lnTo>
                  <a:pt x="485241" y="0"/>
                </a:lnTo>
                <a:lnTo>
                  <a:pt x="85725" y="0"/>
                </a:lnTo>
                <a:close/>
              </a:path>
            </a:pathLst>
          </a:custGeom>
          <a:ln w="19050">
            <a:solidFill>
              <a:srgbClr val="6BA8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2587637" y="5905500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74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2793377" y="588517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0" y="20320"/>
                </a:moveTo>
                <a:lnTo>
                  <a:pt x="1596" y="28231"/>
                </a:lnTo>
                <a:lnTo>
                  <a:pt x="5949" y="34690"/>
                </a:lnTo>
                <a:lnTo>
                  <a:pt x="12408" y="39043"/>
                </a:lnTo>
                <a:lnTo>
                  <a:pt x="20320" y="40640"/>
                </a:lnTo>
                <a:lnTo>
                  <a:pt x="28231" y="39043"/>
                </a:lnTo>
                <a:lnTo>
                  <a:pt x="34690" y="34690"/>
                </a:lnTo>
                <a:lnTo>
                  <a:pt x="39043" y="28231"/>
                </a:lnTo>
                <a:lnTo>
                  <a:pt x="40640" y="20320"/>
                </a:lnTo>
                <a:lnTo>
                  <a:pt x="39043" y="12408"/>
                </a:lnTo>
                <a:lnTo>
                  <a:pt x="34690" y="5949"/>
                </a:lnTo>
                <a:lnTo>
                  <a:pt x="28231" y="1596"/>
                </a:lnTo>
                <a:lnTo>
                  <a:pt x="20320" y="0"/>
                </a:lnTo>
                <a:lnTo>
                  <a:pt x="12408" y="1596"/>
                </a:lnTo>
                <a:lnTo>
                  <a:pt x="5949" y="5949"/>
                </a:lnTo>
                <a:lnTo>
                  <a:pt x="1596" y="12408"/>
                </a:lnTo>
                <a:lnTo>
                  <a:pt x="0" y="20320"/>
                </a:lnTo>
                <a:close/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634086" y="1365091"/>
            <a:ext cx="952525" cy="13077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624561" y="1355083"/>
            <a:ext cx="972185" cy="1327785"/>
          </a:xfrm>
          <a:custGeom>
            <a:avLst/>
            <a:gdLst/>
            <a:ahLst/>
            <a:cxnLst/>
            <a:rect l="l" t="t" r="r" b="b"/>
            <a:pathLst>
              <a:path w="972185" h="1327785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1241590"/>
                </a:lnTo>
                <a:lnTo>
                  <a:pt x="3859" y="1267495"/>
                </a:lnTo>
                <a:lnTo>
                  <a:pt x="17435" y="1295573"/>
                </a:lnTo>
                <a:lnTo>
                  <a:pt x="43725" y="1318090"/>
                </a:lnTo>
                <a:lnTo>
                  <a:pt x="85725" y="1327315"/>
                </a:lnTo>
                <a:lnTo>
                  <a:pt x="885850" y="1327315"/>
                </a:lnTo>
                <a:lnTo>
                  <a:pt x="911750" y="1323455"/>
                </a:lnTo>
                <a:lnTo>
                  <a:pt x="939828" y="1309879"/>
                </a:lnTo>
                <a:lnTo>
                  <a:pt x="962349" y="1283589"/>
                </a:lnTo>
                <a:lnTo>
                  <a:pt x="971575" y="1241590"/>
                </a:lnTo>
                <a:lnTo>
                  <a:pt x="971575" y="85725"/>
                </a:lnTo>
                <a:lnTo>
                  <a:pt x="967715" y="59819"/>
                </a:lnTo>
                <a:lnTo>
                  <a:pt x="954139" y="31742"/>
                </a:lnTo>
                <a:lnTo>
                  <a:pt x="927850" y="9224"/>
                </a:lnTo>
                <a:lnTo>
                  <a:pt x="885850" y="0"/>
                </a:lnTo>
                <a:lnTo>
                  <a:pt x="85725" y="0"/>
                </a:lnTo>
                <a:close/>
              </a:path>
            </a:pathLst>
          </a:custGeom>
          <a:ln w="19050">
            <a:solidFill>
              <a:srgbClr val="5BAD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1700633" y="1394418"/>
            <a:ext cx="767080" cy="46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 rtl="1">
              <a:lnSpc>
                <a:spcPct val="111100"/>
              </a:lnSpc>
            </a:pPr>
            <a:r>
              <a:rPr lang="ar-EG" sz="900" spc="-40" dirty="0" smtClean="0">
                <a:solidFill>
                  <a:srgbClr val="636466"/>
                </a:solidFill>
                <a:latin typeface="Trebuchet MS"/>
                <a:cs typeface="Trebuchet MS"/>
              </a:rPr>
              <a:t>ثم أنقر على  قائمة المظاهر لرؤية المظاهر المختلفة</a:t>
            </a:r>
            <a:r>
              <a:rPr lang="ar-EG" sz="900" spc="-40" dirty="0">
                <a:solidFill>
                  <a:srgbClr val="636466"/>
                </a:solidFill>
                <a:latin typeface="Trebuchet MS"/>
                <a:cs typeface="Trebuchet MS"/>
              </a:rPr>
              <a:t>.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241401" y="1499457"/>
            <a:ext cx="441959" cy="0"/>
          </a:xfrm>
          <a:custGeom>
            <a:avLst/>
            <a:gdLst/>
            <a:ahLst/>
            <a:cxnLst/>
            <a:rect l="l" t="t" r="r" b="b"/>
            <a:pathLst>
              <a:path w="441960">
                <a:moveTo>
                  <a:pt x="441706" y="0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1200760" y="1479136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40">
                <a:moveTo>
                  <a:pt x="40639" y="20320"/>
                </a:moveTo>
                <a:lnTo>
                  <a:pt x="39043" y="28231"/>
                </a:lnTo>
                <a:lnTo>
                  <a:pt x="34690" y="34690"/>
                </a:lnTo>
                <a:lnTo>
                  <a:pt x="28231" y="39043"/>
                </a:lnTo>
                <a:lnTo>
                  <a:pt x="20319" y="40640"/>
                </a:lnTo>
                <a:lnTo>
                  <a:pt x="12408" y="39043"/>
                </a:lnTo>
                <a:lnTo>
                  <a:pt x="5949" y="34690"/>
                </a:lnTo>
                <a:lnTo>
                  <a:pt x="1596" y="28231"/>
                </a:lnTo>
                <a:lnTo>
                  <a:pt x="0" y="20320"/>
                </a:lnTo>
                <a:lnTo>
                  <a:pt x="1596" y="12408"/>
                </a:lnTo>
                <a:lnTo>
                  <a:pt x="5949" y="5949"/>
                </a:lnTo>
                <a:lnTo>
                  <a:pt x="12408" y="1596"/>
                </a:lnTo>
                <a:lnTo>
                  <a:pt x="20319" y="0"/>
                </a:lnTo>
                <a:lnTo>
                  <a:pt x="28231" y="1596"/>
                </a:lnTo>
                <a:lnTo>
                  <a:pt x="34690" y="5949"/>
                </a:lnTo>
                <a:lnTo>
                  <a:pt x="39043" y="12408"/>
                </a:lnTo>
                <a:lnTo>
                  <a:pt x="40639" y="20320"/>
                </a:lnTo>
                <a:close/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3104696" y="1502911"/>
            <a:ext cx="89154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20"/>
              </a:spcBef>
            </a:pPr>
            <a:r>
              <a:rPr lang="ar-EG" sz="900" spc="-45" dirty="0" smtClean="0">
                <a:solidFill>
                  <a:srgbClr val="636466"/>
                </a:solidFill>
                <a:latin typeface="Trebuchet MS"/>
                <a:cs typeface="Trebuchet MS"/>
              </a:rPr>
              <a:t>انقر لاختيار كائن المبنى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068718" y="1843722"/>
            <a:ext cx="879284" cy="6015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3059197" y="1830705"/>
            <a:ext cx="898525" cy="624205"/>
          </a:xfrm>
          <a:custGeom>
            <a:avLst/>
            <a:gdLst/>
            <a:ahLst/>
            <a:cxnLst/>
            <a:rect l="l" t="t" r="r" b="b"/>
            <a:pathLst>
              <a:path w="898525" h="624205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538353"/>
                </a:lnTo>
                <a:lnTo>
                  <a:pt x="3859" y="564258"/>
                </a:lnTo>
                <a:lnTo>
                  <a:pt x="17435" y="592335"/>
                </a:lnTo>
                <a:lnTo>
                  <a:pt x="43725" y="614853"/>
                </a:lnTo>
                <a:lnTo>
                  <a:pt x="85725" y="624078"/>
                </a:lnTo>
                <a:lnTo>
                  <a:pt x="812609" y="624078"/>
                </a:lnTo>
                <a:lnTo>
                  <a:pt x="838514" y="620218"/>
                </a:lnTo>
                <a:lnTo>
                  <a:pt x="866592" y="606642"/>
                </a:lnTo>
                <a:lnTo>
                  <a:pt x="889110" y="580352"/>
                </a:lnTo>
                <a:lnTo>
                  <a:pt x="898334" y="538353"/>
                </a:lnTo>
                <a:lnTo>
                  <a:pt x="898334" y="85725"/>
                </a:lnTo>
                <a:lnTo>
                  <a:pt x="894476" y="59819"/>
                </a:lnTo>
                <a:lnTo>
                  <a:pt x="880903" y="31742"/>
                </a:lnTo>
                <a:lnTo>
                  <a:pt x="854614" y="9224"/>
                </a:lnTo>
                <a:lnTo>
                  <a:pt x="812609" y="0"/>
                </a:lnTo>
                <a:lnTo>
                  <a:pt x="85725" y="0"/>
                </a:lnTo>
                <a:close/>
              </a:path>
            </a:pathLst>
          </a:custGeom>
          <a:ln w="19050">
            <a:solidFill>
              <a:srgbClr val="5BAD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3686954" y="1694687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400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3666634" y="1948687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20319" y="0"/>
                </a:moveTo>
                <a:lnTo>
                  <a:pt x="12408" y="1596"/>
                </a:lnTo>
                <a:lnTo>
                  <a:pt x="5949" y="5949"/>
                </a:lnTo>
                <a:lnTo>
                  <a:pt x="1596" y="12408"/>
                </a:lnTo>
                <a:lnTo>
                  <a:pt x="0" y="20320"/>
                </a:lnTo>
                <a:lnTo>
                  <a:pt x="1596" y="28231"/>
                </a:lnTo>
                <a:lnTo>
                  <a:pt x="5949" y="34690"/>
                </a:lnTo>
                <a:lnTo>
                  <a:pt x="12408" y="39043"/>
                </a:lnTo>
                <a:lnTo>
                  <a:pt x="20319" y="40640"/>
                </a:lnTo>
                <a:lnTo>
                  <a:pt x="28231" y="39043"/>
                </a:lnTo>
                <a:lnTo>
                  <a:pt x="34690" y="34690"/>
                </a:lnTo>
                <a:lnTo>
                  <a:pt x="39043" y="28231"/>
                </a:lnTo>
                <a:lnTo>
                  <a:pt x="40639" y="20320"/>
                </a:lnTo>
                <a:lnTo>
                  <a:pt x="39043" y="12408"/>
                </a:lnTo>
                <a:lnTo>
                  <a:pt x="34690" y="5949"/>
                </a:lnTo>
                <a:lnTo>
                  <a:pt x="28231" y="1596"/>
                </a:lnTo>
                <a:lnTo>
                  <a:pt x="20319" y="0"/>
                </a:lnTo>
                <a:close/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3539308" y="3300212"/>
            <a:ext cx="418414" cy="419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3526807" y="3290687"/>
            <a:ext cx="440690" cy="438150"/>
          </a:xfrm>
          <a:custGeom>
            <a:avLst/>
            <a:gdLst/>
            <a:ahLst/>
            <a:cxnLst/>
            <a:rect l="l" t="t" r="r" b="b"/>
            <a:pathLst>
              <a:path w="440690" h="438150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352425"/>
                </a:lnTo>
                <a:lnTo>
                  <a:pt x="3859" y="378330"/>
                </a:lnTo>
                <a:lnTo>
                  <a:pt x="17435" y="406407"/>
                </a:lnTo>
                <a:lnTo>
                  <a:pt x="43725" y="428925"/>
                </a:lnTo>
                <a:lnTo>
                  <a:pt x="85725" y="438150"/>
                </a:lnTo>
                <a:lnTo>
                  <a:pt x="354711" y="438150"/>
                </a:lnTo>
                <a:lnTo>
                  <a:pt x="380610" y="434290"/>
                </a:lnTo>
                <a:lnTo>
                  <a:pt x="408689" y="420714"/>
                </a:lnTo>
                <a:lnTo>
                  <a:pt x="431209" y="394424"/>
                </a:lnTo>
                <a:lnTo>
                  <a:pt x="440436" y="352425"/>
                </a:lnTo>
                <a:lnTo>
                  <a:pt x="440436" y="85725"/>
                </a:lnTo>
                <a:lnTo>
                  <a:pt x="436576" y="59819"/>
                </a:lnTo>
                <a:lnTo>
                  <a:pt x="423000" y="31742"/>
                </a:lnTo>
                <a:lnTo>
                  <a:pt x="396710" y="9224"/>
                </a:lnTo>
                <a:lnTo>
                  <a:pt x="354711" y="0"/>
                </a:lnTo>
                <a:lnTo>
                  <a:pt x="85725" y="0"/>
                </a:lnTo>
                <a:close/>
              </a:path>
            </a:pathLst>
          </a:custGeom>
          <a:ln w="19049">
            <a:solidFill>
              <a:srgbClr val="5BAD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 txBox="1"/>
          <p:nvPr/>
        </p:nvSpPr>
        <p:spPr>
          <a:xfrm>
            <a:off x="2490061" y="4036746"/>
            <a:ext cx="649669" cy="295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 rtl="1">
              <a:lnSpc>
                <a:spcPct val="111100"/>
              </a:lnSpc>
            </a:pPr>
            <a:r>
              <a:rPr lang="ar-EG" sz="900" spc="-35" dirty="0" smtClean="0">
                <a:solidFill>
                  <a:srgbClr val="636466"/>
                </a:solidFill>
                <a:latin typeface="Trebuchet MS"/>
                <a:cs typeface="Trebuchet MS"/>
              </a:rPr>
              <a:t>أضف هذه اللبنة لتبديل الأشكال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230080" y="4135438"/>
            <a:ext cx="278765" cy="0"/>
          </a:xfrm>
          <a:custGeom>
            <a:avLst/>
            <a:gdLst/>
            <a:ahLst/>
            <a:cxnLst/>
            <a:rect l="l" t="t" r="r" b="b"/>
            <a:pathLst>
              <a:path w="278764">
                <a:moveTo>
                  <a:pt x="278193" y="0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2189440" y="4115118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40639" y="20320"/>
                </a:moveTo>
                <a:lnTo>
                  <a:pt x="39043" y="28231"/>
                </a:lnTo>
                <a:lnTo>
                  <a:pt x="34690" y="34690"/>
                </a:lnTo>
                <a:lnTo>
                  <a:pt x="28231" y="39043"/>
                </a:lnTo>
                <a:lnTo>
                  <a:pt x="20319" y="40640"/>
                </a:lnTo>
                <a:lnTo>
                  <a:pt x="12408" y="39043"/>
                </a:lnTo>
                <a:lnTo>
                  <a:pt x="5949" y="34690"/>
                </a:lnTo>
                <a:lnTo>
                  <a:pt x="1596" y="28231"/>
                </a:lnTo>
                <a:lnTo>
                  <a:pt x="0" y="20320"/>
                </a:lnTo>
                <a:lnTo>
                  <a:pt x="1596" y="12408"/>
                </a:lnTo>
                <a:lnTo>
                  <a:pt x="5949" y="5949"/>
                </a:lnTo>
                <a:lnTo>
                  <a:pt x="12408" y="1596"/>
                </a:lnTo>
                <a:lnTo>
                  <a:pt x="20319" y="0"/>
                </a:lnTo>
                <a:lnTo>
                  <a:pt x="28231" y="1596"/>
                </a:lnTo>
                <a:lnTo>
                  <a:pt x="34690" y="5949"/>
                </a:lnTo>
                <a:lnTo>
                  <a:pt x="39043" y="12408"/>
                </a:lnTo>
                <a:lnTo>
                  <a:pt x="40639" y="20320"/>
                </a:lnTo>
                <a:close/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 txBox="1"/>
          <p:nvPr/>
        </p:nvSpPr>
        <p:spPr>
          <a:xfrm>
            <a:off x="3383073" y="3794142"/>
            <a:ext cx="673369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ar-EG" sz="900" spc="-50" dirty="0" smtClean="0">
                <a:solidFill>
                  <a:srgbClr val="636466"/>
                </a:solidFill>
                <a:latin typeface="Trebuchet MS"/>
                <a:cs typeface="Trebuchet MS"/>
              </a:rPr>
              <a:t>انقر على نافذة البرامج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483579" y="3905619"/>
            <a:ext cx="502669" cy="2622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96900" y="5970815"/>
            <a:ext cx="61023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000" b="1" spc="-35" dirty="0">
                <a:solidFill>
                  <a:srgbClr val="FFFFFF"/>
                </a:solidFill>
                <a:latin typeface="Trebuchet MS"/>
                <a:cs typeface="Trebuchet MS"/>
              </a:rPr>
              <a:t>ا</a:t>
            </a:r>
            <a:r>
              <a:rPr lang="ar-EG" sz="1000" b="1" spc="-35" dirty="0" smtClean="0">
                <a:solidFill>
                  <a:srgbClr val="FFFFFF"/>
                </a:solidFill>
                <a:latin typeface="Trebuchet MS"/>
                <a:cs typeface="Trebuchet MS"/>
              </a:rPr>
              <a:t>جلها تطير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67352" y="5916840"/>
            <a:ext cx="694907" cy="257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133600" y="586921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F677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641343" y="1106716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641343" y="1106716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677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41343" y="1106716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F677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641343" y="1106716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677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1204983" y="1269188"/>
            <a:ext cx="2248624" cy="20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735" marR="5080" indent="-153670" algn="ctr" rtl="1">
              <a:lnSpc>
                <a:spcPct val="125000"/>
              </a:lnSpc>
            </a:pPr>
            <a:r>
              <a:rPr lang="ar-EG" sz="1200" b="1" spc="-40" dirty="0">
                <a:solidFill>
                  <a:srgbClr val="FFFFFF"/>
                </a:solidFill>
                <a:latin typeface="Trebuchet MS"/>
                <a:cs typeface="Trebuchet MS"/>
              </a:rPr>
              <a:t>ا</a:t>
            </a:r>
            <a:r>
              <a:rPr lang="ar-EG" sz="1200" b="1" spc="-40" dirty="0" smtClean="0">
                <a:solidFill>
                  <a:srgbClr val="FFFFFF"/>
                </a:solidFill>
                <a:latin typeface="Trebuchet MS"/>
                <a:cs typeface="Trebuchet MS"/>
              </a:rPr>
              <a:t>جعل الشخصية تتحرك عند الضغط  على مفتاح</a:t>
            </a:r>
            <a:endParaRPr sz="1200" b="1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2000" y="2489200"/>
            <a:ext cx="1498638" cy="10859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47697" y="406400"/>
            <a:ext cx="310261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2800" spc="-40" dirty="0" smtClean="0"/>
              <a:t>حرك بالمفاتيح</a:t>
            </a:r>
            <a:endParaRPr sz="2800" dirty="0"/>
          </a:p>
        </p:txBody>
      </p:sp>
      <p:sp>
        <p:nvSpPr>
          <p:cNvPr id="13" name="object 13"/>
          <p:cNvSpPr/>
          <p:nvPr/>
        </p:nvSpPr>
        <p:spPr>
          <a:xfrm>
            <a:off x="2311349" y="2489200"/>
            <a:ext cx="1498612" cy="10859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62000" y="3632200"/>
            <a:ext cx="1498638" cy="11291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2235580" y="5924677"/>
            <a:ext cx="100965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5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62072" y="4876800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39" h="320039">
                <a:moveTo>
                  <a:pt x="256755" y="0"/>
                </a:moveTo>
                <a:lnTo>
                  <a:pt x="63284" y="0"/>
                </a:lnTo>
                <a:lnTo>
                  <a:pt x="38672" y="4980"/>
                </a:lnTo>
                <a:lnTo>
                  <a:pt x="18554" y="18554"/>
                </a:lnTo>
                <a:lnTo>
                  <a:pt x="4980" y="38672"/>
                </a:lnTo>
                <a:lnTo>
                  <a:pt x="0" y="63284"/>
                </a:lnTo>
                <a:lnTo>
                  <a:pt x="0" y="256755"/>
                </a:lnTo>
                <a:lnTo>
                  <a:pt x="4980" y="281367"/>
                </a:lnTo>
                <a:lnTo>
                  <a:pt x="18554" y="301485"/>
                </a:lnTo>
                <a:lnTo>
                  <a:pt x="38672" y="315059"/>
                </a:lnTo>
                <a:lnTo>
                  <a:pt x="63284" y="320040"/>
                </a:lnTo>
                <a:lnTo>
                  <a:pt x="256755" y="320040"/>
                </a:lnTo>
                <a:lnTo>
                  <a:pt x="281367" y="315059"/>
                </a:lnTo>
                <a:lnTo>
                  <a:pt x="301485" y="301485"/>
                </a:lnTo>
                <a:lnTo>
                  <a:pt x="303644" y="298284"/>
                </a:lnTo>
                <a:lnTo>
                  <a:pt x="63284" y="298284"/>
                </a:lnTo>
                <a:lnTo>
                  <a:pt x="47135" y="295016"/>
                </a:lnTo>
                <a:lnTo>
                  <a:pt x="33932" y="286107"/>
                </a:lnTo>
                <a:lnTo>
                  <a:pt x="25023" y="272904"/>
                </a:lnTo>
                <a:lnTo>
                  <a:pt x="21755" y="256755"/>
                </a:lnTo>
                <a:lnTo>
                  <a:pt x="21755" y="63284"/>
                </a:lnTo>
                <a:lnTo>
                  <a:pt x="25023" y="47135"/>
                </a:lnTo>
                <a:lnTo>
                  <a:pt x="33932" y="33932"/>
                </a:lnTo>
                <a:lnTo>
                  <a:pt x="47135" y="25023"/>
                </a:lnTo>
                <a:lnTo>
                  <a:pt x="63284" y="21755"/>
                </a:lnTo>
                <a:lnTo>
                  <a:pt x="303644" y="21755"/>
                </a:lnTo>
                <a:lnTo>
                  <a:pt x="301485" y="18554"/>
                </a:lnTo>
                <a:lnTo>
                  <a:pt x="281367" y="4980"/>
                </a:lnTo>
                <a:lnTo>
                  <a:pt x="256755" y="0"/>
                </a:lnTo>
                <a:close/>
              </a:path>
              <a:path w="320039" h="320039">
                <a:moveTo>
                  <a:pt x="303644" y="21755"/>
                </a:moveTo>
                <a:lnTo>
                  <a:pt x="256755" y="21755"/>
                </a:lnTo>
                <a:lnTo>
                  <a:pt x="272899" y="25023"/>
                </a:lnTo>
                <a:lnTo>
                  <a:pt x="286102" y="33932"/>
                </a:lnTo>
                <a:lnTo>
                  <a:pt x="295014" y="47135"/>
                </a:lnTo>
                <a:lnTo>
                  <a:pt x="298284" y="63284"/>
                </a:lnTo>
                <a:lnTo>
                  <a:pt x="298284" y="256755"/>
                </a:lnTo>
                <a:lnTo>
                  <a:pt x="295014" y="272904"/>
                </a:lnTo>
                <a:lnTo>
                  <a:pt x="286102" y="286107"/>
                </a:lnTo>
                <a:lnTo>
                  <a:pt x="272899" y="295016"/>
                </a:lnTo>
                <a:lnTo>
                  <a:pt x="256755" y="298284"/>
                </a:lnTo>
                <a:lnTo>
                  <a:pt x="303644" y="298284"/>
                </a:lnTo>
                <a:lnTo>
                  <a:pt x="315059" y="281367"/>
                </a:lnTo>
                <a:lnTo>
                  <a:pt x="320039" y="256755"/>
                </a:lnTo>
                <a:lnTo>
                  <a:pt x="320039" y="63284"/>
                </a:lnTo>
                <a:lnTo>
                  <a:pt x="315059" y="38672"/>
                </a:lnTo>
                <a:lnTo>
                  <a:pt x="303644" y="21755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3034157" y="4970957"/>
            <a:ext cx="76835" cy="130810"/>
          </a:xfrm>
          <a:custGeom>
            <a:avLst/>
            <a:gdLst/>
            <a:ahLst/>
            <a:cxnLst/>
            <a:rect l="l" t="t" r="r" b="b"/>
            <a:pathLst>
              <a:path w="76835" h="130810">
                <a:moveTo>
                  <a:pt x="15379" y="0"/>
                </a:moveTo>
                <a:lnTo>
                  <a:pt x="8496" y="0"/>
                </a:lnTo>
                <a:lnTo>
                  <a:pt x="0" y="8496"/>
                </a:lnTo>
                <a:lnTo>
                  <a:pt x="0" y="15379"/>
                </a:lnTo>
                <a:lnTo>
                  <a:pt x="50482" y="65862"/>
                </a:lnTo>
                <a:lnTo>
                  <a:pt x="0" y="116332"/>
                </a:lnTo>
                <a:lnTo>
                  <a:pt x="0" y="123215"/>
                </a:lnTo>
                <a:lnTo>
                  <a:pt x="6375" y="129590"/>
                </a:lnTo>
                <a:lnTo>
                  <a:pt x="9156" y="130657"/>
                </a:lnTo>
                <a:lnTo>
                  <a:pt x="14719" y="130657"/>
                </a:lnTo>
                <a:lnTo>
                  <a:pt x="17500" y="129590"/>
                </a:lnTo>
                <a:lnTo>
                  <a:pt x="75590" y="71513"/>
                </a:lnTo>
                <a:lnTo>
                  <a:pt x="76733" y="68745"/>
                </a:lnTo>
                <a:lnTo>
                  <a:pt x="76733" y="62966"/>
                </a:lnTo>
                <a:lnTo>
                  <a:pt x="75590" y="60210"/>
                </a:lnTo>
                <a:lnTo>
                  <a:pt x="15379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2943974" y="5025936"/>
            <a:ext cx="140335" cy="22225"/>
          </a:xfrm>
          <a:custGeom>
            <a:avLst/>
            <a:gdLst/>
            <a:ahLst/>
            <a:cxnLst/>
            <a:rect l="l" t="t" r="r" b="b"/>
            <a:pathLst>
              <a:path w="140335" h="22225">
                <a:moveTo>
                  <a:pt x="135102" y="0"/>
                </a:moveTo>
                <a:lnTo>
                  <a:pt x="4864" y="0"/>
                </a:lnTo>
                <a:lnTo>
                  <a:pt x="0" y="4864"/>
                </a:lnTo>
                <a:lnTo>
                  <a:pt x="0" y="16891"/>
                </a:lnTo>
                <a:lnTo>
                  <a:pt x="4864" y="21755"/>
                </a:lnTo>
                <a:lnTo>
                  <a:pt x="135102" y="21755"/>
                </a:lnTo>
                <a:lnTo>
                  <a:pt x="139966" y="16891"/>
                </a:lnTo>
                <a:lnTo>
                  <a:pt x="139966" y="4864"/>
                </a:lnTo>
                <a:lnTo>
                  <a:pt x="135102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2862072" y="2057400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39" h="320039">
                <a:moveTo>
                  <a:pt x="256755" y="0"/>
                </a:moveTo>
                <a:lnTo>
                  <a:pt x="63284" y="0"/>
                </a:lnTo>
                <a:lnTo>
                  <a:pt x="38672" y="4980"/>
                </a:lnTo>
                <a:lnTo>
                  <a:pt x="18554" y="18554"/>
                </a:lnTo>
                <a:lnTo>
                  <a:pt x="4980" y="38672"/>
                </a:lnTo>
                <a:lnTo>
                  <a:pt x="0" y="63284"/>
                </a:lnTo>
                <a:lnTo>
                  <a:pt x="0" y="256755"/>
                </a:lnTo>
                <a:lnTo>
                  <a:pt x="4980" y="281367"/>
                </a:lnTo>
                <a:lnTo>
                  <a:pt x="18554" y="301485"/>
                </a:lnTo>
                <a:lnTo>
                  <a:pt x="38672" y="315059"/>
                </a:lnTo>
                <a:lnTo>
                  <a:pt x="63284" y="320039"/>
                </a:lnTo>
                <a:lnTo>
                  <a:pt x="256755" y="320039"/>
                </a:lnTo>
                <a:lnTo>
                  <a:pt x="281367" y="315059"/>
                </a:lnTo>
                <a:lnTo>
                  <a:pt x="301485" y="301485"/>
                </a:lnTo>
                <a:lnTo>
                  <a:pt x="303644" y="298284"/>
                </a:lnTo>
                <a:lnTo>
                  <a:pt x="63284" y="298284"/>
                </a:lnTo>
                <a:lnTo>
                  <a:pt x="47135" y="295014"/>
                </a:lnTo>
                <a:lnTo>
                  <a:pt x="33932" y="286102"/>
                </a:lnTo>
                <a:lnTo>
                  <a:pt x="25023" y="272899"/>
                </a:lnTo>
                <a:lnTo>
                  <a:pt x="21755" y="256755"/>
                </a:lnTo>
                <a:lnTo>
                  <a:pt x="21755" y="63284"/>
                </a:lnTo>
                <a:lnTo>
                  <a:pt x="25023" y="47135"/>
                </a:lnTo>
                <a:lnTo>
                  <a:pt x="33932" y="33932"/>
                </a:lnTo>
                <a:lnTo>
                  <a:pt x="47135" y="25023"/>
                </a:lnTo>
                <a:lnTo>
                  <a:pt x="63284" y="21755"/>
                </a:lnTo>
                <a:lnTo>
                  <a:pt x="303644" y="21755"/>
                </a:lnTo>
                <a:lnTo>
                  <a:pt x="301485" y="18554"/>
                </a:lnTo>
                <a:lnTo>
                  <a:pt x="281367" y="4980"/>
                </a:lnTo>
                <a:lnTo>
                  <a:pt x="256755" y="0"/>
                </a:lnTo>
                <a:close/>
              </a:path>
              <a:path w="320039" h="320039">
                <a:moveTo>
                  <a:pt x="303644" y="21755"/>
                </a:moveTo>
                <a:lnTo>
                  <a:pt x="256755" y="21755"/>
                </a:lnTo>
                <a:lnTo>
                  <a:pt x="272904" y="25023"/>
                </a:lnTo>
                <a:lnTo>
                  <a:pt x="286107" y="33932"/>
                </a:lnTo>
                <a:lnTo>
                  <a:pt x="295016" y="47135"/>
                </a:lnTo>
                <a:lnTo>
                  <a:pt x="298284" y="63284"/>
                </a:lnTo>
                <a:lnTo>
                  <a:pt x="298284" y="256755"/>
                </a:lnTo>
                <a:lnTo>
                  <a:pt x="295016" y="272899"/>
                </a:lnTo>
                <a:lnTo>
                  <a:pt x="286107" y="286102"/>
                </a:lnTo>
                <a:lnTo>
                  <a:pt x="272904" y="295014"/>
                </a:lnTo>
                <a:lnTo>
                  <a:pt x="256755" y="298284"/>
                </a:lnTo>
                <a:lnTo>
                  <a:pt x="303644" y="298284"/>
                </a:lnTo>
                <a:lnTo>
                  <a:pt x="315059" y="281367"/>
                </a:lnTo>
                <a:lnTo>
                  <a:pt x="320040" y="256755"/>
                </a:lnTo>
                <a:lnTo>
                  <a:pt x="320040" y="63284"/>
                </a:lnTo>
                <a:lnTo>
                  <a:pt x="315059" y="38672"/>
                </a:lnTo>
                <a:lnTo>
                  <a:pt x="303644" y="21755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2957296" y="2229485"/>
            <a:ext cx="130810" cy="76835"/>
          </a:xfrm>
          <a:custGeom>
            <a:avLst/>
            <a:gdLst/>
            <a:ahLst/>
            <a:cxnLst/>
            <a:rect l="l" t="t" r="r" b="b"/>
            <a:pathLst>
              <a:path w="130810" h="76835">
                <a:moveTo>
                  <a:pt x="14325" y="0"/>
                </a:moveTo>
                <a:lnTo>
                  <a:pt x="7442" y="0"/>
                </a:lnTo>
                <a:lnTo>
                  <a:pt x="1066" y="6375"/>
                </a:lnTo>
                <a:lnTo>
                  <a:pt x="0" y="9156"/>
                </a:lnTo>
                <a:lnTo>
                  <a:pt x="0" y="14719"/>
                </a:lnTo>
                <a:lnTo>
                  <a:pt x="1066" y="17500"/>
                </a:lnTo>
                <a:lnTo>
                  <a:pt x="59143" y="75590"/>
                </a:lnTo>
                <a:lnTo>
                  <a:pt x="61912" y="76733"/>
                </a:lnTo>
                <a:lnTo>
                  <a:pt x="67691" y="76733"/>
                </a:lnTo>
                <a:lnTo>
                  <a:pt x="70446" y="75590"/>
                </a:lnTo>
                <a:lnTo>
                  <a:pt x="95554" y="50482"/>
                </a:lnTo>
                <a:lnTo>
                  <a:pt x="64795" y="50482"/>
                </a:lnTo>
                <a:lnTo>
                  <a:pt x="14325" y="0"/>
                </a:lnTo>
                <a:close/>
              </a:path>
              <a:path w="130810" h="76835">
                <a:moveTo>
                  <a:pt x="122161" y="0"/>
                </a:moveTo>
                <a:lnTo>
                  <a:pt x="115277" y="0"/>
                </a:lnTo>
                <a:lnTo>
                  <a:pt x="64795" y="50482"/>
                </a:lnTo>
                <a:lnTo>
                  <a:pt x="95554" y="50482"/>
                </a:lnTo>
                <a:lnTo>
                  <a:pt x="130657" y="15379"/>
                </a:lnTo>
                <a:lnTo>
                  <a:pt x="130657" y="8496"/>
                </a:lnTo>
                <a:lnTo>
                  <a:pt x="122161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3011208" y="2139302"/>
            <a:ext cx="22225" cy="140335"/>
          </a:xfrm>
          <a:custGeom>
            <a:avLst/>
            <a:gdLst/>
            <a:ahLst/>
            <a:cxnLst/>
            <a:rect l="l" t="t" r="r" b="b"/>
            <a:pathLst>
              <a:path w="22225" h="140335">
                <a:moveTo>
                  <a:pt x="16891" y="0"/>
                </a:moveTo>
                <a:lnTo>
                  <a:pt x="4864" y="0"/>
                </a:lnTo>
                <a:lnTo>
                  <a:pt x="0" y="4864"/>
                </a:lnTo>
                <a:lnTo>
                  <a:pt x="0" y="135102"/>
                </a:lnTo>
                <a:lnTo>
                  <a:pt x="4864" y="139966"/>
                </a:lnTo>
                <a:lnTo>
                  <a:pt x="16891" y="139966"/>
                </a:lnTo>
                <a:lnTo>
                  <a:pt x="21755" y="135102"/>
                </a:lnTo>
                <a:lnTo>
                  <a:pt x="21755" y="4864"/>
                </a:lnTo>
                <a:lnTo>
                  <a:pt x="16891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1351292" y="4876800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39" h="320039">
                <a:moveTo>
                  <a:pt x="256755" y="0"/>
                </a:moveTo>
                <a:lnTo>
                  <a:pt x="63284" y="0"/>
                </a:lnTo>
                <a:lnTo>
                  <a:pt x="38672" y="4980"/>
                </a:lnTo>
                <a:lnTo>
                  <a:pt x="18554" y="18554"/>
                </a:lnTo>
                <a:lnTo>
                  <a:pt x="4980" y="38672"/>
                </a:lnTo>
                <a:lnTo>
                  <a:pt x="0" y="63284"/>
                </a:lnTo>
                <a:lnTo>
                  <a:pt x="0" y="256755"/>
                </a:lnTo>
                <a:lnTo>
                  <a:pt x="4980" y="281367"/>
                </a:lnTo>
                <a:lnTo>
                  <a:pt x="18554" y="301485"/>
                </a:lnTo>
                <a:lnTo>
                  <a:pt x="38672" y="315059"/>
                </a:lnTo>
                <a:lnTo>
                  <a:pt x="63284" y="320040"/>
                </a:lnTo>
                <a:lnTo>
                  <a:pt x="256755" y="320040"/>
                </a:lnTo>
                <a:lnTo>
                  <a:pt x="281367" y="315059"/>
                </a:lnTo>
                <a:lnTo>
                  <a:pt x="301485" y="301485"/>
                </a:lnTo>
                <a:lnTo>
                  <a:pt x="303644" y="298284"/>
                </a:lnTo>
                <a:lnTo>
                  <a:pt x="63284" y="298284"/>
                </a:lnTo>
                <a:lnTo>
                  <a:pt x="47140" y="295016"/>
                </a:lnTo>
                <a:lnTo>
                  <a:pt x="33937" y="286107"/>
                </a:lnTo>
                <a:lnTo>
                  <a:pt x="25025" y="272904"/>
                </a:lnTo>
                <a:lnTo>
                  <a:pt x="21755" y="256755"/>
                </a:lnTo>
                <a:lnTo>
                  <a:pt x="21755" y="63284"/>
                </a:lnTo>
                <a:lnTo>
                  <a:pt x="25025" y="47135"/>
                </a:lnTo>
                <a:lnTo>
                  <a:pt x="33937" y="33932"/>
                </a:lnTo>
                <a:lnTo>
                  <a:pt x="47140" y="25023"/>
                </a:lnTo>
                <a:lnTo>
                  <a:pt x="63284" y="21755"/>
                </a:lnTo>
                <a:lnTo>
                  <a:pt x="303644" y="21755"/>
                </a:lnTo>
                <a:lnTo>
                  <a:pt x="301485" y="18554"/>
                </a:lnTo>
                <a:lnTo>
                  <a:pt x="281367" y="4980"/>
                </a:lnTo>
                <a:lnTo>
                  <a:pt x="256755" y="0"/>
                </a:lnTo>
                <a:close/>
              </a:path>
              <a:path w="320039" h="320039">
                <a:moveTo>
                  <a:pt x="303644" y="21755"/>
                </a:moveTo>
                <a:lnTo>
                  <a:pt x="256755" y="21755"/>
                </a:lnTo>
                <a:lnTo>
                  <a:pt x="272904" y="25023"/>
                </a:lnTo>
                <a:lnTo>
                  <a:pt x="286107" y="33932"/>
                </a:lnTo>
                <a:lnTo>
                  <a:pt x="295016" y="47135"/>
                </a:lnTo>
                <a:lnTo>
                  <a:pt x="298284" y="63284"/>
                </a:lnTo>
                <a:lnTo>
                  <a:pt x="298284" y="256755"/>
                </a:lnTo>
                <a:lnTo>
                  <a:pt x="295016" y="272904"/>
                </a:lnTo>
                <a:lnTo>
                  <a:pt x="286107" y="286107"/>
                </a:lnTo>
                <a:lnTo>
                  <a:pt x="272904" y="295016"/>
                </a:lnTo>
                <a:lnTo>
                  <a:pt x="256755" y="298284"/>
                </a:lnTo>
                <a:lnTo>
                  <a:pt x="303644" y="298284"/>
                </a:lnTo>
                <a:lnTo>
                  <a:pt x="315059" y="281367"/>
                </a:lnTo>
                <a:lnTo>
                  <a:pt x="320040" y="256755"/>
                </a:lnTo>
                <a:lnTo>
                  <a:pt x="320040" y="63284"/>
                </a:lnTo>
                <a:lnTo>
                  <a:pt x="315059" y="38672"/>
                </a:lnTo>
                <a:lnTo>
                  <a:pt x="303644" y="21755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1422527" y="4972024"/>
            <a:ext cx="76835" cy="130810"/>
          </a:xfrm>
          <a:custGeom>
            <a:avLst/>
            <a:gdLst/>
            <a:ahLst/>
            <a:cxnLst/>
            <a:rect l="l" t="t" r="r" b="b"/>
            <a:pathLst>
              <a:path w="76834" h="130810">
                <a:moveTo>
                  <a:pt x="67576" y="0"/>
                </a:moveTo>
                <a:lnTo>
                  <a:pt x="62014" y="0"/>
                </a:lnTo>
                <a:lnTo>
                  <a:pt x="59232" y="1066"/>
                </a:lnTo>
                <a:lnTo>
                  <a:pt x="1143" y="59143"/>
                </a:lnTo>
                <a:lnTo>
                  <a:pt x="0" y="61912"/>
                </a:lnTo>
                <a:lnTo>
                  <a:pt x="0" y="67691"/>
                </a:lnTo>
                <a:lnTo>
                  <a:pt x="1143" y="70446"/>
                </a:lnTo>
                <a:lnTo>
                  <a:pt x="61353" y="130657"/>
                </a:lnTo>
                <a:lnTo>
                  <a:pt x="68237" y="130657"/>
                </a:lnTo>
                <a:lnTo>
                  <a:pt x="76733" y="122161"/>
                </a:lnTo>
                <a:lnTo>
                  <a:pt x="76733" y="115277"/>
                </a:lnTo>
                <a:lnTo>
                  <a:pt x="26250" y="64795"/>
                </a:lnTo>
                <a:lnTo>
                  <a:pt x="76733" y="14325"/>
                </a:lnTo>
                <a:lnTo>
                  <a:pt x="76733" y="7442"/>
                </a:lnTo>
                <a:lnTo>
                  <a:pt x="70358" y="1066"/>
                </a:lnTo>
                <a:lnTo>
                  <a:pt x="6757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1449476" y="5025936"/>
            <a:ext cx="140335" cy="22225"/>
          </a:xfrm>
          <a:custGeom>
            <a:avLst/>
            <a:gdLst/>
            <a:ahLst/>
            <a:cxnLst/>
            <a:rect l="l" t="t" r="r" b="b"/>
            <a:pathLst>
              <a:path w="140334" h="22225">
                <a:moveTo>
                  <a:pt x="135102" y="0"/>
                </a:moveTo>
                <a:lnTo>
                  <a:pt x="4864" y="0"/>
                </a:lnTo>
                <a:lnTo>
                  <a:pt x="0" y="4864"/>
                </a:lnTo>
                <a:lnTo>
                  <a:pt x="0" y="16891"/>
                </a:lnTo>
                <a:lnTo>
                  <a:pt x="4864" y="21755"/>
                </a:lnTo>
                <a:lnTo>
                  <a:pt x="135102" y="21755"/>
                </a:lnTo>
                <a:lnTo>
                  <a:pt x="139966" y="16891"/>
                </a:lnTo>
                <a:lnTo>
                  <a:pt x="139966" y="4864"/>
                </a:lnTo>
                <a:lnTo>
                  <a:pt x="135102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1351305" y="2049779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39" h="320039">
                <a:moveTo>
                  <a:pt x="256755" y="0"/>
                </a:moveTo>
                <a:lnTo>
                  <a:pt x="63284" y="0"/>
                </a:lnTo>
                <a:lnTo>
                  <a:pt x="38672" y="4980"/>
                </a:lnTo>
                <a:lnTo>
                  <a:pt x="18554" y="18554"/>
                </a:lnTo>
                <a:lnTo>
                  <a:pt x="4980" y="38672"/>
                </a:lnTo>
                <a:lnTo>
                  <a:pt x="0" y="63284"/>
                </a:lnTo>
                <a:lnTo>
                  <a:pt x="0" y="256755"/>
                </a:lnTo>
                <a:lnTo>
                  <a:pt x="4980" y="281367"/>
                </a:lnTo>
                <a:lnTo>
                  <a:pt x="18554" y="301485"/>
                </a:lnTo>
                <a:lnTo>
                  <a:pt x="38672" y="315059"/>
                </a:lnTo>
                <a:lnTo>
                  <a:pt x="63284" y="320040"/>
                </a:lnTo>
                <a:lnTo>
                  <a:pt x="256755" y="320040"/>
                </a:lnTo>
                <a:lnTo>
                  <a:pt x="281367" y="315059"/>
                </a:lnTo>
                <a:lnTo>
                  <a:pt x="301485" y="301485"/>
                </a:lnTo>
                <a:lnTo>
                  <a:pt x="303644" y="298284"/>
                </a:lnTo>
                <a:lnTo>
                  <a:pt x="63284" y="298284"/>
                </a:lnTo>
                <a:lnTo>
                  <a:pt x="47135" y="295016"/>
                </a:lnTo>
                <a:lnTo>
                  <a:pt x="33932" y="286107"/>
                </a:lnTo>
                <a:lnTo>
                  <a:pt x="25023" y="272904"/>
                </a:lnTo>
                <a:lnTo>
                  <a:pt x="21755" y="256755"/>
                </a:lnTo>
                <a:lnTo>
                  <a:pt x="21755" y="63284"/>
                </a:lnTo>
                <a:lnTo>
                  <a:pt x="25023" y="47140"/>
                </a:lnTo>
                <a:lnTo>
                  <a:pt x="33932" y="33937"/>
                </a:lnTo>
                <a:lnTo>
                  <a:pt x="47135" y="25025"/>
                </a:lnTo>
                <a:lnTo>
                  <a:pt x="63284" y="21755"/>
                </a:lnTo>
                <a:lnTo>
                  <a:pt x="303644" y="21755"/>
                </a:lnTo>
                <a:lnTo>
                  <a:pt x="301485" y="18554"/>
                </a:lnTo>
                <a:lnTo>
                  <a:pt x="281367" y="4980"/>
                </a:lnTo>
                <a:lnTo>
                  <a:pt x="256755" y="0"/>
                </a:lnTo>
                <a:close/>
              </a:path>
              <a:path w="320039" h="320039">
                <a:moveTo>
                  <a:pt x="303644" y="21755"/>
                </a:moveTo>
                <a:lnTo>
                  <a:pt x="256755" y="21755"/>
                </a:lnTo>
                <a:lnTo>
                  <a:pt x="272904" y="25025"/>
                </a:lnTo>
                <a:lnTo>
                  <a:pt x="286107" y="33937"/>
                </a:lnTo>
                <a:lnTo>
                  <a:pt x="295016" y="47140"/>
                </a:lnTo>
                <a:lnTo>
                  <a:pt x="298284" y="63284"/>
                </a:lnTo>
                <a:lnTo>
                  <a:pt x="298284" y="256755"/>
                </a:lnTo>
                <a:lnTo>
                  <a:pt x="295016" y="272904"/>
                </a:lnTo>
                <a:lnTo>
                  <a:pt x="286107" y="286107"/>
                </a:lnTo>
                <a:lnTo>
                  <a:pt x="272904" y="295016"/>
                </a:lnTo>
                <a:lnTo>
                  <a:pt x="256755" y="298284"/>
                </a:lnTo>
                <a:lnTo>
                  <a:pt x="303644" y="298284"/>
                </a:lnTo>
                <a:lnTo>
                  <a:pt x="315059" y="281367"/>
                </a:lnTo>
                <a:lnTo>
                  <a:pt x="320040" y="256755"/>
                </a:lnTo>
                <a:lnTo>
                  <a:pt x="320040" y="63284"/>
                </a:lnTo>
                <a:lnTo>
                  <a:pt x="315059" y="38672"/>
                </a:lnTo>
                <a:lnTo>
                  <a:pt x="303644" y="21755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1445463" y="2121001"/>
            <a:ext cx="130810" cy="76835"/>
          </a:xfrm>
          <a:custGeom>
            <a:avLst/>
            <a:gdLst/>
            <a:ahLst/>
            <a:cxnLst/>
            <a:rect l="l" t="t" r="r" b="b"/>
            <a:pathLst>
              <a:path w="130809" h="76835">
                <a:moveTo>
                  <a:pt x="68745" y="0"/>
                </a:moveTo>
                <a:lnTo>
                  <a:pt x="62966" y="0"/>
                </a:lnTo>
                <a:lnTo>
                  <a:pt x="60210" y="1142"/>
                </a:lnTo>
                <a:lnTo>
                  <a:pt x="0" y="61353"/>
                </a:lnTo>
                <a:lnTo>
                  <a:pt x="0" y="68237"/>
                </a:lnTo>
                <a:lnTo>
                  <a:pt x="8496" y="76733"/>
                </a:lnTo>
                <a:lnTo>
                  <a:pt x="15379" y="76733"/>
                </a:lnTo>
                <a:lnTo>
                  <a:pt x="65862" y="26250"/>
                </a:lnTo>
                <a:lnTo>
                  <a:pt x="96616" y="26250"/>
                </a:lnTo>
                <a:lnTo>
                  <a:pt x="71513" y="1142"/>
                </a:lnTo>
                <a:lnTo>
                  <a:pt x="68745" y="0"/>
                </a:lnTo>
                <a:close/>
              </a:path>
              <a:path w="130809" h="76835">
                <a:moveTo>
                  <a:pt x="96616" y="26250"/>
                </a:moveTo>
                <a:lnTo>
                  <a:pt x="65862" y="26250"/>
                </a:lnTo>
                <a:lnTo>
                  <a:pt x="116331" y="76733"/>
                </a:lnTo>
                <a:lnTo>
                  <a:pt x="123215" y="76733"/>
                </a:lnTo>
                <a:lnTo>
                  <a:pt x="129590" y="70357"/>
                </a:lnTo>
                <a:lnTo>
                  <a:pt x="130657" y="67576"/>
                </a:lnTo>
                <a:lnTo>
                  <a:pt x="130657" y="62014"/>
                </a:lnTo>
                <a:lnTo>
                  <a:pt x="129590" y="59232"/>
                </a:lnTo>
                <a:lnTo>
                  <a:pt x="96616" y="2625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1500441" y="2147951"/>
            <a:ext cx="22225" cy="140335"/>
          </a:xfrm>
          <a:custGeom>
            <a:avLst/>
            <a:gdLst/>
            <a:ahLst/>
            <a:cxnLst/>
            <a:rect l="l" t="t" r="r" b="b"/>
            <a:pathLst>
              <a:path w="22225" h="140335">
                <a:moveTo>
                  <a:pt x="16890" y="0"/>
                </a:moveTo>
                <a:lnTo>
                  <a:pt x="4864" y="0"/>
                </a:lnTo>
                <a:lnTo>
                  <a:pt x="0" y="4864"/>
                </a:lnTo>
                <a:lnTo>
                  <a:pt x="0" y="135102"/>
                </a:lnTo>
                <a:lnTo>
                  <a:pt x="4864" y="139966"/>
                </a:lnTo>
                <a:lnTo>
                  <a:pt x="16890" y="139966"/>
                </a:lnTo>
                <a:lnTo>
                  <a:pt x="21755" y="135102"/>
                </a:lnTo>
                <a:lnTo>
                  <a:pt x="21755" y="4864"/>
                </a:lnTo>
                <a:lnTo>
                  <a:pt x="16890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2311311" y="3632205"/>
            <a:ext cx="1498638" cy="11291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366</Words>
  <Application>Microsoft Office PowerPoint</Application>
  <PresentationFormat>Custom</PresentationFormat>
  <Paragraphs>140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Cambria</vt:lpstr>
      <vt:lpstr>Times New Roman</vt:lpstr>
      <vt:lpstr>Trebuchet MS</vt:lpstr>
      <vt:lpstr>Office Theme</vt:lpstr>
      <vt:lpstr>بطاقات اجعلها تطير</vt:lpstr>
      <vt:lpstr>  بطاقات اجعلها تطير</vt:lpstr>
      <vt:lpstr>اختر شخصية</vt:lpstr>
      <vt:lpstr>اختر شخصية scratch.mit.edu/fly</vt:lpstr>
      <vt:lpstr>ابدأ الطيران</vt:lpstr>
      <vt:lpstr>ابدأ الطيران scratch.mit.edu/fly</vt:lpstr>
      <vt:lpstr>تبديل المظاهر</vt:lpstr>
      <vt:lpstr>تبديل المظاهر scratch.mit.edu/fly</vt:lpstr>
      <vt:lpstr>حرك بالمفاتيح</vt:lpstr>
      <vt:lpstr>حرك بالمفاتيح scratch.mit.edu/fly</vt:lpstr>
      <vt:lpstr>السحب الطائرة</vt:lpstr>
      <vt:lpstr>السحب الطائرة scratch.mit.edu/fly</vt:lpstr>
      <vt:lpstr>القلوب الطائرة</vt:lpstr>
      <vt:lpstr>القلوب الطائرة scratch.mit.edu/fly</vt:lpstr>
      <vt:lpstr>اجمع النقاط</vt:lpstr>
      <vt:lpstr>اجمع النقاط scratch.mit.edu/fly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It Fly  Cards</dc:title>
  <dc:creator>Alaa Noureldeen</dc:creator>
  <cp:lastModifiedBy>Alaa Noureldeen</cp:lastModifiedBy>
  <cp:revision>91</cp:revision>
  <dcterms:created xsi:type="dcterms:W3CDTF">2016-11-28T17:07:59Z</dcterms:created>
  <dcterms:modified xsi:type="dcterms:W3CDTF">2018-03-07T23:20:22Z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2016-11-21T00:00:00Z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2016-11-28T00:00:00Z</vt:filetime>
  </property>
</Properties>
</file>