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8"/>
    <p:restoredTop sz="94549"/>
  </p:normalViewPr>
  <p:slideViewPr>
    <p:cSldViewPr>
      <p:cViewPr>
        <p:scale>
          <a:sx n="129" d="100"/>
          <a:sy n="129" d="100"/>
        </p:scale>
        <p:origin x="-144" y="-21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EE1E-976C-594F-A7D0-007D3FB4E158}" type="datetimeFigureOut">
              <a:rPr lang="it-IT" smtClean="0"/>
              <a:t>03/12/17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0AAA-1326-B74A-9D40-43CD7FF453B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32375" y="115633"/>
            <a:ext cx="0" cy="7554595"/>
          </a:xfrm>
          <a:custGeom>
            <a:avLst/>
            <a:gdLst/>
            <a:ahLst/>
            <a:cxnLst/>
            <a:rect l="l" t="t" r="r" b="b"/>
            <a:pathLst>
              <a:path h="7554595">
                <a:moveTo>
                  <a:pt x="0" y="0"/>
                </a:moveTo>
                <a:lnTo>
                  <a:pt x="0" y="7554214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32375" y="96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32375" y="76793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28386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7" y="374903"/>
                </a:lnTo>
                <a:lnTo>
                  <a:pt x="4841747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40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614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8" y="374903"/>
                </a:lnTo>
                <a:lnTo>
                  <a:pt x="484174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40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7447881"/>
            <a:ext cx="29476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962" y="208800"/>
            <a:ext cx="23209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800" b="1" spc="-25" dirty="0" smtClean="0">
                <a:solidFill>
                  <a:srgbClr val="FFFFFF"/>
                </a:solidFill>
                <a:latin typeface="Gill Sans MT"/>
                <a:cs typeface="Gill Sans MT"/>
              </a:rPr>
              <a:t>CARTE DI SCRTACH </a:t>
            </a:r>
            <a:r>
              <a:rPr lang="it-IT" sz="800" b="1" spc="-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it-IT"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lang="it-IT" sz="800" b="1" dirty="0">
                <a:solidFill>
                  <a:srgbClr val="FFFFFF"/>
                </a:solidFill>
                <a:latin typeface="Gill Sans MT"/>
                <a:cs typeface="Gill Sans MT"/>
              </a:rPr>
              <a:t>GUIDA DOCENTE</a:t>
            </a:r>
            <a:endParaRPr lang="it-IT" sz="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614" y="94996"/>
            <a:ext cx="407593" cy="362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8386" y="97269"/>
            <a:ext cx="407593" cy="362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3862" y="204254"/>
            <a:ext cx="23209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800" b="1" spc="-25" dirty="0" smtClean="0">
                <a:solidFill>
                  <a:srgbClr val="FFFFFF"/>
                </a:solidFill>
                <a:latin typeface="Gill Sans MT"/>
                <a:cs typeface="Gill Sans MT"/>
              </a:rPr>
              <a:t>CARTE DI SCRATCH  </a:t>
            </a:r>
            <a:r>
              <a:rPr lang="it-IT" sz="800" b="1" spc="70" dirty="0" smtClean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lang="it-IT" sz="800" b="1" dirty="0">
                <a:solidFill>
                  <a:srgbClr val="FFFFFF"/>
                </a:solidFill>
                <a:latin typeface="Gill Sans MT"/>
                <a:cs typeface="Gill Sans MT"/>
              </a:rPr>
              <a:t>GUIDA DOCENTE</a:t>
            </a:r>
            <a:endParaRPr lang="it-IT" sz="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6458" y="1894492"/>
            <a:ext cx="4065468" cy="195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2765">
              <a:lnSpc>
                <a:spcPct val="105600"/>
              </a:lnSpc>
            </a:pPr>
            <a:r>
              <a:rPr lang="it-IT" sz="1500" spc="5" dirty="0" smtClean="0">
                <a:solidFill>
                  <a:srgbClr val="4C4D4F"/>
                </a:solidFill>
                <a:latin typeface="Arial"/>
                <a:cs typeface="Arial"/>
              </a:rPr>
              <a:t>Con l’ausilio delle carte di Scratch</a:t>
            </a:r>
            <a:r>
              <a:rPr sz="1500" spc="5" dirty="0" smtClean="0">
                <a:solidFill>
                  <a:srgbClr val="4C4D4F"/>
                </a:solidFill>
                <a:latin typeface="Arial"/>
                <a:cs typeface="Arial"/>
              </a:rPr>
              <a:t>, </a:t>
            </a:r>
            <a:r>
              <a:rPr lang="it-IT" sz="1500" spc="5" dirty="0" smtClean="0">
                <a:solidFill>
                  <a:srgbClr val="4C4D4F"/>
                </a:solidFill>
                <a:latin typeface="Arial"/>
                <a:cs typeface="Arial"/>
              </a:rPr>
              <a:t>puoi organizzare e condurre un’attività di laboratorio di programmazione</a:t>
            </a:r>
            <a:r>
              <a:rPr sz="1500" spc="10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lang="it-IT" sz="1500" spc="10" dirty="0" smtClean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32765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</a:pPr>
            <a:r>
              <a:rPr lang="it-IT" sz="1500" spc="10" dirty="0">
                <a:solidFill>
                  <a:srgbClr val="4C4D4F"/>
                </a:solidFill>
                <a:latin typeface="Arial"/>
                <a:cs typeface="Arial"/>
              </a:rPr>
              <a:t>Le </a:t>
            </a:r>
            <a:r>
              <a:rPr lang="it-IT" sz="1500" spc="10" dirty="0" smtClean="0">
                <a:solidFill>
                  <a:srgbClr val="4C4D4F"/>
                </a:solidFill>
                <a:latin typeface="Arial"/>
                <a:cs typeface="Arial"/>
              </a:rPr>
              <a:t>carte forniscono </a:t>
            </a:r>
            <a:r>
              <a:rPr lang="it-IT" sz="1500" spc="10" dirty="0">
                <a:solidFill>
                  <a:srgbClr val="4C4D4F"/>
                </a:solidFill>
                <a:latin typeface="Arial"/>
                <a:cs typeface="Arial"/>
              </a:rPr>
              <a:t>un modo semplice e veloce per imparare a </a:t>
            </a:r>
            <a:r>
              <a:rPr lang="it-IT" sz="1500" spc="10" dirty="0" smtClean="0">
                <a:solidFill>
                  <a:srgbClr val="4C4D4F"/>
                </a:solidFill>
                <a:latin typeface="Arial"/>
                <a:cs typeface="Arial"/>
              </a:rPr>
              <a:t>programmare.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Ogni carta mostra qualcosa che puoi 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fare. </a:t>
            </a:r>
            <a:r>
              <a:rPr lang="it-IT" sz="1500" spc="-10" dirty="0">
                <a:solidFill>
                  <a:srgbClr val="4C4D4F"/>
                </a:solidFill>
                <a:latin typeface="Arial"/>
                <a:cs typeface="Arial"/>
              </a:rPr>
              <a:t>S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ul retro della carta è descritto 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come 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farlo.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7418" y="847369"/>
            <a:ext cx="34365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b="1" spc="20" dirty="0" smtClean="0">
                <a:solidFill>
                  <a:srgbClr val="4C4D4F"/>
                </a:solidFill>
                <a:latin typeface="Arial"/>
                <a:cs typeface="Arial"/>
              </a:rPr>
              <a:t>Struttura del</a:t>
            </a:r>
            <a:r>
              <a:rPr lang="it-IT" sz="1800" b="1" spc="20" dirty="0" smtClean="0">
                <a:solidFill>
                  <a:srgbClr val="4C4D4F"/>
                </a:solidFill>
                <a:latin typeface="Arial"/>
                <a:cs typeface="Arial"/>
              </a:rPr>
              <a:t> laboratorio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17118" y="2475661"/>
            <a:ext cx="1722082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lang="it-IT" sz="1500" dirty="0" smtClean="0">
                <a:solidFill>
                  <a:srgbClr val="00AEEF"/>
                </a:solidFill>
                <a:latin typeface="Arial"/>
                <a:cs typeface="Arial"/>
              </a:rPr>
              <a:t>Introduci il tema </a:t>
            </a:r>
            <a:r>
              <a:rPr lang="it-IT" sz="1500" smtClean="0">
                <a:solidFill>
                  <a:srgbClr val="00AEEF"/>
                </a:solidFill>
                <a:latin typeface="Arial"/>
                <a:cs typeface="Arial"/>
              </a:rPr>
              <a:t>e stimola </a:t>
            </a:r>
            <a:r>
              <a:rPr lang="it-IT" sz="1500" dirty="0" smtClean="0">
                <a:solidFill>
                  <a:srgbClr val="00AEEF"/>
                </a:solidFill>
                <a:latin typeface="Arial"/>
                <a:cs typeface="Arial"/>
              </a:rPr>
              <a:t>gli studenti a immaginare idee</a:t>
            </a:r>
            <a:r>
              <a:rPr sz="1500" spc="-5" dirty="0" smtClean="0">
                <a:solidFill>
                  <a:srgbClr val="00AEE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51562" y="4056888"/>
            <a:ext cx="407034" cy="307340"/>
          </a:xfrm>
          <a:custGeom>
            <a:avLst/>
            <a:gdLst/>
            <a:ahLst/>
            <a:cxnLst/>
            <a:rect l="l" t="t" r="r" b="b"/>
            <a:pathLst>
              <a:path w="407035" h="307339">
                <a:moveTo>
                  <a:pt x="373456" y="306857"/>
                </a:moveTo>
                <a:lnTo>
                  <a:pt x="33388" y="306857"/>
                </a:lnTo>
                <a:lnTo>
                  <a:pt x="20423" y="304222"/>
                </a:lnTo>
                <a:lnTo>
                  <a:pt x="9807" y="297049"/>
                </a:lnTo>
                <a:lnTo>
                  <a:pt x="2634" y="286433"/>
                </a:lnTo>
                <a:lnTo>
                  <a:pt x="0" y="273469"/>
                </a:lnTo>
                <a:lnTo>
                  <a:pt x="0" y="33388"/>
                </a:lnTo>
                <a:lnTo>
                  <a:pt x="2634" y="20423"/>
                </a:lnTo>
                <a:lnTo>
                  <a:pt x="9807" y="9807"/>
                </a:lnTo>
                <a:lnTo>
                  <a:pt x="20423" y="2634"/>
                </a:lnTo>
                <a:lnTo>
                  <a:pt x="33388" y="0"/>
                </a:lnTo>
                <a:lnTo>
                  <a:pt x="373456" y="0"/>
                </a:lnTo>
                <a:lnTo>
                  <a:pt x="386420" y="2634"/>
                </a:lnTo>
                <a:lnTo>
                  <a:pt x="397036" y="9807"/>
                </a:lnTo>
                <a:lnTo>
                  <a:pt x="404210" y="20423"/>
                </a:lnTo>
                <a:lnTo>
                  <a:pt x="406844" y="33388"/>
                </a:lnTo>
                <a:lnTo>
                  <a:pt x="406844" y="273469"/>
                </a:lnTo>
                <a:lnTo>
                  <a:pt x="404210" y="286433"/>
                </a:lnTo>
                <a:lnTo>
                  <a:pt x="397036" y="297049"/>
                </a:lnTo>
                <a:lnTo>
                  <a:pt x="386420" y="304222"/>
                </a:lnTo>
                <a:lnTo>
                  <a:pt x="373456" y="306857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8397" y="4370438"/>
            <a:ext cx="553720" cy="161290"/>
          </a:xfrm>
          <a:custGeom>
            <a:avLst/>
            <a:gdLst/>
            <a:ahLst/>
            <a:cxnLst/>
            <a:rect l="l" t="t" r="r" b="b"/>
            <a:pathLst>
              <a:path w="553720" h="161289">
                <a:moveTo>
                  <a:pt x="41643" y="161023"/>
                </a:moveTo>
                <a:lnTo>
                  <a:pt x="511530" y="161023"/>
                </a:lnTo>
                <a:lnTo>
                  <a:pt x="528656" y="157783"/>
                </a:lnTo>
                <a:lnTo>
                  <a:pt x="543496" y="148550"/>
                </a:lnTo>
                <a:lnTo>
                  <a:pt x="552764" y="134057"/>
                </a:lnTo>
                <a:lnTo>
                  <a:pt x="553173" y="115036"/>
                </a:lnTo>
                <a:lnTo>
                  <a:pt x="538418" y="83624"/>
                </a:lnTo>
                <a:lnTo>
                  <a:pt x="513522" y="45573"/>
                </a:lnTo>
                <a:lnTo>
                  <a:pt x="490082" y="13495"/>
                </a:lnTo>
                <a:lnTo>
                  <a:pt x="479691" y="0"/>
                </a:lnTo>
                <a:lnTo>
                  <a:pt x="73469" y="0"/>
                </a:lnTo>
                <a:lnTo>
                  <a:pt x="35359" y="48589"/>
                </a:lnTo>
                <a:lnTo>
                  <a:pt x="15003" y="76768"/>
                </a:lnTo>
                <a:lnTo>
                  <a:pt x="5512" y="95322"/>
                </a:lnTo>
                <a:lnTo>
                  <a:pt x="0" y="115036"/>
                </a:lnTo>
                <a:lnTo>
                  <a:pt x="404" y="134057"/>
                </a:lnTo>
                <a:lnTo>
                  <a:pt x="9672" y="148550"/>
                </a:lnTo>
                <a:lnTo>
                  <a:pt x="24515" y="157783"/>
                </a:lnTo>
                <a:lnTo>
                  <a:pt x="41643" y="161023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8778" y="447826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42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8471" y="4428058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78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4892" y="4142511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4539" y="4100588"/>
            <a:ext cx="9525" cy="64769"/>
          </a:xfrm>
          <a:custGeom>
            <a:avLst/>
            <a:gdLst/>
            <a:ahLst/>
            <a:cxnLst/>
            <a:rect l="l" t="t" r="r" b="b"/>
            <a:pathLst>
              <a:path w="9525" h="64770">
                <a:moveTo>
                  <a:pt x="9321" y="64693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8605" y="4143590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10" h="46989">
                <a:moveTo>
                  <a:pt x="66941" y="0"/>
                </a:moveTo>
                <a:lnTo>
                  <a:pt x="0" y="46456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9309" y="4244784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4539" y="4261878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14"/>
                </a:moveTo>
                <a:lnTo>
                  <a:pt x="734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0269" y="4247743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20">
                <a:moveTo>
                  <a:pt x="74663" y="0"/>
                </a:moveTo>
                <a:lnTo>
                  <a:pt x="0" y="32613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1751" y="5686564"/>
            <a:ext cx="372110" cy="377825"/>
          </a:xfrm>
          <a:custGeom>
            <a:avLst/>
            <a:gdLst/>
            <a:ahLst/>
            <a:cxnLst/>
            <a:rect l="l" t="t" r="r" b="b"/>
            <a:pathLst>
              <a:path w="372110" h="377825">
                <a:moveTo>
                  <a:pt x="372021" y="99631"/>
                </a:moveTo>
                <a:lnTo>
                  <a:pt x="344065" y="59525"/>
                </a:lnTo>
                <a:lnTo>
                  <a:pt x="302794" y="28003"/>
                </a:lnTo>
                <a:lnTo>
                  <a:pt x="251125" y="7387"/>
                </a:lnTo>
                <a:lnTo>
                  <a:pt x="191973" y="0"/>
                </a:lnTo>
                <a:lnTo>
                  <a:pt x="140940" y="5453"/>
                </a:lnTo>
                <a:lnTo>
                  <a:pt x="95082" y="20843"/>
                </a:lnTo>
                <a:lnTo>
                  <a:pt x="56229" y="44715"/>
                </a:lnTo>
                <a:lnTo>
                  <a:pt x="26210" y="75612"/>
                </a:lnTo>
                <a:lnTo>
                  <a:pt x="6857" y="112081"/>
                </a:lnTo>
                <a:lnTo>
                  <a:pt x="0" y="152666"/>
                </a:lnTo>
                <a:lnTo>
                  <a:pt x="4225" y="184653"/>
                </a:lnTo>
                <a:lnTo>
                  <a:pt x="16319" y="214320"/>
                </a:lnTo>
                <a:lnTo>
                  <a:pt x="35404" y="240979"/>
                </a:lnTo>
                <a:lnTo>
                  <a:pt x="60604" y="263944"/>
                </a:lnTo>
                <a:lnTo>
                  <a:pt x="56285" y="279039"/>
                </a:lnTo>
                <a:lnTo>
                  <a:pt x="55424" y="312672"/>
                </a:lnTo>
                <a:lnTo>
                  <a:pt x="74968" y="350303"/>
                </a:lnTo>
                <a:lnTo>
                  <a:pt x="131864" y="377393"/>
                </a:lnTo>
                <a:lnTo>
                  <a:pt x="125348" y="342036"/>
                </a:lnTo>
                <a:lnTo>
                  <a:pt x="124502" y="323143"/>
                </a:lnTo>
                <a:lnTo>
                  <a:pt x="161744" y="305993"/>
                </a:lnTo>
                <a:lnTo>
                  <a:pt x="191973" y="305346"/>
                </a:lnTo>
                <a:lnTo>
                  <a:pt x="234943" y="301502"/>
                </a:lnTo>
                <a:lnTo>
                  <a:pt x="274504" y="290541"/>
                </a:lnTo>
                <a:lnTo>
                  <a:pt x="309587" y="273317"/>
                </a:lnTo>
                <a:lnTo>
                  <a:pt x="339128" y="250685"/>
                </a:lnTo>
                <a:lnTo>
                  <a:pt x="333721" y="237909"/>
                </a:lnTo>
                <a:lnTo>
                  <a:pt x="329763" y="224669"/>
                </a:lnTo>
                <a:lnTo>
                  <a:pt x="327331" y="211019"/>
                </a:lnTo>
                <a:lnTo>
                  <a:pt x="326504" y="197015"/>
                </a:lnTo>
                <a:lnTo>
                  <a:pt x="329619" y="169897"/>
                </a:lnTo>
                <a:lnTo>
                  <a:pt x="338604" y="144351"/>
                </a:lnTo>
                <a:lnTo>
                  <a:pt x="352918" y="120791"/>
                </a:lnTo>
                <a:lnTo>
                  <a:pt x="372021" y="99631"/>
                </a:lnTo>
                <a:close/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0879" y="5730900"/>
            <a:ext cx="383540" cy="368300"/>
          </a:xfrm>
          <a:custGeom>
            <a:avLst/>
            <a:gdLst/>
            <a:ahLst/>
            <a:cxnLst/>
            <a:rect l="l" t="t" r="r" b="b"/>
            <a:pathLst>
              <a:path w="383540" h="368300">
                <a:moveTo>
                  <a:pt x="0" y="206349"/>
                </a:moveTo>
                <a:lnTo>
                  <a:pt x="21957" y="238854"/>
                </a:lnTo>
                <a:lnTo>
                  <a:pt x="52996" y="266181"/>
                </a:lnTo>
                <a:lnTo>
                  <a:pt x="91597" y="287156"/>
                </a:lnTo>
                <a:lnTo>
                  <a:pt x="136237" y="300602"/>
                </a:lnTo>
                <a:lnTo>
                  <a:pt x="185394" y="305346"/>
                </a:lnTo>
                <a:lnTo>
                  <a:pt x="197504" y="305059"/>
                </a:lnTo>
                <a:lnTo>
                  <a:pt x="209419" y="304214"/>
                </a:lnTo>
                <a:lnTo>
                  <a:pt x="221120" y="302833"/>
                </a:lnTo>
                <a:lnTo>
                  <a:pt x="232587" y="300939"/>
                </a:lnTo>
                <a:lnTo>
                  <a:pt x="247373" y="323636"/>
                </a:lnTo>
                <a:lnTo>
                  <a:pt x="244378" y="345374"/>
                </a:lnTo>
                <a:lnTo>
                  <a:pt x="234550" y="361691"/>
                </a:lnTo>
                <a:lnTo>
                  <a:pt x="228841" y="368122"/>
                </a:lnTo>
                <a:lnTo>
                  <a:pt x="290234" y="352428"/>
                </a:lnTo>
                <a:lnTo>
                  <a:pt x="316630" y="318992"/>
                </a:lnTo>
                <a:lnTo>
                  <a:pt x="322127" y="285765"/>
                </a:lnTo>
                <a:lnTo>
                  <a:pt x="320827" y="270700"/>
                </a:lnTo>
                <a:lnTo>
                  <a:pt x="357009" y="231337"/>
                </a:lnTo>
                <a:lnTo>
                  <a:pt x="375589" y="205922"/>
                </a:lnTo>
                <a:lnTo>
                  <a:pt x="382435" y="183391"/>
                </a:lnTo>
                <a:lnTo>
                  <a:pt x="383413" y="152679"/>
                </a:lnTo>
                <a:lnTo>
                  <a:pt x="376339" y="112093"/>
                </a:lnTo>
                <a:lnTo>
                  <a:pt x="356377" y="75622"/>
                </a:lnTo>
                <a:lnTo>
                  <a:pt x="325413" y="44721"/>
                </a:lnTo>
                <a:lnTo>
                  <a:pt x="285337" y="20846"/>
                </a:lnTo>
                <a:lnTo>
                  <a:pt x="238034" y="5454"/>
                </a:lnTo>
                <a:lnTo>
                  <a:pt x="185394" y="0"/>
                </a:lnTo>
                <a:lnTo>
                  <a:pt x="140792" y="3891"/>
                </a:lnTo>
                <a:lnTo>
                  <a:pt x="99761" y="14984"/>
                </a:lnTo>
                <a:lnTo>
                  <a:pt x="63422" y="32409"/>
                </a:lnTo>
                <a:lnTo>
                  <a:pt x="32893" y="55295"/>
                </a:lnTo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07419" y="6220955"/>
            <a:ext cx="108063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ts val="1590"/>
              </a:lnSpc>
            </a:pPr>
            <a:r>
              <a:rPr lang="it-IT" sz="1400" b="1" spc="50" dirty="0" smtClean="0">
                <a:solidFill>
                  <a:srgbClr val="642B73"/>
                </a:solidFill>
                <a:latin typeface="Arial"/>
                <a:cs typeface="Arial"/>
              </a:rPr>
              <a:t>CONDIVIDI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i="1" spc="-5" dirty="0">
                <a:solidFill>
                  <a:srgbClr val="642B73"/>
                </a:solidFill>
                <a:latin typeface="Arial"/>
                <a:cs typeface="Arial"/>
              </a:rPr>
              <a:t>10</a:t>
            </a:r>
            <a:r>
              <a:rPr sz="1400" i="1" spc="-70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sz="1400" i="1" dirty="0" smtClean="0">
                <a:solidFill>
                  <a:srgbClr val="642B73"/>
                </a:solidFill>
                <a:latin typeface="Arial"/>
                <a:cs typeface="Arial"/>
              </a:rPr>
              <a:t>minut</a:t>
            </a:r>
            <a:r>
              <a:rPr lang="it-IT" sz="1400" i="1" dirty="0" smtClean="0">
                <a:solidFill>
                  <a:srgbClr val="642B73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17118" y="4145750"/>
            <a:ext cx="2279650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lang="it-IT" sz="1500" spc="10" dirty="0" smtClean="0">
                <a:solidFill>
                  <a:srgbClr val="EA6955"/>
                </a:solidFill>
                <a:latin typeface="Arial"/>
                <a:cs typeface="Arial"/>
              </a:rPr>
              <a:t>Poi, aiutali mentre </a:t>
            </a:r>
            <a:r>
              <a:rPr sz="1500" spc="15" dirty="0" smtClean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lang="it-IT" sz="1500" spc="15" dirty="0" smtClean="0">
                <a:solidFill>
                  <a:srgbClr val="EA6955"/>
                </a:solidFill>
                <a:latin typeface="Arial"/>
                <a:cs typeface="Arial"/>
              </a:rPr>
              <a:t>lavorano con i loro ritmi</a:t>
            </a:r>
            <a:r>
              <a:rPr sz="1500" spc="10" dirty="0" smtClean="0">
                <a:solidFill>
                  <a:srgbClr val="EA6955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25754" y="5760732"/>
            <a:ext cx="2094446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lang="it-IT" sz="1500" spc="10" dirty="0" smtClean="0">
                <a:solidFill>
                  <a:srgbClr val="642B73"/>
                </a:solidFill>
                <a:latin typeface="Arial"/>
                <a:cs typeface="Arial"/>
              </a:rPr>
              <a:t>Alla fine del lavoro riunisci tutti per condividere e riflettere</a:t>
            </a:r>
            <a:r>
              <a:rPr sz="1500" spc="5" dirty="0" smtClean="0">
                <a:solidFill>
                  <a:srgbClr val="642B73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78724" y="3018154"/>
            <a:ext cx="104522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590"/>
              </a:lnSpc>
            </a:pPr>
            <a:r>
              <a:rPr sz="1400" b="1" spc="80" dirty="0" smtClean="0">
                <a:solidFill>
                  <a:srgbClr val="00AEEF"/>
                </a:solidFill>
                <a:latin typeface="Arial"/>
                <a:cs typeface="Arial"/>
              </a:rPr>
              <a:t>IM</a:t>
            </a:r>
            <a:r>
              <a:rPr lang="it-IT" sz="1400" b="1" spc="80" dirty="0" smtClean="0">
                <a:solidFill>
                  <a:srgbClr val="00AEEF"/>
                </a:solidFill>
                <a:latin typeface="Arial"/>
                <a:cs typeface="Arial"/>
              </a:rPr>
              <a:t>M</a:t>
            </a:r>
            <a:r>
              <a:rPr sz="1400" b="1" spc="80" dirty="0" smtClean="0">
                <a:solidFill>
                  <a:srgbClr val="00AEEF"/>
                </a:solidFill>
                <a:latin typeface="Arial"/>
                <a:cs typeface="Arial"/>
              </a:rPr>
              <a:t>AGIN</a:t>
            </a:r>
            <a:r>
              <a:rPr lang="it-IT" sz="1400" b="1" spc="80" dirty="0" smtClean="0">
                <a:solidFill>
                  <a:srgbClr val="00AEEF"/>
                </a:solidFill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i="1" spc="-5" dirty="0">
                <a:solidFill>
                  <a:srgbClr val="00AEEF"/>
                </a:solidFill>
                <a:latin typeface="Arial"/>
                <a:cs typeface="Arial"/>
              </a:rPr>
              <a:t>10</a:t>
            </a:r>
            <a:r>
              <a:rPr sz="1400" i="1" spc="-7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i="1" dirty="0" smtClean="0">
                <a:solidFill>
                  <a:srgbClr val="00AEEF"/>
                </a:solidFill>
                <a:latin typeface="Arial"/>
                <a:cs typeface="Arial"/>
              </a:rPr>
              <a:t>minut</a:t>
            </a:r>
            <a:r>
              <a:rPr lang="it-IT" sz="1400" i="1" dirty="0" smtClean="0">
                <a:solidFill>
                  <a:srgbClr val="00AEEF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89532" y="4648654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ts val="1590"/>
              </a:lnSpc>
            </a:pPr>
            <a:r>
              <a:rPr sz="1400" b="1" spc="35" dirty="0" smtClean="0">
                <a:solidFill>
                  <a:srgbClr val="EA6955"/>
                </a:solidFill>
                <a:latin typeface="Arial"/>
                <a:cs typeface="Arial"/>
              </a:rPr>
              <a:t>CREA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i="1" spc="-5" dirty="0">
                <a:solidFill>
                  <a:srgbClr val="EA6955"/>
                </a:solidFill>
                <a:latin typeface="Arial"/>
                <a:cs typeface="Arial"/>
              </a:rPr>
              <a:t>40</a:t>
            </a:r>
            <a:r>
              <a:rPr sz="1400" i="1" spc="-70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400" i="1" dirty="0" smtClean="0">
                <a:solidFill>
                  <a:srgbClr val="EA6955"/>
                </a:solidFill>
                <a:latin typeface="Arial"/>
                <a:cs typeface="Arial"/>
              </a:rPr>
              <a:t>minut</a:t>
            </a:r>
            <a:r>
              <a:rPr lang="it-IT" sz="1400" i="1" dirty="0" smtClean="0">
                <a:solidFill>
                  <a:srgbClr val="EA6955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85639" y="2368973"/>
            <a:ext cx="445134" cy="404495"/>
          </a:xfrm>
          <a:custGeom>
            <a:avLst/>
            <a:gdLst/>
            <a:ahLst/>
            <a:cxnLst/>
            <a:rect l="l" t="t" r="r" b="b"/>
            <a:pathLst>
              <a:path w="445134" h="404494">
                <a:moveTo>
                  <a:pt x="437575" y="281808"/>
                </a:moveTo>
                <a:lnTo>
                  <a:pt x="444600" y="247046"/>
                </a:lnTo>
                <a:lnTo>
                  <a:pt x="437678" y="213279"/>
                </a:lnTo>
                <a:lnTo>
                  <a:pt x="418396" y="184303"/>
                </a:lnTo>
                <a:lnTo>
                  <a:pt x="388337" y="163914"/>
                </a:lnTo>
                <a:lnTo>
                  <a:pt x="383143" y="161704"/>
                </a:lnTo>
                <a:lnTo>
                  <a:pt x="377860" y="160028"/>
                </a:lnTo>
                <a:lnTo>
                  <a:pt x="372551" y="158808"/>
                </a:lnTo>
                <a:lnTo>
                  <a:pt x="375523" y="154617"/>
                </a:lnTo>
                <a:lnTo>
                  <a:pt x="378088" y="150122"/>
                </a:lnTo>
                <a:lnTo>
                  <a:pt x="380159" y="145296"/>
                </a:lnTo>
                <a:lnTo>
                  <a:pt x="385568" y="108192"/>
                </a:lnTo>
                <a:lnTo>
                  <a:pt x="373112" y="70723"/>
                </a:lnTo>
                <a:lnTo>
                  <a:pt x="345227" y="37180"/>
                </a:lnTo>
                <a:lnTo>
                  <a:pt x="304352" y="11857"/>
                </a:lnTo>
                <a:lnTo>
                  <a:pt x="257724" y="0"/>
                </a:lnTo>
                <a:lnTo>
                  <a:pt x="214150" y="3181"/>
                </a:lnTo>
                <a:lnTo>
                  <a:pt x="178426" y="20181"/>
                </a:lnTo>
                <a:lnTo>
                  <a:pt x="152770" y="56798"/>
                </a:lnTo>
                <a:lnTo>
                  <a:pt x="149539" y="78608"/>
                </a:lnTo>
                <a:lnTo>
                  <a:pt x="143443" y="74125"/>
                </a:lnTo>
                <a:lnTo>
                  <a:pt x="136725" y="70251"/>
                </a:lnTo>
                <a:lnTo>
                  <a:pt x="129422" y="67153"/>
                </a:lnTo>
                <a:lnTo>
                  <a:pt x="92734" y="59256"/>
                </a:lnTo>
                <a:lnTo>
                  <a:pt x="57459" y="65251"/>
                </a:lnTo>
                <a:lnTo>
                  <a:pt x="27540" y="83662"/>
                </a:lnTo>
                <a:lnTo>
                  <a:pt x="6918" y="113012"/>
                </a:lnTo>
                <a:lnTo>
                  <a:pt x="0" y="144832"/>
                </a:lnTo>
                <a:lnTo>
                  <a:pt x="4975" y="176220"/>
                </a:lnTo>
                <a:lnTo>
                  <a:pt x="20609" y="204313"/>
                </a:lnTo>
                <a:lnTo>
                  <a:pt x="45666" y="226245"/>
                </a:lnTo>
                <a:lnTo>
                  <a:pt x="42567" y="228697"/>
                </a:lnTo>
                <a:lnTo>
                  <a:pt x="39672" y="231440"/>
                </a:lnTo>
                <a:lnTo>
                  <a:pt x="37030" y="234526"/>
                </a:lnTo>
                <a:lnTo>
                  <a:pt x="23872" y="260080"/>
                </a:lnTo>
                <a:lnTo>
                  <a:pt x="22790" y="289188"/>
                </a:lnTo>
                <a:lnTo>
                  <a:pt x="33219" y="318327"/>
                </a:lnTo>
                <a:lnTo>
                  <a:pt x="54594" y="343974"/>
                </a:lnTo>
                <a:lnTo>
                  <a:pt x="80601" y="359961"/>
                </a:lnTo>
                <a:lnTo>
                  <a:pt x="108328" y="366576"/>
                </a:lnTo>
                <a:lnTo>
                  <a:pt x="135083" y="363811"/>
                </a:lnTo>
                <a:lnTo>
                  <a:pt x="158175" y="351658"/>
                </a:lnTo>
                <a:lnTo>
                  <a:pt x="166469" y="365554"/>
                </a:lnTo>
                <a:lnTo>
                  <a:pt x="177224" y="377918"/>
                </a:lnTo>
                <a:lnTo>
                  <a:pt x="190281" y="388373"/>
                </a:lnTo>
                <a:lnTo>
                  <a:pt x="205483" y="396540"/>
                </a:lnTo>
                <a:lnTo>
                  <a:pt x="241052" y="404034"/>
                </a:lnTo>
                <a:lnTo>
                  <a:pt x="275363" y="397830"/>
                </a:lnTo>
                <a:lnTo>
                  <a:pt x="324850" y="350286"/>
                </a:lnTo>
                <a:lnTo>
                  <a:pt x="330336" y="332252"/>
                </a:lnTo>
                <a:lnTo>
                  <a:pt x="362894" y="335191"/>
                </a:lnTo>
                <a:lnTo>
                  <a:pt x="393576" y="327009"/>
                </a:lnTo>
                <a:lnTo>
                  <a:pt x="419448" y="308837"/>
                </a:lnTo>
                <a:lnTo>
                  <a:pt x="437575" y="281808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56490" y="279956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304" y="36563"/>
                </a:moveTo>
                <a:lnTo>
                  <a:pt x="70424" y="50795"/>
                </a:lnTo>
                <a:lnTo>
                  <a:pt x="62569" y="62417"/>
                </a:lnTo>
                <a:lnTo>
                  <a:pt x="50919" y="70253"/>
                </a:lnTo>
                <a:lnTo>
                  <a:pt x="36652" y="73126"/>
                </a:lnTo>
                <a:lnTo>
                  <a:pt x="22384" y="70253"/>
                </a:lnTo>
                <a:lnTo>
                  <a:pt x="10734" y="62417"/>
                </a:lnTo>
                <a:lnTo>
                  <a:pt x="2880" y="50795"/>
                </a:lnTo>
                <a:lnTo>
                  <a:pt x="0" y="36563"/>
                </a:lnTo>
                <a:lnTo>
                  <a:pt x="2880" y="22331"/>
                </a:lnTo>
                <a:lnTo>
                  <a:pt x="10734" y="10709"/>
                </a:lnTo>
                <a:lnTo>
                  <a:pt x="22384" y="2873"/>
                </a:lnTo>
                <a:lnTo>
                  <a:pt x="36652" y="0"/>
                </a:lnTo>
                <a:lnTo>
                  <a:pt x="50919" y="2873"/>
                </a:lnTo>
                <a:lnTo>
                  <a:pt x="62569" y="10709"/>
                </a:lnTo>
                <a:lnTo>
                  <a:pt x="70424" y="22331"/>
                </a:lnTo>
                <a:lnTo>
                  <a:pt x="73304" y="36563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6200" y="287877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377" y="22631"/>
                </a:moveTo>
                <a:lnTo>
                  <a:pt x="43593" y="31439"/>
                </a:lnTo>
                <a:lnTo>
                  <a:pt x="38731" y="38633"/>
                </a:lnTo>
                <a:lnTo>
                  <a:pt x="31521" y="43484"/>
                </a:lnTo>
                <a:lnTo>
                  <a:pt x="22694" y="45262"/>
                </a:lnTo>
                <a:lnTo>
                  <a:pt x="13860" y="43484"/>
                </a:lnTo>
                <a:lnTo>
                  <a:pt x="6646" y="38633"/>
                </a:lnTo>
                <a:lnTo>
                  <a:pt x="1783" y="31439"/>
                </a:lnTo>
                <a:lnTo>
                  <a:pt x="0" y="22631"/>
                </a:lnTo>
                <a:lnTo>
                  <a:pt x="1783" y="13823"/>
                </a:lnTo>
                <a:lnTo>
                  <a:pt x="6646" y="6629"/>
                </a:lnTo>
                <a:lnTo>
                  <a:pt x="13860" y="1778"/>
                </a:lnTo>
                <a:lnTo>
                  <a:pt x="22694" y="0"/>
                </a:lnTo>
                <a:lnTo>
                  <a:pt x="31521" y="1778"/>
                </a:lnTo>
                <a:lnTo>
                  <a:pt x="38731" y="6629"/>
                </a:lnTo>
                <a:lnTo>
                  <a:pt x="43593" y="13823"/>
                </a:lnTo>
                <a:lnTo>
                  <a:pt x="45377" y="22631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292109" y="1597914"/>
            <a:ext cx="4267200" cy="2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lang="it-IT" sz="1500" spc="-20" dirty="0" smtClean="0">
                <a:solidFill>
                  <a:srgbClr val="4C4D4F"/>
                </a:solidFill>
                <a:latin typeface="Arial"/>
                <a:cs typeface="Arial"/>
              </a:rPr>
              <a:t>Ti consigliamo di strutturare il laboratorio in tre parti</a:t>
            </a:r>
            <a:r>
              <a:rPr sz="1500" spc="20" dirty="0" smtClean="0">
                <a:solidFill>
                  <a:srgbClr val="4C4D4F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673100" y="7447881"/>
            <a:ext cx="2947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lang="it-IT" spc="-20" dirty="0"/>
              <a:t>GUIDA DOCENTE </a:t>
            </a:r>
            <a:r>
              <a:rPr spc="114" dirty="0" smtClean="0"/>
              <a:t>•</a:t>
            </a:r>
            <a:r>
              <a:rPr spc="50" dirty="0" smtClean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12967" y="7447881"/>
            <a:ext cx="2947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800" b="1" spc="20" dirty="0">
                <a:solidFill>
                  <a:srgbClr val="939598"/>
                </a:solidFill>
                <a:latin typeface="Arial"/>
                <a:cs typeface="Arial"/>
              </a:rPr>
              <a:t>SCRATCH </a:t>
            </a:r>
            <a:r>
              <a:rPr lang="it-IT" sz="800" b="1" spc="25" dirty="0">
                <a:solidFill>
                  <a:srgbClr val="939598"/>
                </a:solidFill>
                <a:latin typeface="Arial"/>
                <a:cs typeface="Arial"/>
              </a:rPr>
              <a:t>GUIDA DOCENTE </a:t>
            </a:r>
            <a:r>
              <a:rPr sz="800" b="1" spc="120" dirty="0" smtClean="0">
                <a:solidFill>
                  <a:srgbClr val="939598"/>
                </a:solidFill>
                <a:latin typeface="Arial"/>
                <a:cs typeface="Arial"/>
              </a:rPr>
              <a:t>•</a:t>
            </a:r>
            <a:r>
              <a:rPr sz="800" b="1" spc="130" dirty="0" smtClean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6458" y="864035"/>
            <a:ext cx="3177540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000" b="1" spc="20" dirty="0" smtClean="0">
                <a:solidFill>
                  <a:srgbClr val="4C4D4F"/>
                </a:solidFill>
                <a:latin typeface="Arial"/>
                <a:cs typeface="Arial"/>
              </a:rPr>
              <a:t>GUIDA DOCENTE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it-IT" sz="2700" b="1" spc="5" dirty="0" smtClean="0">
                <a:solidFill>
                  <a:srgbClr val="3184A6"/>
                </a:solidFill>
                <a:latin typeface="Cambria"/>
                <a:cs typeface="Cambria"/>
              </a:rPr>
              <a:t>Carte di Scratch</a:t>
            </a:r>
            <a:endParaRPr sz="2700" dirty="0">
              <a:latin typeface="Cambria"/>
              <a:cs typeface="Cambria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36" y="4191372"/>
            <a:ext cx="2074456" cy="288000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220" y="4191000"/>
            <a:ext cx="2037600" cy="2880745"/>
          </a:xfrm>
          <a:prstGeom prst="rect">
            <a:avLst/>
          </a:prstGeom>
        </p:spPr>
      </p:pic>
      <p:sp>
        <p:nvSpPr>
          <p:cNvPr id="46" name="object 40"/>
          <p:cNvSpPr txBox="1">
            <a:spLocks/>
          </p:cNvSpPr>
          <p:nvPr/>
        </p:nvSpPr>
        <p:spPr>
          <a:xfrm>
            <a:off x="5292109" y="7020958"/>
            <a:ext cx="4417828" cy="3077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5"/>
              </a:lnSpc>
            </a:pPr>
            <a:r>
              <a:rPr lang="it-IT" i="1" spc="-10" dirty="0" smtClean="0">
                <a:solidFill>
                  <a:srgbClr val="002060"/>
                </a:solidFill>
                <a:latin typeface="+mj-lt"/>
              </a:rPr>
              <a:t>Questa guida è un adattamento delle guide per educatori nella sezione “suggerimenti” del sito di Scratch. Sul sito c’è una guida per ogni attività, questa contiene solo le indicazioni comuni a tutte le attività.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962" y="208800"/>
            <a:ext cx="23209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800" b="1" spc="-25" dirty="0">
                <a:solidFill>
                  <a:srgbClr val="FFFFFF"/>
                </a:solidFill>
                <a:latin typeface="Gill Sans MT"/>
                <a:cs typeface="Gill Sans MT"/>
              </a:rPr>
              <a:t>CARTE DI SCRTACH </a:t>
            </a:r>
            <a:r>
              <a:rPr lang="it-IT" sz="8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it-IT"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lang="it-IT" sz="800" b="1" dirty="0" smtClean="0">
                <a:solidFill>
                  <a:srgbClr val="FFFFFF"/>
                </a:solidFill>
                <a:latin typeface="Gill Sans MT"/>
                <a:cs typeface="Gill Sans MT"/>
              </a:rPr>
              <a:t>GUIDA </a:t>
            </a:r>
            <a:r>
              <a:rPr lang="it-IT" sz="800" b="1" dirty="0">
                <a:solidFill>
                  <a:srgbClr val="FFFFFF"/>
                </a:solidFill>
                <a:latin typeface="Gill Sans MT"/>
                <a:cs typeface="Gill Sans MT"/>
              </a:rPr>
              <a:t>DOCENTE</a:t>
            </a:r>
            <a:endParaRPr lang="it-IT" sz="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614" y="94996"/>
            <a:ext cx="407593" cy="362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8386" y="97269"/>
            <a:ext cx="407593" cy="362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3862" y="204254"/>
            <a:ext cx="23209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800" b="1" spc="-25" dirty="0">
                <a:solidFill>
                  <a:srgbClr val="FFFFFF"/>
                </a:solidFill>
                <a:latin typeface="Gill Sans MT"/>
                <a:cs typeface="Gill Sans MT"/>
              </a:rPr>
              <a:t>CARTE DI SCRTACH </a:t>
            </a:r>
            <a:r>
              <a:rPr lang="it-IT" sz="8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it-IT"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lang="it-IT" sz="800" b="1" dirty="0" smtClean="0">
                <a:solidFill>
                  <a:srgbClr val="FFFFFF"/>
                </a:solidFill>
                <a:latin typeface="Gill Sans MT"/>
                <a:cs typeface="Gill Sans MT"/>
              </a:rPr>
              <a:t>GUIDA </a:t>
            </a:r>
            <a:r>
              <a:rPr lang="it-IT" sz="800" b="1" dirty="0">
                <a:solidFill>
                  <a:srgbClr val="FFFFFF"/>
                </a:solidFill>
                <a:latin typeface="Gill Sans MT"/>
                <a:cs typeface="Gill Sans MT"/>
              </a:rPr>
              <a:t>DOCENTE</a:t>
            </a:r>
            <a:endParaRPr lang="it-IT" sz="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55004" y="3295675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1151" y="5180685"/>
            <a:ext cx="215265" cy="224790"/>
          </a:xfrm>
          <a:custGeom>
            <a:avLst/>
            <a:gdLst/>
            <a:ahLst/>
            <a:cxnLst/>
            <a:rect l="l" t="t" r="r" b="b"/>
            <a:pathLst>
              <a:path w="215265" h="224789">
                <a:moveTo>
                  <a:pt x="0" y="0"/>
                </a:moveTo>
                <a:lnTo>
                  <a:pt x="0" y="224612"/>
                </a:lnTo>
                <a:lnTo>
                  <a:pt x="214884" y="1142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1151" y="5180685"/>
            <a:ext cx="215265" cy="224790"/>
          </a:xfrm>
          <a:custGeom>
            <a:avLst/>
            <a:gdLst/>
            <a:ahLst/>
            <a:cxnLst/>
            <a:rect l="l" t="t" r="r" b="b"/>
            <a:pathLst>
              <a:path w="215265" h="224789">
                <a:moveTo>
                  <a:pt x="0" y="0"/>
                </a:moveTo>
                <a:lnTo>
                  <a:pt x="0" y="224612"/>
                </a:lnTo>
                <a:lnTo>
                  <a:pt x="214884" y="1142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82918" y="6761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86040" y="6761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63407" y="6761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72041" y="6761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73905" y="850810"/>
            <a:ext cx="32518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800" b="1" spc="40" dirty="0" smtClean="0">
                <a:solidFill>
                  <a:srgbClr val="4C4D4F"/>
                </a:solidFill>
                <a:latin typeface="Arial"/>
                <a:cs typeface="Arial"/>
              </a:rPr>
              <a:t>Preparati al laboratorio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8701" y="1219200"/>
            <a:ext cx="39985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Usa questa </a:t>
            </a:r>
            <a:r>
              <a:rPr lang="it-IT" sz="1500" spc="-10" dirty="0" err="1" smtClean="0">
                <a:solidFill>
                  <a:srgbClr val="4C4D4F"/>
                </a:solidFill>
                <a:latin typeface="Arial"/>
                <a:cs typeface="Arial"/>
              </a:rPr>
              <a:t>check</a:t>
            </a:r>
            <a:r>
              <a:rPr lang="it-IT" sz="1500" spc="-10" dirty="0" smtClean="0">
                <a:solidFill>
                  <a:srgbClr val="4C4D4F"/>
                </a:solidFill>
                <a:latin typeface="Arial"/>
                <a:cs typeface="Arial"/>
              </a:rPr>
              <a:t>-list per preparare le attività di laboratorio</a:t>
            </a:r>
            <a:r>
              <a:rPr sz="1500" spc="20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122" y="18245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98500" y="1786978"/>
            <a:ext cx="1737467" cy="1215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lang="it-IT" sz="1000" b="1" spc="-5" dirty="0" smtClean="0">
                <a:solidFill>
                  <a:srgbClr val="3184A6"/>
                </a:solidFill>
                <a:latin typeface="Arial"/>
                <a:cs typeface="Arial"/>
              </a:rPr>
              <a:t>Consulta il</a:t>
            </a:r>
            <a:r>
              <a:rPr sz="1000" b="1" spc="-60" dirty="0" smtClean="0">
                <a:solidFill>
                  <a:srgbClr val="3184A6"/>
                </a:solidFill>
                <a:latin typeface="Arial"/>
                <a:cs typeface="Arial"/>
              </a:rPr>
              <a:t> </a:t>
            </a:r>
            <a:r>
              <a:rPr lang="it-IT" sz="1000" b="1" spc="-15" dirty="0">
                <a:solidFill>
                  <a:srgbClr val="3184A6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3184A6"/>
                </a:solidFill>
                <a:latin typeface="Arial"/>
                <a:cs typeface="Arial"/>
              </a:rPr>
              <a:t>utorial</a:t>
            </a:r>
            <a:r>
              <a:rPr lang="it-IT" sz="1000" b="1" spc="-15" dirty="0" smtClean="0">
                <a:solidFill>
                  <a:srgbClr val="3184A6"/>
                </a:solidFill>
                <a:latin typeface="Arial"/>
                <a:cs typeface="Arial"/>
              </a:rPr>
              <a:t>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25"/>
              </a:spcBef>
            </a:pPr>
            <a:r>
              <a:rPr lang="it-IT" sz="1000" spc="-20" dirty="0" smtClean="0">
                <a:solidFill>
                  <a:srgbClr val="4C4D4F"/>
                </a:solidFill>
                <a:latin typeface="Arial"/>
                <a:cs typeface="Arial"/>
              </a:rPr>
              <a:t>Per ogni set di carte, c’è un tutoriale. Prima del laboratorio familiarizzati con il tutoriale dell’attività che vuoi proporre. Prova a seguirlo per costruire un progetto.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122" y="32469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9193" y="3219831"/>
            <a:ext cx="1825407" cy="104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lang="it-IT" sz="1000" b="1" spc="-5" dirty="0" smtClean="0">
                <a:solidFill>
                  <a:srgbClr val="3184A6"/>
                </a:solidFill>
                <a:latin typeface="Arial"/>
                <a:cs typeface="Arial"/>
              </a:rPr>
              <a:t>Stampa le carte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25"/>
              </a:spcBef>
            </a:pPr>
            <a:r>
              <a:rPr lang="it-IT" sz="1000" dirty="0" smtClean="0">
                <a:solidFill>
                  <a:srgbClr val="4C4D4F"/>
                </a:solidFill>
                <a:latin typeface="Arial"/>
                <a:cs typeface="Arial"/>
              </a:rPr>
              <a:t>Stampa le carte da usare in laboratorio. Assicurati di avere un set di carte per ogni computer che userai. </a:t>
            </a:r>
            <a:r>
              <a:rPr sz="1000" b="1" u="sng" spc="10" dirty="0" smtClean="0">
                <a:solidFill>
                  <a:srgbClr val="3184A6"/>
                </a:solidFill>
                <a:latin typeface="Arial"/>
                <a:cs typeface="Arial"/>
              </a:rPr>
              <a:t>scratch.mit.edu/</a:t>
            </a:r>
            <a:r>
              <a:rPr lang="it-IT" sz="1000" b="1" u="sng" spc="10" dirty="0" smtClean="0">
                <a:solidFill>
                  <a:srgbClr val="3184A6"/>
                </a:solidFill>
                <a:latin typeface="Arial"/>
                <a:cs typeface="Arial"/>
              </a:rPr>
              <a:t>info</a:t>
            </a:r>
            <a:r>
              <a:rPr sz="1000" b="1" u="sng" spc="10" dirty="0" smtClean="0">
                <a:solidFill>
                  <a:srgbClr val="3184A6"/>
                </a:solidFill>
                <a:latin typeface="Arial"/>
                <a:cs typeface="Arial"/>
              </a:rPr>
              <a:t>/cards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2122" y="44661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" y="54864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8"/>
                </a:lnTo>
                <a:lnTo>
                  <a:pt x="97409" y="97408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98500" y="4437874"/>
            <a:ext cx="3542665" cy="71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lang="it-IT" sz="1000" b="1" spc="30" dirty="0" smtClean="0">
                <a:solidFill>
                  <a:srgbClr val="3184A6"/>
                </a:solidFill>
                <a:latin typeface="Arial"/>
                <a:cs typeface="Arial"/>
              </a:rPr>
              <a:t>Assicurati che tutti gli studenti abbiano un account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25"/>
              </a:spcBef>
            </a:pPr>
            <a:r>
              <a:rPr lang="it-IT" sz="1000" spc="5" dirty="0" smtClean="0">
                <a:solidFill>
                  <a:srgbClr val="4C4D4F"/>
                </a:solidFill>
                <a:latin typeface="Arial"/>
                <a:cs typeface="Arial"/>
              </a:rPr>
              <a:t>Usa il tuo account docente per creare quelli degli studenti della tua classe.</a:t>
            </a:r>
            <a:r>
              <a:rPr lang="it-IT" sz="1000" spc="10" dirty="0" smtClean="0">
                <a:solidFill>
                  <a:srgbClr val="4C4D4F"/>
                </a:solidFill>
                <a:latin typeface="Arial"/>
                <a:cs typeface="Arial"/>
              </a:rPr>
              <a:t> Per richiedere un Account Docente vai a:</a:t>
            </a:r>
            <a:r>
              <a:rPr lang="it-IT" sz="1000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u="sng" spc="5" dirty="0" smtClean="0">
                <a:solidFill>
                  <a:srgbClr val="3184A6"/>
                </a:solidFill>
                <a:latin typeface="Arial"/>
                <a:cs typeface="Arial"/>
              </a:rPr>
              <a:t>scratch.mit.edu/educat</a:t>
            </a:r>
            <a:r>
              <a:rPr lang="it-IT" sz="1000" b="1" u="sng" spc="5" dirty="0" smtClean="0">
                <a:solidFill>
                  <a:srgbClr val="3184A6"/>
                </a:solidFill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2122" y="65616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98500" y="6531400"/>
            <a:ext cx="3201670" cy="55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lang="it-IT" sz="1000" b="1" spc="5" dirty="0" smtClean="0">
                <a:solidFill>
                  <a:srgbClr val="3184A6"/>
                </a:solidFill>
                <a:latin typeface="Arial"/>
                <a:cs typeface="Arial"/>
              </a:rPr>
              <a:t>Usa la LIM o un proiettore</a:t>
            </a:r>
            <a:endParaRPr sz="1000" dirty="0">
              <a:latin typeface="Arial"/>
              <a:cs typeface="Arial"/>
            </a:endParaRPr>
          </a:p>
          <a:p>
            <a:pPr marL="12700" marR="525145">
              <a:lnSpc>
                <a:spcPct val="108300"/>
              </a:lnSpc>
              <a:spcBef>
                <a:spcPts val="525"/>
              </a:spcBef>
            </a:pPr>
            <a:r>
              <a:rPr lang="it-IT" sz="1000" spc="-40" dirty="0" smtClean="0">
                <a:solidFill>
                  <a:srgbClr val="4C4D4F"/>
                </a:solidFill>
                <a:latin typeface="Arial"/>
                <a:cs typeface="Arial"/>
              </a:rPr>
              <a:t>Mostra esempi di come partire a usare Scratch. Alla fine del laboratorio condividi i lavori fatti.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320449" y="3206423"/>
            <a:ext cx="1269921" cy="1042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9676" y="31242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9676" y="43434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9676" y="53340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9676" y="63754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673100" y="7447881"/>
            <a:ext cx="2947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lang="it-IT" spc="-20" dirty="0"/>
              <a:t>GUIDA DOCENTE </a:t>
            </a:r>
            <a:r>
              <a:rPr spc="114" dirty="0" smtClean="0"/>
              <a:t>•</a:t>
            </a:r>
            <a:r>
              <a:rPr spc="50" dirty="0" smtClean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12967" y="7447881"/>
            <a:ext cx="2947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800" b="1" spc="20" dirty="0">
                <a:solidFill>
                  <a:srgbClr val="939598"/>
                </a:solidFill>
                <a:latin typeface="Arial"/>
                <a:cs typeface="Arial"/>
              </a:rPr>
              <a:t>SCRATCH </a:t>
            </a:r>
            <a:r>
              <a:rPr lang="it-IT" sz="800" b="1" spc="25" dirty="0">
                <a:solidFill>
                  <a:srgbClr val="939598"/>
                </a:solidFill>
                <a:latin typeface="Arial"/>
                <a:cs typeface="Arial"/>
              </a:rPr>
              <a:t>GUIDA DOCENTE </a:t>
            </a:r>
            <a:r>
              <a:rPr sz="800" b="1" spc="120" dirty="0" smtClean="0">
                <a:solidFill>
                  <a:srgbClr val="939598"/>
                </a:solidFill>
                <a:latin typeface="Arial"/>
                <a:cs typeface="Arial"/>
              </a:rPr>
              <a:t>•</a:t>
            </a:r>
            <a:r>
              <a:rPr sz="800" b="1" spc="130" dirty="0" smtClean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 rotWithShape="1">
          <a:blip r:embed="rId7"/>
          <a:srcRect t="9318" b="18180"/>
          <a:stretch/>
        </p:blipFill>
        <p:spPr>
          <a:xfrm>
            <a:off x="3257296" y="1759745"/>
            <a:ext cx="1371600" cy="1237264"/>
          </a:xfrm>
          <a:prstGeom prst="rect">
            <a:avLst/>
          </a:prstGeom>
        </p:spPr>
      </p:pic>
      <p:sp>
        <p:nvSpPr>
          <p:cNvPr id="64" name="CasellaDiTesto 63"/>
          <p:cNvSpPr txBox="1"/>
          <p:nvPr/>
        </p:nvSpPr>
        <p:spPr>
          <a:xfrm>
            <a:off x="602856" y="5426590"/>
            <a:ext cx="3823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spc="5" dirty="0" smtClean="0">
                <a:solidFill>
                  <a:srgbClr val="3184A6"/>
                </a:solidFill>
                <a:latin typeface="Arial"/>
                <a:cs typeface="Arial"/>
              </a:rPr>
              <a:t>    Controlla</a:t>
            </a:r>
            <a:r>
              <a:rPr lang="it-IT" sz="1000" b="1" spc="-10" dirty="0" smtClean="0">
                <a:solidFill>
                  <a:srgbClr val="3184A6"/>
                </a:solidFill>
                <a:latin typeface="Arial"/>
                <a:cs typeface="Arial"/>
              </a:rPr>
              <a:t> </a:t>
            </a:r>
            <a:r>
              <a:rPr lang="it-IT" sz="1000" b="1" dirty="0">
                <a:solidFill>
                  <a:srgbClr val="3184A6"/>
                </a:solidFill>
                <a:latin typeface="Arial"/>
                <a:cs typeface="Arial"/>
              </a:rPr>
              <a:t>computer </a:t>
            </a:r>
            <a:r>
              <a:rPr lang="it-IT" sz="1000" b="1">
                <a:solidFill>
                  <a:srgbClr val="3184A6"/>
                </a:solidFill>
                <a:latin typeface="Arial"/>
                <a:cs typeface="Arial"/>
              </a:rPr>
              <a:t>e </a:t>
            </a:r>
            <a:r>
              <a:rPr lang="it-IT" sz="1000" b="1" smtClean="0">
                <a:solidFill>
                  <a:srgbClr val="3184A6"/>
                </a:solidFill>
                <a:latin typeface="Arial"/>
                <a:cs typeface="Arial"/>
              </a:rPr>
              <a:t>portatili</a:t>
            </a:r>
            <a:endParaRPr lang="it-IT" sz="1000" smtClean="0">
              <a:latin typeface="Arial"/>
              <a:cs typeface="Arial"/>
            </a:endParaRPr>
          </a:p>
          <a:p>
            <a:r>
              <a:rPr lang="it-IT" sz="1000" spc="5" dirty="0" smtClean="0">
                <a:solidFill>
                  <a:srgbClr val="4C4D4F"/>
                </a:solidFill>
                <a:latin typeface="Arial"/>
                <a:cs typeface="Arial"/>
              </a:rPr>
              <a:t>Controlla che i computer del laboratorio siano funzionanti e che sia stato installato il </a:t>
            </a:r>
            <a:r>
              <a:rPr lang="it-IT" sz="1000" spc="5" dirty="0" err="1" smtClean="0">
                <a:solidFill>
                  <a:srgbClr val="4C4D4F"/>
                </a:solidFill>
                <a:latin typeface="Arial"/>
                <a:cs typeface="Arial"/>
              </a:rPr>
              <a:t>plugin</a:t>
            </a:r>
            <a:r>
              <a:rPr lang="it-IT" sz="1000" spc="5" dirty="0" smtClean="0">
                <a:solidFill>
                  <a:srgbClr val="4C4D4F"/>
                </a:solidFill>
                <a:latin typeface="Arial"/>
                <a:cs typeface="Arial"/>
              </a:rPr>
              <a:t> Flash. Disponi i computer in modo che ci sia un computer per studente o coppia di studenti.                                                                                                                                         </a:t>
            </a:r>
            <a:endParaRPr lang="it-IT" sz="1000" spc="5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61" name="object 12"/>
          <p:cNvSpPr txBox="1"/>
          <p:nvPr/>
        </p:nvSpPr>
        <p:spPr>
          <a:xfrm>
            <a:off x="5206144" y="843002"/>
            <a:ext cx="38464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b="1" spc="75" dirty="0" smtClean="0">
                <a:solidFill>
                  <a:schemeClr val="accent4"/>
                </a:solidFill>
                <a:latin typeface="Arial"/>
                <a:cs typeface="Arial"/>
              </a:rPr>
              <a:t>Condividi i progetti</a:t>
            </a:r>
            <a:endParaRPr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2" name="object 23"/>
          <p:cNvSpPr txBox="1"/>
          <p:nvPr/>
        </p:nvSpPr>
        <p:spPr>
          <a:xfrm>
            <a:off x="5184373" y="1366739"/>
            <a:ext cx="320861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lang="it-IT" sz="1000" spc="5" dirty="0" smtClean="0">
                <a:solidFill>
                  <a:srgbClr val="4C4D4F"/>
                </a:solidFill>
                <a:latin typeface="Arial"/>
                <a:cs typeface="Arial"/>
              </a:rPr>
              <a:t>Prima di terminare assicurati che tutti gli studenti abbiano salvato i loro progetti</a:t>
            </a:r>
            <a:r>
              <a:rPr sz="1000" spc="5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it-IT" sz="1000" spc="5" dirty="0" smtClean="0">
                <a:solidFill>
                  <a:srgbClr val="4C4D4F"/>
                </a:solidFill>
                <a:latin typeface="Arial"/>
                <a:cs typeface="Arial"/>
              </a:rPr>
              <a:t> Se appare la scritta “salva ora” </a:t>
            </a:r>
            <a:r>
              <a:rPr lang="it-IT" sz="1000" spc="5" dirty="0" err="1" smtClean="0">
                <a:solidFill>
                  <a:srgbClr val="4C4D4F"/>
                </a:solidFill>
                <a:latin typeface="Arial"/>
                <a:cs typeface="Arial"/>
              </a:rPr>
              <a:t>cliccala</a:t>
            </a:r>
            <a:r>
              <a:rPr lang="it-IT" sz="1000" spc="5" dirty="0" smtClean="0">
                <a:solidFill>
                  <a:srgbClr val="4C4D4F"/>
                </a:solidFill>
                <a:latin typeface="Arial"/>
                <a:cs typeface="Arial"/>
              </a:rPr>
              <a:t> per non perdere le ultime modifiche.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5" name="object 26"/>
          <p:cNvSpPr txBox="1"/>
          <p:nvPr/>
        </p:nvSpPr>
        <p:spPr>
          <a:xfrm>
            <a:off x="9359837" y="977125"/>
            <a:ext cx="54616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700" b="1" spc="25" dirty="0" smtClean="0">
                <a:solidFill>
                  <a:srgbClr val="642B73"/>
                </a:solidFill>
                <a:latin typeface="Arial"/>
                <a:cs typeface="Arial"/>
              </a:rPr>
              <a:t>CONDIVIDI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6" name="object 27"/>
          <p:cNvSpPr/>
          <p:nvPr/>
        </p:nvSpPr>
        <p:spPr>
          <a:xfrm>
            <a:off x="9466059" y="732421"/>
            <a:ext cx="177165" cy="179705"/>
          </a:xfrm>
          <a:custGeom>
            <a:avLst/>
            <a:gdLst/>
            <a:ahLst/>
            <a:cxnLst/>
            <a:rect l="l" t="t" r="r" b="b"/>
            <a:pathLst>
              <a:path w="177165" h="179705">
                <a:moveTo>
                  <a:pt x="176682" y="47320"/>
                </a:moveTo>
                <a:lnTo>
                  <a:pt x="163403" y="28273"/>
                </a:lnTo>
                <a:lnTo>
                  <a:pt x="143805" y="13301"/>
                </a:lnTo>
                <a:lnTo>
                  <a:pt x="119268" y="3509"/>
                </a:lnTo>
                <a:lnTo>
                  <a:pt x="91173" y="0"/>
                </a:lnTo>
                <a:lnTo>
                  <a:pt x="55683" y="5699"/>
                </a:lnTo>
                <a:lnTo>
                  <a:pt x="26703" y="21242"/>
                </a:lnTo>
                <a:lnTo>
                  <a:pt x="7164" y="44293"/>
                </a:lnTo>
                <a:lnTo>
                  <a:pt x="0" y="72516"/>
                </a:lnTo>
                <a:lnTo>
                  <a:pt x="2006" y="87705"/>
                </a:lnTo>
                <a:lnTo>
                  <a:pt x="7750" y="101792"/>
                </a:lnTo>
                <a:lnTo>
                  <a:pt x="16812" y="114452"/>
                </a:lnTo>
                <a:lnTo>
                  <a:pt x="28778" y="125361"/>
                </a:lnTo>
                <a:lnTo>
                  <a:pt x="26726" y="132531"/>
                </a:lnTo>
                <a:lnTo>
                  <a:pt x="26317" y="148502"/>
                </a:lnTo>
                <a:lnTo>
                  <a:pt x="35600" y="166372"/>
                </a:lnTo>
                <a:lnTo>
                  <a:pt x="62623" y="179235"/>
                </a:lnTo>
                <a:lnTo>
                  <a:pt x="59524" y="162441"/>
                </a:lnTo>
                <a:lnTo>
                  <a:pt x="59121" y="153468"/>
                </a:lnTo>
                <a:lnTo>
                  <a:pt x="61980" y="149279"/>
                </a:lnTo>
                <a:lnTo>
                  <a:pt x="68668" y="146837"/>
                </a:lnTo>
                <a:lnTo>
                  <a:pt x="74091" y="145237"/>
                </a:lnTo>
                <a:lnTo>
                  <a:pt x="77470" y="145021"/>
                </a:lnTo>
                <a:lnTo>
                  <a:pt x="91173" y="145021"/>
                </a:lnTo>
                <a:lnTo>
                  <a:pt x="111582" y="143195"/>
                </a:lnTo>
                <a:lnTo>
                  <a:pt x="130370" y="137990"/>
                </a:lnTo>
                <a:lnTo>
                  <a:pt x="147032" y="129810"/>
                </a:lnTo>
                <a:lnTo>
                  <a:pt x="161061" y="119062"/>
                </a:lnTo>
                <a:lnTo>
                  <a:pt x="158490" y="112992"/>
                </a:lnTo>
                <a:lnTo>
                  <a:pt x="156611" y="106703"/>
                </a:lnTo>
                <a:lnTo>
                  <a:pt x="155458" y="100222"/>
                </a:lnTo>
                <a:lnTo>
                  <a:pt x="155067" y="93573"/>
                </a:lnTo>
                <a:lnTo>
                  <a:pt x="156545" y="80690"/>
                </a:lnTo>
                <a:lnTo>
                  <a:pt x="160812" y="68556"/>
                </a:lnTo>
                <a:lnTo>
                  <a:pt x="167609" y="57367"/>
                </a:lnTo>
                <a:lnTo>
                  <a:pt x="176682" y="47320"/>
                </a:lnTo>
                <a:close/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8"/>
          <p:cNvSpPr/>
          <p:nvPr/>
        </p:nvSpPr>
        <p:spPr>
          <a:xfrm>
            <a:off x="9627107" y="753478"/>
            <a:ext cx="182245" cy="175260"/>
          </a:xfrm>
          <a:custGeom>
            <a:avLst/>
            <a:gdLst/>
            <a:ahLst/>
            <a:cxnLst/>
            <a:rect l="l" t="t" r="r" b="b"/>
            <a:pathLst>
              <a:path w="182245" h="175259">
                <a:moveTo>
                  <a:pt x="0" y="98005"/>
                </a:moveTo>
                <a:lnTo>
                  <a:pt x="13738" y="116941"/>
                </a:lnTo>
                <a:lnTo>
                  <a:pt x="33932" y="131814"/>
                </a:lnTo>
                <a:lnTo>
                  <a:pt x="59173" y="141538"/>
                </a:lnTo>
                <a:lnTo>
                  <a:pt x="88049" y="145021"/>
                </a:lnTo>
                <a:lnTo>
                  <a:pt x="95783" y="145021"/>
                </a:lnTo>
                <a:lnTo>
                  <a:pt x="103276" y="144284"/>
                </a:lnTo>
                <a:lnTo>
                  <a:pt x="110464" y="142925"/>
                </a:lnTo>
                <a:lnTo>
                  <a:pt x="117484" y="153704"/>
                </a:lnTo>
                <a:lnTo>
                  <a:pt x="116062" y="164031"/>
                </a:lnTo>
                <a:lnTo>
                  <a:pt x="111396" y="171784"/>
                </a:lnTo>
                <a:lnTo>
                  <a:pt x="108686" y="174840"/>
                </a:lnTo>
                <a:lnTo>
                  <a:pt x="137844" y="167384"/>
                </a:lnTo>
                <a:lnTo>
                  <a:pt x="150380" y="151501"/>
                </a:lnTo>
                <a:lnTo>
                  <a:pt x="152992" y="135718"/>
                </a:lnTo>
                <a:lnTo>
                  <a:pt x="152374" y="128562"/>
                </a:lnTo>
                <a:lnTo>
                  <a:pt x="169555" y="109869"/>
                </a:lnTo>
                <a:lnTo>
                  <a:pt x="178377" y="97801"/>
                </a:lnTo>
                <a:lnTo>
                  <a:pt x="181628" y="87101"/>
                </a:lnTo>
                <a:lnTo>
                  <a:pt x="182092" y="72516"/>
                </a:lnTo>
                <a:lnTo>
                  <a:pt x="174702" y="44293"/>
                </a:lnTo>
                <a:lnTo>
                  <a:pt x="154549" y="21242"/>
                </a:lnTo>
                <a:lnTo>
                  <a:pt x="124656" y="5699"/>
                </a:lnTo>
                <a:lnTo>
                  <a:pt x="88049" y="0"/>
                </a:lnTo>
                <a:lnTo>
                  <a:pt x="66868" y="1848"/>
                </a:lnTo>
                <a:lnTo>
                  <a:pt x="47382" y="7116"/>
                </a:lnTo>
                <a:lnTo>
                  <a:pt x="30122" y="15392"/>
                </a:lnTo>
                <a:lnTo>
                  <a:pt x="15621" y="26263"/>
                </a:lnTo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943" y="1968112"/>
            <a:ext cx="4797679" cy="2163851"/>
          </a:xfrm>
          <a:prstGeom prst="rect">
            <a:avLst/>
          </a:prstGeom>
        </p:spPr>
      </p:pic>
      <p:cxnSp>
        <p:nvCxnSpPr>
          <p:cNvPr id="69" name="Connettore 2 68"/>
          <p:cNvCxnSpPr/>
          <p:nvPr/>
        </p:nvCxnSpPr>
        <p:spPr>
          <a:xfrm>
            <a:off x="8371797" y="1788106"/>
            <a:ext cx="751008" cy="23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magin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066" y="4644211"/>
            <a:ext cx="4797679" cy="2719189"/>
          </a:xfrm>
          <a:prstGeom prst="rect">
            <a:avLst/>
          </a:prstGeom>
        </p:spPr>
      </p:pic>
      <p:sp>
        <p:nvSpPr>
          <p:cNvPr id="71" name="CasellaDiTesto 70"/>
          <p:cNvSpPr txBox="1"/>
          <p:nvPr/>
        </p:nvSpPr>
        <p:spPr>
          <a:xfrm>
            <a:off x="5079615" y="4266829"/>
            <a:ext cx="4918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latin typeface="Arial" charset="0"/>
                <a:ea typeface="Arial" charset="0"/>
                <a:cs typeface="Arial" charset="0"/>
              </a:rPr>
              <a:t>Chiedi a tutti gli studenti di condividere i loro </a:t>
            </a:r>
            <a:r>
              <a:rPr lang="it-IT" sz="1000" smtClean="0">
                <a:latin typeface="Arial" charset="0"/>
                <a:ea typeface="Arial" charset="0"/>
                <a:cs typeface="Arial" charset="0"/>
              </a:rPr>
              <a:t>progetti cliccando </a:t>
            </a:r>
            <a:r>
              <a:rPr lang="it-IT" sz="1000" dirty="0" smtClean="0">
                <a:latin typeface="Arial" charset="0"/>
                <a:ea typeface="Arial" charset="0"/>
                <a:cs typeface="Arial" charset="0"/>
              </a:rPr>
              <a:t>sul </a:t>
            </a:r>
            <a:r>
              <a:rPr lang="it-IT" sz="1000" smtClean="0">
                <a:latin typeface="Arial" charset="0"/>
                <a:ea typeface="Arial" charset="0"/>
                <a:cs typeface="Arial" charset="0"/>
              </a:rPr>
              <a:t>pulsante condividi</a:t>
            </a:r>
            <a:endParaRPr lang="it-IT" sz="1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2" name="Connettore 2 71"/>
          <p:cNvCxnSpPr/>
          <p:nvPr/>
        </p:nvCxnSpPr>
        <p:spPr>
          <a:xfrm>
            <a:off x="8534400" y="4478860"/>
            <a:ext cx="931659" cy="24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417</Words>
  <Application>Microsoft Macintosh PowerPoint</Application>
  <PresentationFormat>Personalizzato</PresentationFormat>
  <Paragraphs>45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Calibri</vt:lpstr>
      <vt:lpstr>Cambria</vt:lpstr>
      <vt:lpstr>Gill Sans MT</vt:lpstr>
      <vt:lpstr>Arial</vt:lpstr>
      <vt:lpstr>Office Theme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Augusto Chioccariello</cp:lastModifiedBy>
  <cp:revision>30</cp:revision>
  <dcterms:created xsi:type="dcterms:W3CDTF">2016-12-01T15:21:39Z</dcterms:created>
  <dcterms:modified xsi:type="dcterms:W3CDTF">2017-12-03T13:49:53Z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2016-12-01T00:00:00Z</vt:filetime>
  </property>
</Properties>
</file>