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ratch.mit.edu/projects/14918756/#editor" TargetMode="Externa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hyperlink" Target="http://scratch.mit.edu/studios/573426/" TargetMode="Externa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hyperlink" Target="https://docs.google.com/a/code.org/presentation/d/1MZUaYZlJZYQonJv3QAlQw8XG3S8LEWINNY0Rwg0p2fM/edit#slide=id.p20" TargetMode="External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udio.code.org/s/course2/stage/11/puzzle/3" TargetMode="External"/><Relationship Id="rId3" Type="http://schemas.openxmlformats.org/officeDocument/2006/relationships/hyperlink" Target="http://scratched.gse.harvard.edu/ct/defining.html" TargetMode="External"/><Relationship Id="rId6" Type="http://schemas.openxmlformats.org/officeDocument/2006/relationships/hyperlink" Target="http://scratched.gse.harvard.edu/guide/files/CreativeComputing20141015.pdf" TargetMode="External"/><Relationship Id="rId5" Type="http://schemas.openxmlformats.org/officeDocument/2006/relationships/hyperlink" Target="http://scratch.mit.edu/" TargetMode="External"/><Relationship Id="rId7" Type="http://schemas.openxmlformats.org/officeDocument/2006/relationships/hyperlink" Target="www.code.org" TargetMode="Externa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qYZF6oIZtfc" TargetMode="External"/><Relationship Id="rId5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5.png"/><Relationship Id="rId3" Type="http://schemas.openxmlformats.org/officeDocument/2006/relationships/hyperlink" Target="https://www.youtube.com/user/CodeOrg/videos" TargetMode="External"/><Relationship Id="rId6" Type="http://schemas.openxmlformats.org/officeDocument/2006/relationships/image" Target="../media/image00.png"/><Relationship Id="rId5" Type="http://schemas.openxmlformats.org/officeDocument/2006/relationships/image" Target="../media/image01.png"/><Relationship Id="rId8" Type="http://schemas.openxmlformats.org/officeDocument/2006/relationships/image" Target="../media/image09.png"/><Relationship Id="rId7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ratched.gse.harvard.edu/ct/files/Student_Assessment_Rubric.pdf" TargetMode="External"/><Relationship Id="rId3" Type="http://schemas.openxmlformats.org/officeDocument/2006/relationships/hyperlink" Target="http://scratched.gse.harvard.edu/ct/assessing.html" TargetMode="External"/><Relationship Id="rId6" Type="http://schemas.openxmlformats.org/officeDocument/2006/relationships/image" Target="../media/image03.png"/><Relationship Id="rId5" Type="http://schemas.openxmlformats.org/officeDocument/2006/relationships/hyperlink" Target="http://scratched.gse.harvard.edu/ct/files/Teacher_Reflection_Tool.pdf" TargetMode="External"/><Relationship Id="rId7" Type="http://schemas.openxmlformats.org/officeDocument/2006/relationships/hyperlink" Target="http://studio.code.org/s/course2/stage/11/puzzle/3" TargetMode="Externa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ratched.gse.harvard.edu/ct/files/Student_Interview_Protocol.pdf" TargetMode="External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04.png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8" Type="http://schemas.openxmlformats.org/officeDocument/2006/relationships/image" Target="../media/image17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1.png"/><Relationship Id="rId5" Type="http://schemas.openxmlformats.org/officeDocument/2006/relationships/hyperlink" Target="http://scratch.mit.edu/projects/15015565/#editor" TargetMode="Externa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hyperlink" Target="http://studio.code.org/s/course2/stage/11/puzzle/3" TargetMode="External"/><Relationship Id="rId5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457200" y="563750"/>
            <a:ext cx="8502599" cy="300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4800"/>
              <a:t>How do you grade students projects in programming?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457200" y="4449720"/>
            <a:ext cx="8229600" cy="499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Nicole Reitz-Larsen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- Project Process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35674" y="1184200"/>
            <a:ext cx="85511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Show me what you are working on.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is it about?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Why did you choose this project to share?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steps did you take to plan the project?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Did the plan change at all over time?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did you do when you had to change the plan and how did the program then work?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650" y="391900"/>
            <a:ext cx="2398425" cy="17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440062" y="1977650"/>
            <a:ext cx="2655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http://scratch.mit.edu/projects/14918756/#editor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Scenarios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Critiquing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Extending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Debugging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Remixing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457200" marL="18288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http://scratch.mit.edu/studios/573426/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250" y="1343600"/>
            <a:ext cx="5054824" cy="223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Learner Documentation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Journals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paper-based or digital -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https://docs.google.com/a/code.org/presentation/d/1MZUaYZlJZYQonJv3QAlQw8XG3S8LEWINNY0Rwg0p2fM/edit#slide=id.p20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Annotating Code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explaining design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     implementation decisions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Visual Gallery Walk of their Code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screencast/narrate their code</a:t>
            </a:r>
          </a:p>
          <a:p>
            <a:pPr indent="457200">
              <a:spcBef>
                <a:spcPts val="0"/>
              </a:spcBef>
              <a:buNone/>
            </a:pPr>
            <a:r>
              <a:rPr lang="en" sz="2400"/>
              <a:t>observations of someone elses code is made - stickies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000" y="1274775"/>
            <a:ext cx="1559799" cy="107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350" y="2528575"/>
            <a:ext cx="994049" cy="162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Expect Computational Thinking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Creativity used with interests and passions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Empowerment to create interactive media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Computing to use different perspectives to create artifacts to solve real world problems.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http://scratched.gse.harvard.edu/ct/defining.html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http://studio.code.org/s/course2/stage/11/puzzle/3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http://scratch.mit.edu/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http://scratched.gse.harvard.edu/guide/files/CreativeComputing20141015.pdf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7"/>
              </a:rPr>
              <a:t>www.code.org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Computational Thinking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1602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Three Key Dimensions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Computational Concepts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Computational Practices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Computational Perspectives</a:t>
            </a:r>
          </a:p>
        </p:txBody>
      </p:sp>
      <p:sp>
        <p:nvSpPr>
          <p:cNvPr id="46" name="Shape 46">
            <a:hlinkClick r:id="rId4"/>
          </p:cNvPr>
          <p:cNvSpPr/>
          <p:nvPr/>
        </p:nvSpPr>
        <p:spPr>
          <a:xfrm>
            <a:off x="5940950" y="1390087"/>
            <a:ext cx="2796375" cy="2097275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Concepts - </a:t>
            </a:r>
            <a:r>
              <a:rPr lang="en" sz="1800"/>
              <a:t>common in programming languages</a:t>
            </a:r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89100" y="10633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Sequence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Loops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Parallelism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Events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Conditionals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Operators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Data</a:t>
            </a:r>
          </a:p>
          <a:p>
            <a:pPr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https://www.youtube.com/user/CodeOrg/videos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142" y="1392750"/>
            <a:ext cx="1455907" cy="8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5750" y="2401150"/>
            <a:ext cx="1455900" cy="87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4220" y="3831800"/>
            <a:ext cx="1719980" cy="10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5075" y="1244900"/>
            <a:ext cx="1385549" cy="8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86500" y="3661100"/>
            <a:ext cx="1555075" cy="12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Practices - </a:t>
            </a:r>
            <a:r>
              <a:rPr lang="en" sz="1800"/>
              <a:t>kids engage in while creating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Experimenting and Iterating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Testing and Debugging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Reusing and Remixing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Abstracting and modularizing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http://scratched.gse.harvard.edu/ct/assessing.html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http://scratched.gse.harvard.edu/ct/files/Student_Assessment_Rubric.pdf</a:t>
            </a:r>
          </a:p>
          <a:p>
            <a:pPr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http://scratched.gse.harvard.edu/ct/files/Teacher_Reflection_Tool.pdf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8750" y="1358350"/>
            <a:ext cx="3263375" cy="20351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081500" y="3285475"/>
            <a:ext cx="2530799" cy="37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 u="sng">
                <a:solidFill>
                  <a:schemeClr val="hlink"/>
                </a:solidFill>
                <a:hlinkClick r:id="rId7"/>
              </a:rPr>
              <a:t>http://studio.code.org/s/course2/stage/11/puzzle/3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Perspectives - </a:t>
            </a:r>
            <a:r>
              <a:rPr lang="en" sz="1800"/>
              <a:t>that students should have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Expressing	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/>
              <a:t>I can create...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Connecting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   I can use… to do...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Questioning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I can use…. to make sense of...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925" y="1466600"/>
            <a:ext cx="3497874" cy="239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Assessing Computational Thinking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Artifact-Based Interviews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Design Scenarios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Learner Documentation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000" y="2111825"/>
            <a:ext cx="4055800" cy="21419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2450" y="4545425"/>
            <a:ext cx="90591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http://scratched.gse.harvard.edu/ct/files/Student_Interview_Protocol.pdf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- Define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If someone new came to our class and asked you about the program we are using </a:t>
            </a:r>
            <a:r>
              <a:rPr lang="en" sz="1200"/>
              <a:t>(Scratch, Blockly, Java)</a:t>
            </a:r>
            <a:r>
              <a:rPr lang="en"/>
              <a:t>, - </a:t>
            </a:r>
            <a:r>
              <a:rPr lang="en" sz="2600"/>
              <a:t>what it is, how it works and what you can do with it - </a:t>
            </a:r>
          </a:p>
          <a:p>
            <a:pPr>
              <a:spcBef>
                <a:spcPts val="0"/>
              </a:spcBef>
              <a:buNone/>
            </a:pPr>
            <a:r>
              <a:rPr lang="en" sz="2600"/>
              <a:t>what would you tell them?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000" y="3034900"/>
            <a:ext cx="7524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0700" y="2974500"/>
            <a:ext cx="1286099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4450" y="4499725"/>
            <a:ext cx="1079224" cy="3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8600" y="3470975"/>
            <a:ext cx="590492" cy="82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0700" y="4376075"/>
            <a:ext cx="822725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89137" y="4395630"/>
            <a:ext cx="1286099" cy="39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- Project Feedback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Is there anything you would want to ask the creator before giving feedback?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How do you think the project could be improved?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What suggestions would you give the creator to make it more…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Any ideas on how you would….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832" y="1922450"/>
            <a:ext cx="1500741" cy="129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-1808" r="4066" t="11323"/>
          <a:stretch/>
        </p:blipFill>
        <p:spPr>
          <a:xfrm>
            <a:off x="6749925" y="3963275"/>
            <a:ext cx="1726875" cy="96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271150" y="4601250"/>
            <a:ext cx="3253499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http://scratch.mit.edu/projects/15015565/#editor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- Debug It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063375"/>
            <a:ext cx="84467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What is going on on the program or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     line of code?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How would you fix it?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Try your solution - 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2400"/>
              <a:t>Did it work like you expected it to?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2400"/>
              <a:t>What did you need to change?  </a:t>
            </a:r>
          </a:p>
          <a:p>
            <a:pPr indent="457200" marL="457200" rtl="0">
              <a:spcBef>
                <a:spcPts val="0"/>
              </a:spcBef>
              <a:buNone/>
            </a:pPr>
            <a:r>
              <a:rPr lang="en" sz="2400"/>
              <a:t>Why did it work?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2400"/>
              <a:t>Why part of your change didn’t work?</a:t>
            </a:r>
          </a:p>
          <a:p>
            <a:pPr indent="457200" marL="457200" rtl="0">
              <a:spcBef>
                <a:spcPts val="0"/>
              </a:spcBef>
              <a:buNone/>
            </a:pPr>
            <a:r>
              <a:rPr lang="en" sz="2400"/>
              <a:t>Where would you go for help if you wanted to fix this?</a:t>
            </a:r>
          </a:p>
          <a:p>
            <a:pPr indent="457200" marL="45720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http://studio.code.org/s/course2/stage/11/puzzle/3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976" y="1281100"/>
            <a:ext cx="3215024" cy="13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54681" l="0" r="75162" t="0"/>
          <a:stretch/>
        </p:blipFill>
        <p:spPr>
          <a:xfrm>
            <a:off x="6127200" y="2745925"/>
            <a:ext cx="1097873" cy="12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</a:blip>
          <a:srcRect b="33931" l="63444" r="8266" t="28859"/>
          <a:stretch/>
        </p:blipFill>
        <p:spPr>
          <a:xfrm>
            <a:off x="7471325" y="2918624"/>
            <a:ext cx="1468025" cy="120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