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03" r:id="rId64"/>
    <p:sldId id="304" r:id="rId65"/>
    <p:sldId id="305" r:id="rId66"/>
    <p:sldId id="306" r:id="rId67"/>
    <p:sldId id="307" r:id="rId68"/>
  </p:sldIdLst>
  <p:sldSz cx="9144000" cy="5143500" type="screen16x9"/>
  <p:notesSz cx="6858000" cy="9144000"/>
  <p:embeddedFontLst>
    <p:embeddedFont>
      <p:font typeface="Oswald" panose="020B0604020202020204" charset="0"/>
      <p:regular r:id="rId70"/>
      <p:bold r:id="rId71"/>
    </p:embeddedFont>
    <p:embeddedFont>
      <p:font typeface="Calibri" panose="020F0502020204030204" pitchFamily="34" charset="0"/>
      <p:regular r:id="rId72"/>
      <p:bold r:id="rId73"/>
      <p:italic r:id="rId74"/>
      <p:boldItalic r:id="rId75"/>
    </p:embeddedFont>
    <p:embeddedFont>
      <p:font typeface="Montserrat" panose="020B0604020202020204" charset="0"/>
      <p:regular r:id="rId76"/>
      <p:bold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091EB73-BC2D-4B5B-862A-12D7CC44252A}">
  <a:tblStyle styleId="{3091EB73-BC2D-4B5B-862A-12D7CC44252A}"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7" d="100"/>
          <a:sy n="157" d="100"/>
        </p:scale>
        <p:origin x="-72" y="240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5.fntdata"/><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4650465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5" name="Shape 7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 name="Shape 1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4286250" y="0"/>
            <a:ext cx="723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4358475" y="0"/>
            <a:ext cx="3853200" cy="5143500"/>
          </a:xfrm>
          <a:prstGeom prst="rect">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44250" y="1403850"/>
            <a:ext cx="8455500" cy="2146800"/>
          </a:xfrm>
          <a:prstGeom prst="rect">
            <a:avLst/>
          </a:prstGeom>
          <a:solidFill>
            <a:srgbClr val="FFFFFF"/>
          </a:solidFill>
        </p:spPr>
        <p:txBody>
          <a:bodyPr lIns="91425" tIns="91425" rIns="91425" bIns="91425" anchor="ctr" anchorCtr="0"/>
          <a:lstStyle>
            <a:lvl1pPr lvl="0" algn="ctr">
              <a:spcBef>
                <a:spcPts val="0"/>
              </a:spcBef>
              <a:buSzPct val="100000"/>
              <a:buFont typeface="Playfair Display"/>
              <a:defRPr sz="6800" b="1">
                <a:latin typeface="Playfair Display"/>
                <a:ea typeface="Playfair Display"/>
                <a:cs typeface="Playfair Display"/>
                <a:sym typeface="Playfair Display"/>
              </a:defRPr>
            </a:lvl1pPr>
            <a:lvl2pPr lvl="1" algn="ctr">
              <a:spcBef>
                <a:spcPts val="0"/>
              </a:spcBef>
              <a:buSzPct val="100000"/>
              <a:buFont typeface="Playfair Display"/>
              <a:defRPr sz="6800" b="1">
                <a:latin typeface="Playfair Display"/>
                <a:ea typeface="Playfair Display"/>
                <a:cs typeface="Playfair Display"/>
                <a:sym typeface="Playfair Display"/>
              </a:defRPr>
            </a:lvl2pPr>
            <a:lvl3pPr lvl="2" algn="ctr">
              <a:spcBef>
                <a:spcPts val="0"/>
              </a:spcBef>
              <a:buSzPct val="100000"/>
              <a:buFont typeface="Playfair Display"/>
              <a:defRPr sz="6800" b="1">
                <a:latin typeface="Playfair Display"/>
                <a:ea typeface="Playfair Display"/>
                <a:cs typeface="Playfair Display"/>
                <a:sym typeface="Playfair Display"/>
              </a:defRPr>
            </a:lvl3pPr>
            <a:lvl4pPr lvl="3" algn="ctr">
              <a:spcBef>
                <a:spcPts val="0"/>
              </a:spcBef>
              <a:buSzPct val="100000"/>
              <a:buFont typeface="Playfair Display"/>
              <a:defRPr sz="6800" b="1">
                <a:latin typeface="Playfair Display"/>
                <a:ea typeface="Playfair Display"/>
                <a:cs typeface="Playfair Display"/>
                <a:sym typeface="Playfair Display"/>
              </a:defRPr>
            </a:lvl4pPr>
            <a:lvl5pPr lvl="4" algn="ctr">
              <a:spcBef>
                <a:spcPts val="0"/>
              </a:spcBef>
              <a:buSzPct val="100000"/>
              <a:buFont typeface="Playfair Display"/>
              <a:defRPr sz="6800" b="1">
                <a:latin typeface="Playfair Display"/>
                <a:ea typeface="Playfair Display"/>
                <a:cs typeface="Playfair Display"/>
                <a:sym typeface="Playfair Display"/>
              </a:defRPr>
            </a:lvl5pPr>
            <a:lvl6pPr lvl="5" algn="ctr">
              <a:spcBef>
                <a:spcPts val="0"/>
              </a:spcBef>
              <a:buSzPct val="100000"/>
              <a:buFont typeface="Playfair Display"/>
              <a:defRPr sz="6800" b="1">
                <a:latin typeface="Playfair Display"/>
                <a:ea typeface="Playfair Display"/>
                <a:cs typeface="Playfair Display"/>
                <a:sym typeface="Playfair Display"/>
              </a:defRPr>
            </a:lvl6pPr>
            <a:lvl7pPr lvl="6" algn="ctr">
              <a:spcBef>
                <a:spcPts val="0"/>
              </a:spcBef>
              <a:buSzPct val="100000"/>
              <a:buFont typeface="Playfair Display"/>
              <a:defRPr sz="6800" b="1">
                <a:latin typeface="Playfair Display"/>
                <a:ea typeface="Playfair Display"/>
                <a:cs typeface="Playfair Display"/>
                <a:sym typeface="Playfair Display"/>
              </a:defRPr>
            </a:lvl7pPr>
            <a:lvl8pPr lvl="7" algn="ctr">
              <a:spcBef>
                <a:spcPts val="0"/>
              </a:spcBef>
              <a:buSzPct val="100000"/>
              <a:buFont typeface="Playfair Display"/>
              <a:defRPr sz="6800" b="1">
                <a:latin typeface="Playfair Display"/>
                <a:ea typeface="Playfair Display"/>
                <a:cs typeface="Playfair Display"/>
                <a:sym typeface="Playfair Display"/>
              </a:defRPr>
            </a:lvl8pPr>
            <a:lvl9pPr lvl="8" algn="ctr">
              <a:spcBef>
                <a:spcPts val="0"/>
              </a:spcBef>
              <a:buSzPct val="100000"/>
              <a:buFont typeface="Playfair Display"/>
              <a:defRPr sz="6800" b="1">
                <a:latin typeface="Playfair Display"/>
                <a:ea typeface="Playfair Display"/>
                <a:cs typeface="Playfair Display"/>
                <a:sym typeface="Playfair Display"/>
              </a:defRPr>
            </a:lvl9pPr>
          </a:lstStyle>
          <a:p>
            <a:endParaRPr/>
          </a:p>
        </p:txBody>
      </p:sp>
      <p:sp>
        <p:nvSpPr>
          <p:cNvPr id="13" name="Shape 13"/>
          <p:cNvSpPr txBox="1">
            <a:spLocks noGrp="1"/>
          </p:cNvSpPr>
          <p:nvPr>
            <p:ph type="subTitle" idx="1"/>
          </p:nvPr>
        </p:nvSpPr>
        <p:spPr>
          <a:xfrm>
            <a:off x="344250" y="3550650"/>
            <a:ext cx="4910100" cy="577800"/>
          </a:xfrm>
          <a:prstGeom prst="rect">
            <a:avLst/>
          </a:prstGeom>
          <a:solidFill>
            <a:schemeClr val="dk2"/>
          </a:solidFill>
        </p:spPr>
        <p:txBody>
          <a:bodyPr lIns="91425" tIns="91425" rIns="91425" bIns="91425" anchor="ctr" anchorCtr="0"/>
          <a:lstStyle>
            <a:lvl1pPr lvl="0">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ct val="100000"/>
              <a:buFont typeface="Montserrat"/>
              <a:buNone/>
              <a:defRPr sz="2400" b="1">
                <a:solidFill>
                  <a:schemeClr val="lt1"/>
                </a:solidFill>
                <a:latin typeface="Montserrat"/>
                <a:ea typeface="Montserrat"/>
                <a:cs typeface="Montserrat"/>
                <a:sym typeface="Montserrat"/>
              </a:defRPr>
            </a:lvl9pPr>
          </a:lstStyle>
          <a:p>
            <a:endParaRPr/>
          </a:p>
        </p:txBody>
      </p:sp>
      <p:sp>
        <p:nvSpPr>
          <p:cNvPr id="14" name="Shape 1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311700" y="999925"/>
            <a:ext cx="8520600" cy="2146200"/>
          </a:xfrm>
          <a:prstGeom prst="rect">
            <a:avLst/>
          </a:prstGeom>
        </p:spPr>
        <p:txBody>
          <a:bodyPr lIns="91425" tIns="91425" rIns="91425" bIns="91425" anchor="b" anchorCtr="0"/>
          <a:lstStyle>
            <a:lvl1pPr lvl="0" algn="ctr">
              <a:spcBef>
                <a:spcPts val="0"/>
              </a:spcBef>
              <a:buSzPct val="100000"/>
              <a:buFont typeface="Montserrat"/>
              <a:defRPr sz="14000">
                <a:latin typeface="Montserrat"/>
                <a:ea typeface="Montserrat"/>
                <a:cs typeface="Montserrat"/>
                <a:sym typeface="Montserrat"/>
              </a:defRPr>
            </a:lvl1pPr>
            <a:lvl2pPr lvl="1" algn="ctr">
              <a:spcBef>
                <a:spcPts val="0"/>
              </a:spcBef>
              <a:buSzPct val="100000"/>
              <a:buFont typeface="Montserrat"/>
              <a:defRPr sz="14000">
                <a:latin typeface="Montserrat"/>
                <a:ea typeface="Montserrat"/>
                <a:cs typeface="Montserrat"/>
                <a:sym typeface="Montserrat"/>
              </a:defRPr>
            </a:lvl2pPr>
            <a:lvl3pPr lvl="2" algn="ctr">
              <a:spcBef>
                <a:spcPts val="0"/>
              </a:spcBef>
              <a:buSzPct val="100000"/>
              <a:buFont typeface="Montserrat"/>
              <a:defRPr sz="14000">
                <a:latin typeface="Montserrat"/>
                <a:ea typeface="Montserrat"/>
                <a:cs typeface="Montserrat"/>
                <a:sym typeface="Montserrat"/>
              </a:defRPr>
            </a:lvl3pPr>
            <a:lvl4pPr lvl="3" algn="ctr">
              <a:spcBef>
                <a:spcPts val="0"/>
              </a:spcBef>
              <a:buSzPct val="100000"/>
              <a:buFont typeface="Montserrat"/>
              <a:defRPr sz="14000">
                <a:latin typeface="Montserrat"/>
                <a:ea typeface="Montserrat"/>
                <a:cs typeface="Montserrat"/>
                <a:sym typeface="Montserrat"/>
              </a:defRPr>
            </a:lvl4pPr>
            <a:lvl5pPr lvl="4" algn="ctr">
              <a:spcBef>
                <a:spcPts val="0"/>
              </a:spcBef>
              <a:buSzPct val="100000"/>
              <a:buFont typeface="Montserrat"/>
              <a:defRPr sz="14000">
                <a:latin typeface="Montserrat"/>
                <a:ea typeface="Montserrat"/>
                <a:cs typeface="Montserrat"/>
                <a:sym typeface="Montserrat"/>
              </a:defRPr>
            </a:lvl5pPr>
            <a:lvl6pPr lvl="5" algn="ctr">
              <a:spcBef>
                <a:spcPts val="0"/>
              </a:spcBef>
              <a:buSzPct val="100000"/>
              <a:buFont typeface="Montserrat"/>
              <a:defRPr sz="14000">
                <a:latin typeface="Montserrat"/>
                <a:ea typeface="Montserrat"/>
                <a:cs typeface="Montserrat"/>
                <a:sym typeface="Montserrat"/>
              </a:defRPr>
            </a:lvl6pPr>
            <a:lvl7pPr lvl="6" algn="ctr">
              <a:spcBef>
                <a:spcPts val="0"/>
              </a:spcBef>
              <a:buSzPct val="100000"/>
              <a:buFont typeface="Montserrat"/>
              <a:defRPr sz="14000">
                <a:latin typeface="Montserrat"/>
                <a:ea typeface="Montserrat"/>
                <a:cs typeface="Montserrat"/>
                <a:sym typeface="Montserrat"/>
              </a:defRPr>
            </a:lvl7pPr>
            <a:lvl8pPr lvl="7" algn="ctr">
              <a:spcBef>
                <a:spcPts val="0"/>
              </a:spcBef>
              <a:buSzPct val="100000"/>
              <a:buFont typeface="Montserrat"/>
              <a:defRPr sz="14000">
                <a:latin typeface="Montserrat"/>
                <a:ea typeface="Montserrat"/>
                <a:cs typeface="Montserrat"/>
                <a:sym typeface="Montserrat"/>
              </a:defRPr>
            </a:lvl8pPr>
            <a:lvl9pPr lvl="8" algn="ctr">
              <a:spcBef>
                <a:spcPts val="0"/>
              </a:spcBef>
              <a:buSzPct val="100000"/>
              <a:buFont typeface="Montserrat"/>
              <a:defRPr sz="14000">
                <a:latin typeface="Montserrat"/>
                <a:ea typeface="Montserrat"/>
                <a:cs typeface="Montserrat"/>
                <a:sym typeface="Montserrat"/>
              </a:defRPr>
            </a:lvl9pPr>
          </a:lstStyle>
          <a:p>
            <a:endParaRPr/>
          </a:p>
        </p:txBody>
      </p:sp>
      <p:sp>
        <p:nvSpPr>
          <p:cNvPr id="50" name="Shape 50"/>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1" name="Shape 51"/>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2"/>
        <p:cNvGrpSpPr/>
        <p:nvPr/>
      </p:nvGrpSpPr>
      <p:grpSpPr>
        <a:xfrm>
          <a:off x="0" y="0"/>
          <a:ext cx="0" cy="0"/>
          <a:chOff x="0" y="0"/>
          <a:chExt cx="0" cy="0"/>
        </a:xfrm>
      </p:grpSpPr>
      <p:sp>
        <p:nvSpPr>
          <p:cNvPr id="53" name="Shape 53"/>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5"/>
        </a:solidFill>
        <a:effectLst/>
      </p:bgPr>
    </p:bg>
    <p:spTree>
      <p:nvGrpSpPr>
        <p:cNvPr id="1" name="Shape 15"/>
        <p:cNvGrpSpPr/>
        <p:nvPr/>
      </p:nvGrpSpPr>
      <p:grpSpPr>
        <a:xfrm>
          <a:off x="0" y="0"/>
          <a:ext cx="0" cy="0"/>
          <a:chOff x="0" y="0"/>
          <a:chExt cx="0" cy="0"/>
        </a:xfrm>
      </p:grpSpPr>
      <p:sp>
        <p:nvSpPr>
          <p:cNvPr id="16" name="Shape 16"/>
          <p:cNvSpPr/>
          <p:nvPr/>
        </p:nvSpPr>
        <p:spPr>
          <a:xfrm rot="5400000">
            <a:off x="4550700" y="-498600"/>
            <a:ext cx="42600" cy="84558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17" name="Shape 17"/>
          <p:cNvSpPr txBox="1">
            <a:spLocks noGrp="1"/>
          </p:cNvSpPr>
          <p:nvPr>
            <p:ph type="title"/>
          </p:nvPr>
        </p:nvSpPr>
        <p:spPr>
          <a:xfrm>
            <a:off x="344250" y="1403850"/>
            <a:ext cx="8455500" cy="2146800"/>
          </a:xfrm>
          <a:prstGeom prst="rect">
            <a:avLst/>
          </a:prstGeom>
          <a:solidFill>
            <a:srgbClr val="FFFFFF"/>
          </a:solidFill>
        </p:spPr>
        <p:txBody>
          <a:bodyPr lIns="91425" tIns="91425" rIns="91425" bIns="91425" anchor="ctr" anchorCtr="0"/>
          <a:lstStyle>
            <a:lvl1pPr lvl="0" algn="ctr">
              <a:spcBef>
                <a:spcPts val="0"/>
              </a:spcBef>
              <a:buSzPct val="100000"/>
              <a:buFont typeface="Playfair Display"/>
              <a:defRPr sz="4800" b="1">
                <a:latin typeface="Playfair Display"/>
                <a:ea typeface="Playfair Display"/>
                <a:cs typeface="Playfair Display"/>
                <a:sym typeface="Playfair Display"/>
              </a:defRPr>
            </a:lvl1pPr>
            <a:lvl2pPr lvl="1" algn="ctr">
              <a:spcBef>
                <a:spcPts val="0"/>
              </a:spcBef>
              <a:buSzPct val="100000"/>
              <a:buFont typeface="Playfair Display"/>
              <a:defRPr sz="4800" b="1">
                <a:latin typeface="Playfair Display"/>
                <a:ea typeface="Playfair Display"/>
                <a:cs typeface="Playfair Display"/>
                <a:sym typeface="Playfair Display"/>
              </a:defRPr>
            </a:lvl2pPr>
            <a:lvl3pPr lvl="2" algn="ctr">
              <a:spcBef>
                <a:spcPts val="0"/>
              </a:spcBef>
              <a:buSzPct val="100000"/>
              <a:buFont typeface="Playfair Display"/>
              <a:defRPr sz="4800" b="1">
                <a:latin typeface="Playfair Display"/>
                <a:ea typeface="Playfair Display"/>
                <a:cs typeface="Playfair Display"/>
                <a:sym typeface="Playfair Display"/>
              </a:defRPr>
            </a:lvl3pPr>
            <a:lvl4pPr lvl="3" algn="ctr">
              <a:spcBef>
                <a:spcPts val="0"/>
              </a:spcBef>
              <a:buSzPct val="100000"/>
              <a:buFont typeface="Playfair Display"/>
              <a:defRPr sz="4800" b="1">
                <a:latin typeface="Playfair Display"/>
                <a:ea typeface="Playfair Display"/>
                <a:cs typeface="Playfair Display"/>
                <a:sym typeface="Playfair Display"/>
              </a:defRPr>
            </a:lvl4pPr>
            <a:lvl5pPr lvl="4" algn="ctr">
              <a:spcBef>
                <a:spcPts val="0"/>
              </a:spcBef>
              <a:buSzPct val="100000"/>
              <a:buFont typeface="Playfair Display"/>
              <a:defRPr sz="4800" b="1">
                <a:latin typeface="Playfair Display"/>
                <a:ea typeface="Playfair Display"/>
                <a:cs typeface="Playfair Display"/>
                <a:sym typeface="Playfair Display"/>
              </a:defRPr>
            </a:lvl5pPr>
            <a:lvl6pPr lvl="5" algn="ctr">
              <a:spcBef>
                <a:spcPts val="0"/>
              </a:spcBef>
              <a:buSzPct val="100000"/>
              <a:buFont typeface="Playfair Display"/>
              <a:defRPr sz="4800" b="1">
                <a:latin typeface="Playfair Display"/>
                <a:ea typeface="Playfair Display"/>
                <a:cs typeface="Playfair Display"/>
                <a:sym typeface="Playfair Display"/>
              </a:defRPr>
            </a:lvl6pPr>
            <a:lvl7pPr lvl="6" algn="ctr">
              <a:spcBef>
                <a:spcPts val="0"/>
              </a:spcBef>
              <a:buSzPct val="100000"/>
              <a:buFont typeface="Playfair Display"/>
              <a:defRPr sz="4800" b="1">
                <a:latin typeface="Playfair Display"/>
                <a:ea typeface="Playfair Display"/>
                <a:cs typeface="Playfair Display"/>
                <a:sym typeface="Playfair Display"/>
              </a:defRPr>
            </a:lvl7pPr>
            <a:lvl8pPr lvl="7" algn="ctr">
              <a:spcBef>
                <a:spcPts val="0"/>
              </a:spcBef>
              <a:buSzPct val="100000"/>
              <a:buFont typeface="Playfair Display"/>
              <a:defRPr sz="4800" b="1">
                <a:latin typeface="Playfair Display"/>
                <a:ea typeface="Playfair Display"/>
                <a:cs typeface="Playfair Display"/>
                <a:sym typeface="Playfair Display"/>
              </a:defRPr>
            </a:lvl8pPr>
            <a:lvl9pPr lvl="8" algn="ctr">
              <a:spcBef>
                <a:spcPts val="0"/>
              </a:spcBef>
              <a:buSzPct val="100000"/>
              <a:buFont typeface="Playfair Display"/>
              <a:defRPr sz="4800" b="1">
                <a:latin typeface="Playfair Display"/>
                <a:ea typeface="Playfair Display"/>
                <a:cs typeface="Playfair Display"/>
                <a:sym typeface="Playfair Display"/>
              </a:defRPr>
            </a:lvl9pPr>
          </a:lstStyle>
          <a:p>
            <a:endParaRPr/>
          </a:p>
        </p:txBody>
      </p:sp>
      <p:sp>
        <p:nvSpPr>
          <p:cNvPr id="18" name="Shape 18"/>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234075"/>
            <a:ext cx="8520600" cy="3334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body" idx="1"/>
          </p:nvPr>
        </p:nvSpPr>
        <p:spPr>
          <a:xfrm>
            <a:off x="311700" y="1234050"/>
            <a:ext cx="3999900" cy="33348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6" name="Shape 26"/>
          <p:cNvSpPr txBox="1">
            <a:spLocks noGrp="1"/>
          </p:cNvSpPr>
          <p:nvPr>
            <p:ph type="body" idx="2"/>
          </p:nvPr>
        </p:nvSpPr>
        <p:spPr>
          <a:xfrm>
            <a:off x="4832400" y="1234050"/>
            <a:ext cx="3999900" cy="33348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1pPr>
            <a:lvl2pPr lvl="1">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2pPr>
            <a:lvl3pPr lvl="2">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3pPr>
            <a:lvl4pPr lvl="3">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4pPr>
            <a:lvl5pPr lvl="4">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5pPr>
            <a:lvl6pPr lvl="5">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6pPr>
            <a:lvl7pPr lvl="6">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7pPr>
            <a:lvl8pPr lvl="7">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8pPr>
            <a:lvl9pPr lvl="8">
              <a:spcBef>
                <a:spcPts val="0"/>
              </a:spcBef>
              <a:buClr>
                <a:schemeClr val="lt1"/>
              </a:buClr>
              <a:buSzPct val="100000"/>
              <a:buFont typeface="Playfair Display"/>
              <a:defRPr sz="5400">
                <a:solidFill>
                  <a:schemeClr val="lt1"/>
                </a:solidFill>
                <a:latin typeface="Playfair Display"/>
                <a:ea typeface="Playfair Display"/>
                <a:cs typeface="Playfair Display"/>
                <a:sym typeface="Playfair Display"/>
              </a:defRPr>
            </a:lvl9pPr>
          </a:lstStyle>
          <a:p>
            <a:endParaRPr/>
          </a:p>
        </p:txBody>
      </p:sp>
      <p:sp>
        <p:nvSpPr>
          <p:cNvPr id="37" name="Shape 3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dk2"/>
            </a:solidFill>
            <a:prstDash val="solid"/>
            <a:round/>
            <a:headEnd type="none" w="med" len="med"/>
            <a:tailEnd type="none" w="med" len="med"/>
          </a:ln>
        </p:spPr>
      </p:cxnSp>
      <p:sp>
        <p:nvSpPr>
          <p:cNvPr id="41" name="Shape 41"/>
          <p:cNvSpPr txBox="1">
            <a:spLocks noGrp="1"/>
          </p:cNvSpPr>
          <p:nvPr>
            <p:ph type="title"/>
          </p:nvPr>
        </p:nvSpPr>
        <p:spPr>
          <a:xfrm>
            <a:off x="265500" y="1081675"/>
            <a:ext cx="4045200" cy="17862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2" name="Shape 42"/>
          <p:cNvSpPr txBox="1">
            <a:spLocks noGrp="1"/>
          </p:cNvSpPr>
          <p:nvPr>
            <p:ph type="subTitle" idx="1"/>
          </p:nvPr>
        </p:nvSpPr>
        <p:spPr>
          <a:xfrm>
            <a:off x="265500" y="2921400"/>
            <a:ext cx="4045200"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4" name="Shape 44"/>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7" name="Shape 47"/>
          <p:cNvSpPr txBox="1">
            <a:spLocks noGrp="1"/>
          </p:cNvSpPr>
          <p:nvPr>
            <p:ph type="sldNum" idx="12"/>
          </p:nvPr>
        </p:nvSpPr>
        <p:spPr>
          <a:xfrm>
            <a:off x="8497999" y="4688758"/>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234075"/>
            <a:ext cx="8520600" cy="33348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Playfair Display"/>
              <a:defRPr sz="1800">
                <a:solidFill>
                  <a:schemeClr val="dk2"/>
                </a:solidFill>
                <a:latin typeface="Playfair Display"/>
                <a:ea typeface="Playfair Display"/>
                <a:cs typeface="Playfair Display"/>
                <a:sym typeface="Playfair Display"/>
              </a:defRPr>
            </a:lvl1pPr>
            <a:lvl2pPr lvl="1">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2pPr>
            <a:lvl3pPr lvl="2">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3pPr>
            <a:lvl4pPr lvl="3">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4pPr>
            <a:lvl5pPr lvl="4">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5pPr>
            <a:lvl6pPr lvl="5">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6pPr>
            <a:lvl7pPr lvl="6">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7pPr>
            <a:lvl8pPr lvl="7">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8pPr>
            <a:lvl9pPr lvl="8">
              <a:lnSpc>
                <a:spcPct val="115000"/>
              </a:lnSpc>
              <a:spcBef>
                <a:spcPts val="0"/>
              </a:spcBef>
              <a:spcAft>
                <a:spcPts val="1600"/>
              </a:spcAft>
              <a:buClr>
                <a:schemeClr val="dk2"/>
              </a:buClr>
              <a:buFont typeface="Playfair Display"/>
              <a:defRPr>
                <a:solidFill>
                  <a:schemeClr val="dk2"/>
                </a:solidFill>
                <a:latin typeface="Playfair Display"/>
                <a:ea typeface="Playfair Display"/>
                <a:cs typeface="Playfair Display"/>
                <a:sym typeface="Playfair Display"/>
              </a:defRPr>
            </a:lvl9pPr>
          </a:lstStyle>
          <a:p>
            <a:endParaRPr/>
          </a:p>
        </p:txBody>
      </p:sp>
      <p:sp>
        <p:nvSpPr>
          <p:cNvPr id="8" name="Shape 8"/>
          <p:cNvSpPr txBox="1">
            <a:spLocks noGrp="1"/>
          </p:cNvSpPr>
          <p:nvPr>
            <p:ph type="sldNum" idx="12"/>
          </p:nvPr>
        </p:nvSpPr>
        <p:spPr>
          <a:xfrm>
            <a:off x="8497999" y="4688758"/>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Playfair Display"/>
                <a:ea typeface="Playfair Display"/>
                <a:cs typeface="Playfair Display"/>
                <a:sym typeface="Playfair Display"/>
              </a:rPr>
              <a:t>‹#›</a:t>
            </a:fld>
            <a:endParaRPr lang="en" sz="1000">
              <a:solidFill>
                <a:schemeClr val="dk2"/>
              </a:solidFill>
              <a:latin typeface="Playfair Display"/>
              <a:ea typeface="Playfair Display"/>
              <a:cs typeface="Playfair Display"/>
              <a:sym typeface="Playfair Display"/>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vimeo.com/194241575"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hyperlink" Target="https://commons.wikimedia.org/wiki/Category:CC-BY-SA-3.0"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en.wikipedia.org/wiki/" TargetMode="External"/><Relationship Id="rId3" Type="http://schemas.openxmlformats.org/officeDocument/2006/relationships/image" Target="../media/image20.png"/><Relationship Id="rId7" Type="http://schemas.openxmlformats.org/officeDocument/2006/relationships/hyperlink" Target="https://en.wikipedia.org/wiki/User:Montrealais"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hyperlink" Target="https://en.wikipedia.org/wiki/user:Montrealais" TargetMode="External"/><Relationship Id="rId5" Type="http://schemas.openxmlformats.org/officeDocument/2006/relationships/hyperlink" Target="https://en.wikipedia.org/wiki/Alexander_Calder" TargetMode="Externa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hyperlink" Target="https://en.wikipedia.org/wiki/Scottish_National_Gallery_of_Modern_Art"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hyperlink" Target="http://calder.org/" TargetMode="External"/><Relationship Id="rId5" Type="http://schemas.openxmlformats.org/officeDocument/2006/relationships/hyperlink" Target="http://www.google.com/doodles/alexander-calders-113th-birthday" TargetMode="External"/><Relationship Id="rId4" Type="http://schemas.openxmlformats.org/officeDocument/2006/relationships/hyperlink" Target="https://commons.wikimedia.org/wiki/Category:CC-BY-SA-3.0"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fI5PRaTSMUI"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hyperlink" Target="https://www.youtube.com/watch?v=uyIgGb8SgrE"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0.xml"/><Relationship Id="rId1" Type="http://schemas.openxmlformats.org/officeDocument/2006/relationships/slideLayout" Target="../slideLayouts/slideLayout3.xml"/><Relationship Id="rId5" Type="http://schemas.openxmlformats.org/officeDocument/2006/relationships/hyperlink" Target="https://commons.wikimedia.org/wiki/Category:CC-BY-SA-3.0-migrated" TargetMode="External"/><Relationship Id="rId4" Type="http://schemas.openxmlformats.org/officeDocument/2006/relationships/hyperlink" Target="https://commons.wikimedia.org/wiki/User:ChongDae"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www.nga.gov/kids/interactive/mobile.htm" TargetMode="External"/><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44250" y="1403850"/>
            <a:ext cx="8455500" cy="2146800"/>
          </a:xfrm>
          <a:prstGeom prst="rect">
            <a:avLst/>
          </a:prstGeom>
        </p:spPr>
        <p:txBody>
          <a:bodyPr lIns="91425" tIns="91425" rIns="91425" bIns="91425" anchor="ctr" anchorCtr="0">
            <a:noAutofit/>
          </a:bodyPr>
          <a:lstStyle/>
          <a:p>
            <a:pPr lvl="0">
              <a:spcBef>
                <a:spcPts val="0"/>
              </a:spcBef>
              <a:buNone/>
            </a:pPr>
            <a:r>
              <a:rPr lang="en"/>
              <a:t>Lesson 6 </a:t>
            </a:r>
          </a:p>
        </p:txBody>
      </p:sp>
      <p:sp>
        <p:nvSpPr>
          <p:cNvPr id="59" name="Shape 59"/>
          <p:cNvSpPr txBox="1">
            <a:spLocks noGrp="1"/>
          </p:cNvSpPr>
          <p:nvPr>
            <p:ph type="subTitle" idx="1"/>
          </p:nvPr>
        </p:nvSpPr>
        <p:spPr>
          <a:xfrm>
            <a:off x="344250" y="3550650"/>
            <a:ext cx="4910100" cy="577800"/>
          </a:xfrm>
          <a:prstGeom prst="rect">
            <a:avLst/>
          </a:prstGeom>
        </p:spPr>
        <p:txBody>
          <a:bodyPr lIns="91425" tIns="91425" rIns="91425" bIns="91425" anchor="ctr" anchorCtr="0">
            <a:noAutofit/>
          </a:bodyPr>
          <a:lstStyle/>
          <a:p>
            <a:pPr lvl="0">
              <a:spcBef>
                <a:spcPts val="0"/>
              </a:spcBef>
              <a:buNone/>
            </a:pPr>
            <a:r>
              <a:rPr lang="en"/>
              <a:t>Interpretation, Ideation, Experimentation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Shape 117"/>
          <p:cNvPicPr preferRelativeResize="0"/>
          <p:nvPr/>
        </p:nvPicPr>
        <p:blipFill>
          <a:blip r:embed="rId3">
            <a:alphaModFix/>
          </a:blip>
          <a:stretch>
            <a:fillRect/>
          </a:stretch>
        </p:blipFill>
        <p:spPr>
          <a:xfrm>
            <a:off x="133724" y="0"/>
            <a:ext cx="8743950" cy="51434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156825"/>
            <a:ext cx="8520600" cy="572700"/>
          </a:xfrm>
          <a:prstGeom prst="rect">
            <a:avLst/>
          </a:prstGeom>
        </p:spPr>
        <p:txBody>
          <a:bodyPr lIns="91425" tIns="91425" rIns="91425" bIns="91425" anchor="t" anchorCtr="0">
            <a:noAutofit/>
          </a:bodyPr>
          <a:lstStyle/>
          <a:p>
            <a:pPr lvl="0">
              <a:spcBef>
                <a:spcPts val="0"/>
              </a:spcBef>
              <a:buNone/>
            </a:pPr>
            <a:r>
              <a:rPr lang="en"/>
              <a:t>Make a mind map to help with interpretation</a:t>
            </a:r>
          </a:p>
        </p:txBody>
      </p:sp>
      <p:sp>
        <p:nvSpPr>
          <p:cNvPr id="123" name="Shape 123"/>
          <p:cNvSpPr txBox="1">
            <a:spLocks noGrp="1"/>
          </p:cNvSpPr>
          <p:nvPr>
            <p:ph type="body" idx="1"/>
          </p:nvPr>
        </p:nvSpPr>
        <p:spPr>
          <a:xfrm>
            <a:off x="311700" y="796225"/>
            <a:ext cx="8520600" cy="3772500"/>
          </a:xfrm>
          <a:prstGeom prst="rect">
            <a:avLst/>
          </a:prstGeom>
        </p:spPr>
        <p:txBody>
          <a:bodyPr lIns="91425" tIns="91425" rIns="91425" bIns="91425" anchor="t" anchorCtr="0">
            <a:noAutofit/>
          </a:bodyPr>
          <a:lstStyle/>
          <a:p>
            <a:pPr marL="457200" lvl="0" indent="-317500" rtl="0">
              <a:spcBef>
                <a:spcPts val="0"/>
              </a:spcBef>
              <a:buSzPct val="100000"/>
              <a:buFont typeface="Arial"/>
              <a:buChar char="●"/>
            </a:pPr>
            <a:r>
              <a:rPr lang="en" sz="1400">
                <a:latin typeface="Arial"/>
                <a:ea typeface="Arial"/>
                <a:cs typeface="Arial"/>
                <a:sym typeface="Arial"/>
              </a:rPr>
              <a:t>Review your scenario. </a:t>
            </a:r>
          </a:p>
          <a:p>
            <a:pPr marL="457200" lvl="0" indent="-317500" rtl="0">
              <a:spcBef>
                <a:spcPts val="0"/>
              </a:spcBef>
              <a:buSzPct val="100000"/>
              <a:buFont typeface="Arial"/>
              <a:buChar char="●"/>
            </a:pPr>
            <a:r>
              <a:rPr lang="en" sz="1400">
                <a:latin typeface="Arial"/>
                <a:ea typeface="Arial"/>
                <a:cs typeface="Arial"/>
                <a:sym typeface="Arial"/>
              </a:rPr>
              <a:t>You are going to make a mind map of your persona to pull out key findings that might could influence your game design.</a:t>
            </a:r>
          </a:p>
          <a:p>
            <a:pPr marL="457200" lvl="0" indent="-317500" rtl="0">
              <a:spcBef>
                <a:spcPts val="0"/>
              </a:spcBef>
              <a:buSzPct val="100000"/>
              <a:buFont typeface="Arial"/>
              <a:buChar char="●"/>
            </a:pPr>
            <a:r>
              <a:rPr lang="en" sz="1400">
                <a:latin typeface="Arial"/>
                <a:ea typeface="Arial"/>
                <a:cs typeface="Arial"/>
                <a:sym typeface="Arial"/>
              </a:rPr>
              <a:t> Pull out key words and then keep branching off from those words; jot down whatever the first ideas are that pop in your head. </a:t>
            </a:r>
          </a:p>
          <a:p>
            <a:pPr marL="457200" lvl="0" indent="-317500" rtl="0">
              <a:spcBef>
                <a:spcPts val="0"/>
              </a:spcBef>
              <a:buSzPct val="100000"/>
              <a:buFont typeface="Arial"/>
              <a:buChar char="●"/>
            </a:pPr>
            <a:r>
              <a:rPr lang="en" sz="1400">
                <a:latin typeface="Arial"/>
                <a:ea typeface="Arial"/>
                <a:cs typeface="Arial"/>
                <a:sym typeface="Arial"/>
              </a:rPr>
              <a:t>Start by putting the persona’s name in the center of the page. </a:t>
            </a:r>
          </a:p>
          <a:p>
            <a:pPr marL="457200" lvl="0" indent="-317500" rtl="0">
              <a:spcBef>
                <a:spcPts val="0"/>
              </a:spcBef>
              <a:buSzPct val="100000"/>
              <a:buFont typeface="Arial"/>
              <a:buChar char="●"/>
            </a:pPr>
            <a:r>
              <a:rPr lang="en" sz="1400">
                <a:latin typeface="Arial"/>
                <a:ea typeface="Arial"/>
                <a:cs typeface="Arial"/>
                <a:sym typeface="Arial"/>
              </a:rPr>
              <a:t>Write down 4-5 main key words that remind you of that persona.</a:t>
            </a:r>
          </a:p>
          <a:p>
            <a:pPr marL="457200" lvl="0" indent="-317500" rtl="0">
              <a:spcBef>
                <a:spcPts val="0"/>
              </a:spcBef>
              <a:buSzPct val="100000"/>
              <a:buFont typeface="Arial"/>
              <a:buChar char="●"/>
            </a:pPr>
            <a:r>
              <a:rPr lang="en" sz="1400">
                <a:latin typeface="Arial"/>
                <a:ea typeface="Arial"/>
                <a:cs typeface="Arial"/>
                <a:sym typeface="Arial"/>
              </a:rPr>
              <a:t> Then continue to connect other ideas off of those main words. </a:t>
            </a:r>
          </a:p>
          <a:p>
            <a:pPr marL="457200" lvl="0" indent="-317500" rtl="0">
              <a:spcBef>
                <a:spcPts val="0"/>
              </a:spcBef>
              <a:buSzPct val="100000"/>
              <a:buFont typeface="Arial"/>
              <a:buChar char="●"/>
            </a:pPr>
            <a:r>
              <a:rPr lang="en" sz="1400">
                <a:latin typeface="Arial"/>
                <a:ea typeface="Arial"/>
                <a:cs typeface="Arial"/>
                <a:sym typeface="Arial"/>
              </a:rPr>
              <a:t>Connect any words that are related.  Take 10 minutes to make the mindmap of your persona.</a:t>
            </a:r>
          </a:p>
          <a:p>
            <a:pPr marL="457200" lvl="0" indent="-317500">
              <a:spcBef>
                <a:spcPts val="0"/>
              </a:spcBef>
              <a:buSzPct val="100000"/>
              <a:buFont typeface="Arial"/>
              <a:buChar char="●"/>
            </a:pPr>
            <a:r>
              <a:rPr lang="en" sz="1400">
                <a:latin typeface="Arial"/>
                <a:ea typeface="Arial"/>
                <a:cs typeface="Arial"/>
                <a:sym typeface="Arial"/>
              </a:rPr>
              <a:t>Use the Lesson 6 Project Planner handout. </a:t>
            </a:r>
          </a:p>
          <a:p>
            <a:pPr lvl="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311700" y="0"/>
            <a:ext cx="8520600" cy="572700"/>
          </a:xfrm>
          <a:prstGeom prst="rect">
            <a:avLst/>
          </a:prstGeom>
        </p:spPr>
        <p:txBody>
          <a:bodyPr lIns="91425" tIns="91425" rIns="91425" bIns="91425" anchor="t" anchorCtr="0">
            <a:noAutofit/>
          </a:bodyPr>
          <a:lstStyle/>
          <a:p>
            <a:pPr lvl="0" rtl="0">
              <a:spcBef>
                <a:spcPts val="0"/>
              </a:spcBef>
              <a:buNone/>
            </a:pPr>
            <a:r>
              <a:rPr lang="en"/>
              <a:t>Translating the persona into design</a:t>
            </a:r>
          </a:p>
        </p:txBody>
      </p:sp>
      <p:graphicFrame>
        <p:nvGraphicFramePr>
          <p:cNvPr id="129" name="Shape 129"/>
          <p:cNvGraphicFramePr/>
          <p:nvPr/>
        </p:nvGraphicFramePr>
        <p:xfrm>
          <a:off x="311700" y="657675"/>
          <a:ext cx="8751225" cy="3047850"/>
        </p:xfrm>
        <a:graphic>
          <a:graphicData uri="http://schemas.openxmlformats.org/drawingml/2006/table">
            <a:tbl>
              <a:tblPr>
                <a:noFill/>
                <a:tableStyleId>{3091EB73-BC2D-4B5B-862A-12D7CC44252A}</a:tableStyleId>
              </a:tblPr>
              <a:tblGrid>
                <a:gridCol w="3813550"/>
                <a:gridCol w="4937675"/>
              </a:tblGrid>
              <a:tr h="381000">
                <a:tc>
                  <a:txBody>
                    <a:bodyPr/>
                    <a:lstStyle/>
                    <a:p>
                      <a:pPr lvl="0">
                        <a:spcBef>
                          <a:spcPts val="0"/>
                        </a:spcBef>
                        <a:buNone/>
                      </a:pPr>
                      <a:r>
                        <a:rPr lang="en" b="1"/>
                        <a:t>Discover Information</a:t>
                      </a:r>
                    </a:p>
                  </a:txBody>
                  <a:tcPr marL="91425" marR="91425" marT="91425" marB="91425"/>
                </a:tc>
                <a:tc>
                  <a:txBody>
                    <a:bodyPr/>
                    <a:lstStyle/>
                    <a:p>
                      <a:pPr lvl="0">
                        <a:spcBef>
                          <a:spcPts val="0"/>
                        </a:spcBef>
                        <a:buNone/>
                      </a:pPr>
                      <a:r>
                        <a:rPr lang="en" b="1"/>
                        <a:t>Interpretation</a:t>
                      </a:r>
                    </a:p>
                  </a:txBody>
                  <a:tcPr marL="91425" marR="91425" marT="91425" marB="91425"/>
                </a:tc>
              </a:tr>
              <a:tr h="381000">
                <a:tc>
                  <a:txBody>
                    <a:bodyPr/>
                    <a:lstStyle/>
                    <a:p>
                      <a:pPr lvl="0">
                        <a:spcBef>
                          <a:spcPts val="0"/>
                        </a:spcBef>
                        <a:buNone/>
                      </a:pPr>
                      <a:r>
                        <a:rPr lang="en"/>
                        <a:t>Therapy equipment is intimidating, strange looking</a:t>
                      </a:r>
                    </a:p>
                  </a:txBody>
                  <a:tcPr marL="91425" marR="91425" marT="91425" marB="91425"/>
                </a:tc>
                <a:tc>
                  <a:txBody>
                    <a:bodyPr/>
                    <a:lstStyle/>
                    <a:p>
                      <a:pPr lvl="0">
                        <a:spcBef>
                          <a:spcPts val="0"/>
                        </a:spcBef>
                        <a:buNone/>
                      </a:pPr>
                      <a:r>
                        <a:rPr lang="en"/>
                        <a:t>Controller is clean and simple</a:t>
                      </a:r>
                    </a:p>
                  </a:txBody>
                  <a:tcPr marL="91425" marR="91425" marT="91425" marB="91425"/>
                </a:tc>
              </a:tr>
              <a:tr h="381000">
                <a:tc>
                  <a:txBody>
                    <a:bodyPr/>
                    <a:lstStyle/>
                    <a:p>
                      <a:pPr lvl="0">
                        <a:spcBef>
                          <a:spcPts val="0"/>
                        </a:spcBef>
                        <a:buNone/>
                      </a:pPr>
                      <a:r>
                        <a:rPr lang="en"/>
                        <a:t>Wants to get stronger</a:t>
                      </a:r>
                    </a:p>
                  </a:txBody>
                  <a:tcPr marL="91425" marR="91425" marT="91425" marB="91425"/>
                </a:tc>
                <a:tc>
                  <a:txBody>
                    <a:bodyPr/>
                    <a:lstStyle/>
                    <a:p>
                      <a:pPr lvl="0">
                        <a:spcBef>
                          <a:spcPts val="0"/>
                        </a:spcBef>
                        <a:buNone/>
                      </a:pPr>
                      <a:r>
                        <a:rPr lang="en"/>
                        <a:t>Wedge shape design is like sports equipment, color could be orange to evoke energy. Triangles are strong shapes.</a:t>
                      </a:r>
                    </a:p>
                  </a:txBody>
                  <a:tcPr marL="91425" marR="91425" marT="91425" marB="91425"/>
                </a:tc>
              </a:tr>
              <a:tr h="381000">
                <a:tc>
                  <a:txBody>
                    <a:bodyPr/>
                    <a:lstStyle/>
                    <a:p>
                      <a:pPr lvl="0">
                        <a:spcBef>
                          <a:spcPts val="0"/>
                        </a:spcBef>
                        <a:buNone/>
                      </a:pPr>
                      <a:r>
                        <a:rPr lang="en"/>
                        <a:t>Likes Top Golf</a:t>
                      </a:r>
                    </a:p>
                  </a:txBody>
                  <a:tcPr marL="91425" marR="91425" marT="91425" marB="91425"/>
                </a:tc>
                <a:tc>
                  <a:txBody>
                    <a:bodyPr/>
                    <a:lstStyle/>
                    <a:p>
                      <a:pPr lvl="0">
                        <a:spcBef>
                          <a:spcPts val="0"/>
                        </a:spcBef>
                        <a:buNone/>
                      </a:pPr>
                      <a:r>
                        <a:rPr lang="en"/>
                        <a:t>Top Golf is modern and high tech, it is fun but not kiddie. The wedge should look modern and mature, but fun and exciting</a:t>
                      </a:r>
                    </a:p>
                  </a:txBody>
                  <a:tcPr marL="91425" marR="91425" marT="91425" marB="91425"/>
                </a:tc>
              </a:tr>
              <a:tr h="381000">
                <a:tc>
                  <a:txBody>
                    <a:bodyPr/>
                    <a:lstStyle/>
                    <a:p>
                      <a:pPr lvl="0">
                        <a:spcBef>
                          <a:spcPts val="0"/>
                        </a:spcBef>
                        <a:buNone/>
                      </a:pPr>
                      <a:r>
                        <a:rPr lang="en"/>
                        <a:t>Likes to be out and about</a:t>
                      </a:r>
                    </a:p>
                  </a:txBody>
                  <a:tcPr marL="91425" marR="91425" marT="91425" marB="91425"/>
                </a:tc>
                <a:tc>
                  <a:txBody>
                    <a:bodyPr/>
                    <a:lstStyle/>
                    <a:p>
                      <a:pPr lvl="0">
                        <a:spcBef>
                          <a:spcPts val="0"/>
                        </a:spcBef>
                        <a:buNone/>
                      </a:pPr>
                      <a:r>
                        <a:rPr lang="en"/>
                        <a:t>Controller should be portable and easily stored. The sides fold down so it can lay flat. It is lightweight.</a:t>
                      </a:r>
                    </a:p>
                  </a:txBody>
                  <a:tcPr marL="91425" marR="91425" marT="91425" marB="91425"/>
                </a:tc>
              </a:tr>
            </a:tbl>
          </a:graphicData>
        </a:graphic>
      </p:graphicFrame>
      <p:pic>
        <p:nvPicPr>
          <p:cNvPr id="130" name="Shape 130" descr="Screenshot 2016-06-27 at 4.41.28 PM.png"/>
          <p:cNvPicPr preferRelativeResize="0"/>
          <p:nvPr/>
        </p:nvPicPr>
        <p:blipFill>
          <a:blip r:embed="rId3">
            <a:alphaModFix/>
          </a:blip>
          <a:stretch>
            <a:fillRect/>
          </a:stretch>
        </p:blipFill>
        <p:spPr>
          <a:xfrm>
            <a:off x="1931850" y="3793550"/>
            <a:ext cx="1897625" cy="1265075"/>
          </a:xfrm>
          <a:prstGeom prst="rect">
            <a:avLst/>
          </a:prstGeom>
          <a:noFill/>
          <a:ln>
            <a:noFill/>
          </a:ln>
        </p:spPr>
      </p:pic>
      <p:pic>
        <p:nvPicPr>
          <p:cNvPr id="131" name="Shape 131"/>
          <p:cNvPicPr preferRelativeResize="0"/>
          <p:nvPr/>
        </p:nvPicPr>
        <p:blipFill>
          <a:blip r:embed="rId4">
            <a:alphaModFix/>
          </a:blip>
          <a:stretch>
            <a:fillRect/>
          </a:stretch>
        </p:blipFill>
        <p:spPr>
          <a:xfrm>
            <a:off x="4444486" y="3793549"/>
            <a:ext cx="1684713" cy="12650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0"/>
            <a:ext cx="8520600" cy="572700"/>
          </a:xfrm>
          <a:prstGeom prst="rect">
            <a:avLst/>
          </a:prstGeom>
        </p:spPr>
        <p:txBody>
          <a:bodyPr lIns="91425" tIns="91425" rIns="91425" bIns="91425" anchor="t" anchorCtr="0">
            <a:noAutofit/>
          </a:bodyPr>
          <a:lstStyle/>
          <a:p>
            <a:pPr lvl="0" rtl="0">
              <a:spcBef>
                <a:spcPts val="0"/>
              </a:spcBef>
              <a:buNone/>
            </a:pPr>
            <a:r>
              <a:rPr lang="en"/>
              <a:t>Translating the persona into design</a:t>
            </a:r>
          </a:p>
        </p:txBody>
      </p:sp>
      <p:graphicFrame>
        <p:nvGraphicFramePr>
          <p:cNvPr id="137" name="Shape 137"/>
          <p:cNvGraphicFramePr/>
          <p:nvPr/>
        </p:nvGraphicFramePr>
        <p:xfrm>
          <a:off x="469050" y="678250"/>
          <a:ext cx="8468300" cy="2438280"/>
        </p:xfrm>
        <a:graphic>
          <a:graphicData uri="http://schemas.openxmlformats.org/drawingml/2006/table">
            <a:tbl>
              <a:tblPr>
                <a:noFill/>
                <a:tableStyleId>{3091EB73-BC2D-4B5B-862A-12D7CC44252A}</a:tableStyleId>
              </a:tblPr>
              <a:tblGrid>
                <a:gridCol w="3556625"/>
                <a:gridCol w="4911675"/>
              </a:tblGrid>
              <a:tr h="381000">
                <a:tc>
                  <a:txBody>
                    <a:bodyPr/>
                    <a:lstStyle/>
                    <a:p>
                      <a:pPr lvl="0" rtl="0">
                        <a:spcBef>
                          <a:spcPts val="0"/>
                        </a:spcBef>
                        <a:buNone/>
                      </a:pPr>
                      <a:r>
                        <a:rPr lang="en" b="1"/>
                        <a:t>Discovery Information</a:t>
                      </a:r>
                    </a:p>
                  </a:txBody>
                  <a:tcPr marL="91425" marR="91425" marT="91425" marB="91425"/>
                </a:tc>
                <a:tc>
                  <a:txBody>
                    <a:bodyPr/>
                    <a:lstStyle/>
                    <a:p>
                      <a:pPr lvl="0" rtl="0">
                        <a:spcBef>
                          <a:spcPts val="0"/>
                        </a:spcBef>
                        <a:buNone/>
                      </a:pPr>
                      <a:r>
                        <a:rPr lang="en" b="1"/>
                        <a:t>Interpretation</a:t>
                      </a:r>
                    </a:p>
                  </a:txBody>
                  <a:tcPr marL="91425" marR="91425" marT="91425" marB="91425"/>
                </a:tc>
              </a:tr>
              <a:tr h="381000">
                <a:tc>
                  <a:txBody>
                    <a:bodyPr/>
                    <a:lstStyle/>
                    <a:p>
                      <a:pPr lvl="0" rtl="0">
                        <a:spcBef>
                          <a:spcPts val="0"/>
                        </a:spcBef>
                        <a:buNone/>
                      </a:pPr>
                      <a:r>
                        <a:rPr lang="en"/>
                        <a:t>Likes animals</a:t>
                      </a:r>
                    </a:p>
                  </a:txBody>
                  <a:tcPr marL="91425" marR="91425" marT="91425" marB="91425"/>
                </a:tc>
                <a:tc>
                  <a:txBody>
                    <a:bodyPr/>
                    <a:lstStyle/>
                    <a:p>
                      <a:pPr lvl="0" rtl="0">
                        <a:spcBef>
                          <a:spcPts val="0"/>
                        </a:spcBef>
                        <a:buNone/>
                      </a:pPr>
                      <a:r>
                        <a:rPr lang="en"/>
                        <a:t>The character is a dog. Other users might also like dogs, and even have service dogs. Dogs can be motivating to many and the game has motivational phrases on screen.</a:t>
                      </a:r>
                    </a:p>
                  </a:txBody>
                  <a:tcPr marL="91425" marR="91425" marT="91425" marB="91425"/>
                </a:tc>
              </a:tr>
              <a:tr h="381000">
                <a:tc>
                  <a:txBody>
                    <a:bodyPr/>
                    <a:lstStyle/>
                    <a:p>
                      <a:pPr lvl="0" rtl="0">
                        <a:spcBef>
                          <a:spcPts val="0"/>
                        </a:spcBef>
                        <a:buNone/>
                      </a:pPr>
                      <a:r>
                        <a:rPr lang="en"/>
                        <a:t>Enjoys being out and about and socializing</a:t>
                      </a:r>
                    </a:p>
                  </a:txBody>
                  <a:tcPr marL="91425" marR="91425" marT="91425" marB="91425"/>
                </a:tc>
                <a:tc>
                  <a:txBody>
                    <a:bodyPr/>
                    <a:lstStyle/>
                    <a:p>
                      <a:pPr lvl="0" rtl="0">
                        <a:spcBef>
                          <a:spcPts val="0"/>
                        </a:spcBef>
                        <a:buNone/>
                      </a:pPr>
                      <a:r>
                        <a:rPr lang="en"/>
                        <a:t>Game setting is an outdoor, public space. Going to a movie is a popular activity. </a:t>
                      </a:r>
                    </a:p>
                  </a:txBody>
                  <a:tcPr marL="91425" marR="91425" marT="91425" marB="91425"/>
                </a:tc>
              </a:tr>
              <a:tr h="381000">
                <a:tc>
                  <a:txBody>
                    <a:bodyPr/>
                    <a:lstStyle/>
                    <a:p>
                      <a:pPr lvl="0" rtl="0">
                        <a:spcBef>
                          <a:spcPts val="0"/>
                        </a:spcBef>
                        <a:buNone/>
                      </a:pPr>
                      <a:r>
                        <a:rPr lang="en"/>
                        <a:t>Likes variety in exercise</a:t>
                      </a:r>
                    </a:p>
                  </a:txBody>
                  <a:tcPr marL="91425" marR="91425" marT="91425" marB="91425"/>
                </a:tc>
                <a:tc>
                  <a:txBody>
                    <a:bodyPr/>
                    <a:lstStyle/>
                    <a:p>
                      <a:pPr lvl="0" rtl="0">
                        <a:spcBef>
                          <a:spcPts val="0"/>
                        </a:spcBef>
                        <a:buNone/>
                      </a:pPr>
                      <a:r>
                        <a:rPr lang="en"/>
                        <a:t>Wedge can be used with it lying down or standing upright, depending on difficulty needed</a:t>
                      </a:r>
                    </a:p>
                  </a:txBody>
                  <a:tcPr marL="91425" marR="91425" marT="91425" marB="91425"/>
                </a:tc>
              </a:tr>
            </a:tbl>
          </a:graphicData>
        </a:graphic>
      </p:graphicFrame>
      <p:pic>
        <p:nvPicPr>
          <p:cNvPr id="138" name="Shape 138"/>
          <p:cNvPicPr preferRelativeResize="0"/>
          <p:nvPr/>
        </p:nvPicPr>
        <p:blipFill>
          <a:blip r:embed="rId3">
            <a:alphaModFix/>
          </a:blip>
          <a:stretch>
            <a:fillRect/>
          </a:stretch>
        </p:blipFill>
        <p:spPr>
          <a:xfrm>
            <a:off x="4371974" y="3424074"/>
            <a:ext cx="2084299" cy="1565149"/>
          </a:xfrm>
          <a:prstGeom prst="rect">
            <a:avLst/>
          </a:prstGeom>
          <a:noFill/>
          <a:ln>
            <a:noFill/>
          </a:ln>
        </p:spPr>
      </p:pic>
      <p:pic>
        <p:nvPicPr>
          <p:cNvPr id="139" name="Shape 139" descr="Screenshot 2016-06-27 at 4.41.28 PM.png"/>
          <p:cNvPicPr preferRelativeResize="0"/>
          <p:nvPr/>
        </p:nvPicPr>
        <p:blipFill>
          <a:blip r:embed="rId4">
            <a:alphaModFix/>
          </a:blip>
          <a:stretch>
            <a:fillRect/>
          </a:stretch>
        </p:blipFill>
        <p:spPr>
          <a:xfrm>
            <a:off x="1644698" y="3424075"/>
            <a:ext cx="2451851" cy="1634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Shape 144" descr="Screenshot 2016-07-13 at 4.52.53 PM.png"/>
          <p:cNvPicPr preferRelativeResize="0"/>
          <p:nvPr/>
        </p:nvPicPr>
        <p:blipFill>
          <a:blip r:embed="rId3">
            <a:alphaModFix/>
          </a:blip>
          <a:stretch>
            <a:fillRect/>
          </a:stretch>
        </p:blipFill>
        <p:spPr>
          <a:xfrm>
            <a:off x="678949" y="624199"/>
            <a:ext cx="8073975" cy="3842900"/>
          </a:xfrm>
          <a:prstGeom prst="rect">
            <a:avLst/>
          </a:prstGeom>
          <a:noFill/>
          <a:ln>
            <a:noFill/>
          </a:ln>
        </p:spPr>
      </p:pic>
      <p:sp>
        <p:nvSpPr>
          <p:cNvPr id="145" name="Shape 145"/>
          <p:cNvSpPr txBox="1"/>
          <p:nvPr/>
        </p:nvSpPr>
        <p:spPr>
          <a:xfrm>
            <a:off x="152400" y="4467100"/>
            <a:ext cx="8659800" cy="566700"/>
          </a:xfrm>
          <a:prstGeom prst="rect">
            <a:avLst/>
          </a:prstGeom>
          <a:noFill/>
          <a:ln>
            <a:noFill/>
          </a:ln>
        </p:spPr>
        <p:txBody>
          <a:bodyPr lIns="91425" tIns="91425" rIns="91425" bIns="91425" anchor="ctr" anchorCtr="0">
            <a:noAutofit/>
          </a:bodyPr>
          <a:lstStyle/>
          <a:p>
            <a:pPr lvl="0" indent="457200" algn="ctr" rtl="0">
              <a:lnSpc>
                <a:spcPct val="115000"/>
              </a:lnSpc>
              <a:spcBef>
                <a:spcPts val="0"/>
              </a:spcBef>
              <a:buNone/>
            </a:pPr>
            <a:r>
              <a:rPr lang="en" sz="1100">
                <a:solidFill>
                  <a:srgbClr val="434343"/>
                </a:solidFill>
              </a:rPr>
              <a:t>© 2012 IDEO LLC. All rights reserved. http:// designthinkingforeducators.com/</a:t>
            </a:r>
          </a:p>
          <a:p>
            <a:pPr marL="914400" lvl="0" indent="457200" rtl="0">
              <a:lnSpc>
                <a:spcPct val="115000"/>
              </a:lnSpc>
              <a:spcBef>
                <a:spcPts val="0"/>
              </a:spcBef>
              <a:buNone/>
            </a:pPr>
            <a:r>
              <a:rPr lang="en" sz="1100">
                <a:solidFill>
                  <a:srgbClr val="434343"/>
                </a:solidFill>
              </a:rPr>
              <a:t>(This diagram is borrowed from the Design Thinking for Educators toolkit, which is created by IDEO.) </a:t>
            </a:r>
          </a:p>
        </p:txBody>
      </p:sp>
      <p:pic>
        <p:nvPicPr>
          <p:cNvPr id="146" name="Shape 146"/>
          <p:cNvPicPr preferRelativeResize="0"/>
          <p:nvPr/>
        </p:nvPicPr>
        <p:blipFill>
          <a:blip r:embed="rId4">
            <a:alphaModFix/>
          </a:blip>
          <a:stretch>
            <a:fillRect/>
          </a:stretch>
        </p:blipFill>
        <p:spPr>
          <a:xfrm>
            <a:off x="642700" y="1927771"/>
            <a:ext cx="1786000" cy="1963200"/>
          </a:xfrm>
          <a:prstGeom prst="rect">
            <a:avLst/>
          </a:prstGeom>
          <a:noFill/>
          <a:ln>
            <a:noFill/>
          </a:ln>
        </p:spPr>
      </p:pic>
      <p:pic>
        <p:nvPicPr>
          <p:cNvPr id="147" name="Shape 147"/>
          <p:cNvPicPr preferRelativeResize="0"/>
          <p:nvPr/>
        </p:nvPicPr>
        <p:blipFill rotWithShape="1">
          <a:blip r:embed="rId4">
            <a:alphaModFix/>
          </a:blip>
          <a:srcRect l="4610" t="2100" r="-4610" b="-2100"/>
          <a:stretch/>
        </p:blipFill>
        <p:spPr>
          <a:xfrm>
            <a:off x="2428699" y="1968921"/>
            <a:ext cx="1786000" cy="1963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136400"/>
            <a:ext cx="8520600" cy="572700"/>
          </a:xfrm>
          <a:prstGeom prst="rect">
            <a:avLst/>
          </a:prstGeom>
        </p:spPr>
        <p:txBody>
          <a:bodyPr lIns="91425" tIns="91425" rIns="91425" bIns="91425" anchor="t" anchorCtr="0">
            <a:noAutofit/>
          </a:bodyPr>
          <a:lstStyle/>
          <a:p>
            <a:pPr lvl="0">
              <a:spcBef>
                <a:spcPts val="0"/>
              </a:spcBef>
              <a:buNone/>
            </a:pPr>
            <a:r>
              <a:rPr lang="en"/>
              <a:t>Ideation</a:t>
            </a:r>
          </a:p>
        </p:txBody>
      </p:sp>
      <p:sp>
        <p:nvSpPr>
          <p:cNvPr id="153" name="Shape 153"/>
          <p:cNvSpPr txBox="1">
            <a:spLocks noGrp="1"/>
          </p:cNvSpPr>
          <p:nvPr>
            <p:ph type="body" idx="1"/>
          </p:nvPr>
        </p:nvSpPr>
        <p:spPr>
          <a:xfrm>
            <a:off x="311700" y="785925"/>
            <a:ext cx="8520600" cy="3783000"/>
          </a:xfrm>
          <a:prstGeom prst="rect">
            <a:avLst/>
          </a:prstGeom>
        </p:spPr>
        <p:txBody>
          <a:bodyPr lIns="91425" tIns="91425" rIns="91425" bIns="91425" anchor="t" anchorCtr="0">
            <a:noAutofit/>
          </a:bodyPr>
          <a:lstStyle/>
          <a:p>
            <a:pPr marL="457200" lvl="0" indent="-317500" rtl="0">
              <a:spcBef>
                <a:spcPts val="0"/>
              </a:spcBef>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The key to ideation during design thinking is that this classroom is a judgement free zone! </a:t>
            </a:r>
          </a:p>
          <a:p>
            <a:pPr marL="457200" lvl="0" indent="-317500" rtl="0">
              <a:spcBef>
                <a:spcPts val="0"/>
              </a:spcBef>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Let your imagination run wild! </a:t>
            </a:r>
          </a:p>
          <a:p>
            <a:pPr marL="457200" lvl="0" indent="-317500">
              <a:spcBef>
                <a:spcPts val="0"/>
              </a:spcBef>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You never know where your ideas can take you, so don’t hold back in fear of what others will think. </a:t>
            </a:r>
          </a:p>
          <a:p>
            <a:pPr marL="457200" lvl="0" indent="-317500">
              <a:spcBef>
                <a:spcPts val="0"/>
              </a:spcBef>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It is much easier to create with multiple ideas versus no ideas. </a:t>
            </a:r>
          </a:p>
          <a:p>
            <a:pPr marL="457200" lvl="0" indent="-317500">
              <a:spcBef>
                <a:spcPts val="0"/>
              </a:spcBef>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In the end, your group will share ideas. Maybe your group will vote to use one idea, but more than likely, your final product will be a bouquet of everyone’s ideas! Y</a:t>
            </a:r>
          </a:p>
          <a:p>
            <a:pPr marL="457200" lvl="0" indent="-317500">
              <a:spcBef>
                <a:spcPts val="0"/>
              </a:spcBef>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Your contribution will be important, even if it isn’t selected. </a:t>
            </a:r>
          </a:p>
          <a:p>
            <a:pPr marL="457200" lvl="0" indent="-317500">
              <a:spcBef>
                <a:spcPts val="0"/>
              </a:spcBef>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Use your mindmap to help you get ideas, but don’t let it limit you. Simply use it as inspiration to get your mind going.  </a:t>
            </a:r>
          </a:p>
          <a:p>
            <a:pPr lvl="0">
              <a:spcBef>
                <a:spcPts val="0"/>
              </a:spcBef>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Ideation</a:t>
            </a:r>
          </a:p>
        </p:txBody>
      </p:sp>
      <p:sp>
        <p:nvSpPr>
          <p:cNvPr id="159" name="Shape 159"/>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marL="457200" lvl="0" indent="-317500" rtl="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Grab your thinking caps and 3 notecards. </a:t>
            </a:r>
          </a:p>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marL="457200" lvl="0" indent="-317500" rtl="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When the timer begins, list at least 3 ideas you have for the concept/main idea/theme of the therapy game you will code in Scratch. </a:t>
            </a:r>
          </a:p>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marL="457200" lvl="0" indent="-317500" rtl="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For example, you could list something like this: A game that involves shooting asteroids by moving your wrist. </a:t>
            </a:r>
          </a:p>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marL="457200" lvl="0" indent="-317500" rtl="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You have 2 minutes. Use one notecard per idea. </a:t>
            </a:r>
          </a:p>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marL="457200" lvl="0" indent="-317500" rtl="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No need for complete sentences or specific details.</a:t>
            </a:r>
          </a:p>
          <a:p>
            <a:pPr lvl="0" rtl="0">
              <a:spcBef>
                <a:spcPts val="0"/>
              </a:spcBef>
              <a:spcAft>
                <a:spcPts val="0"/>
              </a:spcAft>
              <a:buNone/>
            </a:pPr>
            <a:r>
              <a:rPr lang="en" sz="1400">
                <a:solidFill>
                  <a:srgbClr val="333333"/>
                </a:solidFill>
                <a:highlight>
                  <a:srgbClr val="FFFFFF"/>
                </a:highlight>
                <a:latin typeface="Arial"/>
                <a:ea typeface="Arial"/>
                <a:cs typeface="Arial"/>
                <a:sym typeface="Arial"/>
              </a:rPr>
              <a:t> </a:t>
            </a:r>
          </a:p>
          <a:p>
            <a:pPr marL="457200" lvl="0" indent="-31750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Work silently and independently.</a:t>
            </a:r>
          </a:p>
          <a:p>
            <a:pPr lvl="0" rtl="0">
              <a:spcBef>
                <a:spcPts val="0"/>
              </a:spcBef>
              <a:buNone/>
            </a:pPr>
            <a:endParaRPr sz="1400">
              <a:solidFill>
                <a:srgbClr val="333333"/>
              </a:solidFill>
              <a:highlight>
                <a:srgbClr val="FFFFFF"/>
              </a:highlight>
              <a:latin typeface="Arial"/>
              <a:ea typeface="Arial"/>
              <a:cs typeface="Arial"/>
              <a:sym typeface="Arial"/>
            </a:endParaRPr>
          </a:p>
          <a:p>
            <a:pPr lvl="0" rtl="0">
              <a:spcBef>
                <a:spcPts val="0"/>
              </a:spcBef>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Ideation</a:t>
            </a:r>
          </a:p>
        </p:txBody>
      </p:sp>
      <p:sp>
        <p:nvSpPr>
          <p:cNvPr id="165" name="Shape 165"/>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marL="457200" lvl="0" indent="-317500" rtl="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Surprise! Let’s do this again! </a:t>
            </a:r>
          </a:p>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marL="457200" lvl="0" indent="-317500" rtl="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You have 2 minutes to come up with at least 3 additional ideas. </a:t>
            </a:r>
          </a:p>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marL="457200" lvl="0" indent="-317500" rtl="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Use new notecards for each idea.</a:t>
            </a:r>
          </a:p>
          <a:p>
            <a:pPr lvl="0" rtl="0">
              <a:spcBef>
                <a:spcPts val="0"/>
              </a:spcBef>
              <a:buNone/>
            </a:pPr>
            <a:endParaRPr sz="1400">
              <a:solidFill>
                <a:srgbClr val="333333"/>
              </a:solidFill>
              <a:highlight>
                <a:srgbClr val="FFFFFF"/>
              </a:highlight>
              <a:latin typeface="Arial"/>
              <a:ea typeface="Arial"/>
              <a:cs typeface="Arial"/>
              <a:sym typeface="Arial"/>
            </a:endParaRPr>
          </a:p>
          <a:p>
            <a:pPr lvl="0" rtl="0">
              <a:spcBef>
                <a:spcPts val="0"/>
              </a:spcBef>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Ideation</a:t>
            </a:r>
          </a:p>
        </p:txBody>
      </p:sp>
      <p:sp>
        <p:nvSpPr>
          <p:cNvPr id="171" name="Shape 171"/>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marL="457200" lvl="0" indent="-317500" rtl="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Briefly read your notecards to your group.</a:t>
            </a:r>
          </a:p>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marL="457200" lvl="0" indent="-317500" rtl="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Then allow the next person to share.</a:t>
            </a:r>
          </a:p>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marL="457200" lvl="0" indent="-317500" rtl="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Keep going until everyone has shared.</a:t>
            </a:r>
          </a:p>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marL="457200" lvl="0" indent="-317500" rtl="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Remember, all ideas are good ideas! This is a judgement free zone.</a:t>
            </a:r>
          </a:p>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marL="457200" lvl="0" indent="-317500" rtl="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You have 15 minutes to share.</a:t>
            </a:r>
          </a:p>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marL="457200" lvl="0" indent="-317500" rtl="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Explain your thoughts in more detail if needed. </a:t>
            </a:r>
          </a:p>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lvl="0" rtl="0">
              <a:spcBef>
                <a:spcPts val="0"/>
              </a:spcBef>
              <a:buNone/>
            </a:pPr>
            <a:endParaRPr sz="1400">
              <a:solidFill>
                <a:srgbClr val="333333"/>
              </a:solidFill>
              <a:highlight>
                <a:srgbClr val="FFFFFF"/>
              </a:highlight>
              <a:latin typeface="Arial"/>
              <a:ea typeface="Arial"/>
              <a:cs typeface="Arial"/>
              <a:sym typeface="Arial"/>
            </a:endParaRPr>
          </a:p>
          <a:p>
            <a:pPr lvl="0" rtl="0">
              <a:spcBef>
                <a:spcPts val="0"/>
              </a:spcBef>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Ideation</a:t>
            </a:r>
          </a:p>
        </p:txBody>
      </p:sp>
      <p:sp>
        <p:nvSpPr>
          <p:cNvPr id="177" name="Shape 177"/>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marL="457200" lvl="0" indent="-317500" rtl="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Now, sort the cards. </a:t>
            </a:r>
          </a:p>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marL="457200" lvl="0" indent="-317500" rtl="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As a group, pick the top 3 cards from each team member. </a:t>
            </a:r>
          </a:p>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marL="457200" lvl="0" indent="-317500" rtl="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Sort all of the top 3 cards into any of the following categories: the most likely to delight, the rational choice, the most unexpected.</a:t>
            </a:r>
          </a:p>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marL="457200" lvl="0" indent="-317500" rtl="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You have 8 minutes.  </a:t>
            </a:r>
          </a:p>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lvl="0" rtl="0">
              <a:spcBef>
                <a:spcPts val="0"/>
              </a:spcBef>
              <a:buNone/>
            </a:pPr>
            <a:endParaRPr sz="1400">
              <a:solidFill>
                <a:srgbClr val="333333"/>
              </a:solidFill>
              <a:highlight>
                <a:srgbClr val="FFFFFF"/>
              </a:highlight>
              <a:latin typeface="Arial"/>
              <a:ea typeface="Arial"/>
              <a:cs typeface="Arial"/>
              <a:sym typeface="Arial"/>
            </a:endParaRPr>
          </a:p>
          <a:p>
            <a:pPr lvl="0" rt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Warm Up</a:t>
            </a:r>
          </a:p>
        </p:txBody>
      </p:sp>
      <p:sp>
        <p:nvSpPr>
          <p:cNvPr id="65" name="Shape 65"/>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marL="457200" lvl="0" indent="-317500" rtl="0">
              <a:spcBef>
                <a:spcPts val="0"/>
              </a:spcBef>
              <a:spcAft>
                <a:spcPts val="0"/>
              </a:spcAft>
              <a:buSzPct val="100000"/>
              <a:buFont typeface="Arial"/>
              <a:buChar char="●"/>
            </a:pPr>
            <a:r>
              <a:rPr lang="en" sz="1400">
                <a:latin typeface="Arial"/>
                <a:ea typeface="Arial"/>
                <a:cs typeface="Arial"/>
                <a:sym typeface="Arial"/>
              </a:rPr>
              <a:t>What is design thinking? </a:t>
            </a:r>
          </a:p>
          <a:p>
            <a:pPr lvl="0" rtl="0">
              <a:spcBef>
                <a:spcPts val="0"/>
              </a:spcBef>
              <a:spcAft>
                <a:spcPts val="0"/>
              </a:spcAft>
              <a:buNone/>
            </a:pPr>
            <a:endParaRPr sz="1400">
              <a:latin typeface="Arial"/>
              <a:ea typeface="Arial"/>
              <a:cs typeface="Arial"/>
              <a:sym typeface="Arial"/>
            </a:endParaRPr>
          </a:p>
          <a:p>
            <a:pPr marL="457200" lvl="0" indent="-317500" rtl="0">
              <a:spcBef>
                <a:spcPts val="0"/>
              </a:spcBef>
              <a:spcAft>
                <a:spcPts val="0"/>
              </a:spcAft>
              <a:buSzPct val="100000"/>
              <a:buFont typeface="Arial"/>
              <a:buChar char="●"/>
            </a:pPr>
            <a:r>
              <a:rPr lang="en" sz="1400">
                <a:latin typeface="Arial"/>
                <a:ea typeface="Arial"/>
                <a:cs typeface="Arial"/>
                <a:sym typeface="Arial"/>
              </a:rPr>
              <a:t>What happens in the Discovery phase? </a:t>
            </a:r>
          </a:p>
          <a:p>
            <a:pPr lvl="0" rtl="0">
              <a:spcBef>
                <a:spcPts val="0"/>
              </a:spcBef>
              <a:spcAft>
                <a:spcPts val="0"/>
              </a:spcAft>
              <a:buNone/>
            </a:pPr>
            <a:endParaRPr sz="1400">
              <a:latin typeface="Arial"/>
              <a:ea typeface="Arial"/>
              <a:cs typeface="Arial"/>
              <a:sym typeface="Arial"/>
            </a:endParaRPr>
          </a:p>
          <a:p>
            <a:pPr marL="457200" lvl="0" indent="-317500">
              <a:spcBef>
                <a:spcPts val="0"/>
              </a:spcBef>
              <a:spcAft>
                <a:spcPts val="0"/>
              </a:spcAft>
              <a:buSzPct val="100000"/>
              <a:buFont typeface="Arial"/>
              <a:buChar char="●"/>
            </a:pPr>
            <a:r>
              <a:rPr lang="en" sz="1400">
                <a:latin typeface="Arial"/>
                <a:ea typeface="Arial"/>
                <a:cs typeface="Arial"/>
                <a:sym typeface="Arial"/>
              </a:rPr>
              <a:t>What is a persona?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Ideation</a:t>
            </a:r>
          </a:p>
        </p:txBody>
      </p:sp>
      <p:sp>
        <p:nvSpPr>
          <p:cNvPr id="183" name="Shape 183"/>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marL="457200" lvl="0" indent="-317500" rtl="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Next, from the cards that were categorized, decide on the top card from each category. </a:t>
            </a:r>
          </a:p>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marL="457200" lvl="0" indent="-317500" rtl="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You may combine ideas from other cards if desired. </a:t>
            </a:r>
          </a:p>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marL="457200" lvl="0" indent="-317500" rtl="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You have 5 minutes. </a:t>
            </a:r>
          </a:p>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lvl="0" rtl="0">
              <a:spcBef>
                <a:spcPts val="0"/>
              </a:spcBef>
              <a:buNone/>
            </a:pPr>
            <a:endParaRPr sz="1400">
              <a:solidFill>
                <a:srgbClr val="333333"/>
              </a:solidFill>
              <a:highlight>
                <a:srgbClr val="FFFFFF"/>
              </a:highlight>
              <a:latin typeface="Arial"/>
              <a:ea typeface="Arial"/>
              <a:cs typeface="Arial"/>
              <a:sym typeface="Arial"/>
            </a:endParaRPr>
          </a:p>
          <a:p>
            <a:pPr lvl="0" rtl="0">
              <a:spcBef>
                <a:spcPts val="0"/>
              </a:spcBef>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Shape 188" descr="Screenshot 2016-07-13 at 4.52.53 PM.png"/>
          <p:cNvPicPr preferRelativeResize="0"/>
          <p:nvPr/>
        </p:nvPicPr>
        <p:blipFill>
          <a:blip r:embed="rId3">
            <a:alphaModFix/>
          </a:blip>
          <a:stretch>
            <a:fillRect/>
          </a:stretch>
        </p:blipFill>
        <p:spPr>
          <a:xfrm>
            <a:off x="678949" y="624199"/>
            <a:ext cx="8073975" cy="3842900"/>
          </a:xfrm>
          <a:prstGeom prst="rect">
            <a:avLst/>
          </a:prstGeom>
          <a:noFill/>
          <a:ln>
            <a:noFill/>
          </a:ln>
        </p:spPr>
      </p:pic>
      <p:sp>
        <p:nvSpPr>
          <p:cNvPr id="189" name="Shape 189"/>
          <p:cNvSpPr txBox="1"/>
          <p:nvPr/>
        </p:nvSpPr>
        <p:spPr>
          <a:xfrm>
            <a:off x="152400" y="4467100"/>
            <a:ext cx="8659800" cy="566700"/>
          </a:xfrm>
          <a:prstGeom prst="rect">
            <a:avLst/>
          </a:prstGeom>
          <a:noFill/>
          <a:ln>
            <a:noFill/>
          </a:ln>
        </p:spPr>
        <p:txBody>
          <a:bodyPr lIns="91425" tIns="91425" rIns="91425" bIns="91425" anchor="ctr" anchorCtr="0">
            <a:noAutofit/>
          </a:bodyPr>
          <a:lstStyle/>
          <a:p>
            <a:pPr lvl="0" indent="457200" algn="ctr" rtl="0">
              <a:lnSpc>
                <a:spcPct val="115000"/>
              </a:lnSpc>
              <a:spcBef>
                <a:spcPts val="0"/>
              </a:spcBef>
              <a:buNone/>
            </a:pPr>
            <a:r>
              <a:rPr lang="en" sz="1100">
                <a:solidFill>
                  <a:srgbClr val="434343"/>
                </a:solidFill>
              </a:rPr>
              <a:t>© 2012 IDEO LLC. All rights reserved. http:// designthinkingforeducators.com/</a:t>
            </a:r>
          </a:p>
          <a:p>
            <a:pPr marL="914400" lvl="0" indent="457200" rtl="0">
              <a:lnSpc>
                <a:spcPct val="115000"/>
              </a:lnSpc>
              <a:spcBef>
                <a:spcPts val="0"/>
              </a:spcBef>
              <a:buNone/>
            </a:pPr>
            <a:r>
              <a:rPr lang="en" sz="1100">
                <a:solidFill>
                  <a:srgbClr val="434343"/>
                </a:solidFill>
              </a:rPr>
              <a:t>(This diagram is borrowed from the Design Thinking for Educators toolkit, which is created by IDEO.) </a:t>
            </a:r>
          </a:p>
        </p:txBody>
      </p:sp>
      <p:pic>
        <p:nvPicPr>
          <p:cNvPr id="190" name="Shape 190"/>
          <p:cNvPicPr preferRelativeResize="0"/>
          <p:nvPr/>
        </p:nvPicPr>
        <p:blipFill>
          <a:blip r:embed="rId4">
            <a:alphaModFix/>
          </a:blip>
          <a:stretch>
            <a:fillRect/>
          </a:stretch>
        </p:blipFill>
        <p:spPr>
          <a:xfrm>
            <a:off x="642700" y="1927771"/>
            <a:ext cx="1786000" cy="1963200"/>
          </a:xfrm>
          <a:prstGeom prst="rect">
            <a:avLst/>
          </a:prstGeom>
          <a:noFill/>
          <a:ln>
            <a:noFill/>
          </a:ln>
        </p:spPr>
      </p:pic>
      <p:pic>
        <p:nvPicPr>
          <p:cNvPr id="191" name="Shape 191"/>
          <p:cNvPicPr preferRelativeResize="0"/>
          <p:nvPr/>
        </p:nvPicPr>
        <p:blipFill rotWithShape="1">
          <a:blip r:embed="rId4">
            <a:alphaModFix/>
          </a:blip>
          <a:srcRect l="4610" t="2100" r="-4610" b="-2100"/>
          <a:stretch/>
        </p:blipFill>
        <p:spPr>
          <a:xfrm>
            <a:off x="2428699" y="1968921"/>
            <a:ext cx="1786000" cy="1963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311700" y="229000"/>
            <a:ext cx="8520600" cy="572700"/>
          </a:xfrm>
          <a:prstGeom prst="rect">
            <a:avLst/>
          </a:prstGeom>
        </p:spPr>
        <p:txBody>
          <a:bodyPr lIns="91425" tIns="91425" rIns="91425" bIns="91425" anchor="t" anchorCtr="0">
            <a:noAutofit/>
          </a:bodyPr>
          <a:lstStyle/>
          <a:p>
            <a:pPr lvl="0" rtl="0">
              <a:spcBef>
                <a:spcPts val="0"/>
              </a:spcBef>
              <a:buNone/>
            </a:pPr>
            <a:r>
              <a:rPr lang="en"/>
              <a:t>Experimentation </a:t>
            </a:r>
          </a:p>
        </p:txBody>
      </p:sp>
      <p:sp>
        <p:nvSpPr>
          <p:cNvPr id="197" name="Shape 197"/>
          <p:cNvSpPr txBox="1">
            <a:spLocks noGrp="1"/>
          </p:cNvSpPr>
          <p:nvPr>
            <p:ph type="body" idx="1"/>
          </p:nvPr>
        </p:nvSpPr>
        <p:spPr>
          <a:xfrm>
            <a:off x="311700" y="801700"/>
            <a:ext cx="8520600" cy="3334800"/>
          </a:xfrm>
          <a:prstGeom prst="rect">
            <a:avLst/>
          </a:prstGeom>
        </p:spPr>
        <p:txBody>
          <a:bodyPr lIns="91425" tIns="91425" rIns="91425" bIns="91425" anchor="t" anchorCtr="0">
            <a:noAutofit/>
          </a:bodyPr>
          <a:lstStyle/>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marL="457200" lvl="0" indent="-317500" rtl="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Next, we are going to blur the design thinking lines slightly between Ideation and the next phase, Experimentation. </a:t>
            </a:r>
          </a:p>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marL="457200" lvl="0" indent="-317500" rtl="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You are going to test your ideas by getting feedback from another group.</a:t>
            </a:r>
          </a:p>
          <a:p>
            <a:pPr lvl="0" rtl="0">
              <a:spcBef>
                <a:spcPts val="0"/>
              </a:spcBef>
              <a:spcAft>
                <a:spcPts val="0"/>
              </a:spcAft>
              <a:buNone/>
            </a:pPr>
            <a:r>
              <a:rPr lang="en" sz="1400">
                <a:solidFill>
                  <a:srgbClr val="333333"/>
                </a:solidFill>
                <a:highlight>
                  <a:srgbClr val="FFFFFF"/>
                </a:highlight>
                <a:latin typeface="Arial"/>
                <a:ea typeface="Arial"/>
                <a:cs typeface="Arial"/>
                <a:sym typeface="Arial"/>
              </a:rPr>
              <a:t> </a:t>
            </a:r>
          </a:p>
          <a:p>
            <a:pPr marL="457200" lvl="0" indent="-317500" rtl="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This is a way to prototype, but you are using ideas instead of physical models. </a:t>
            </a:r>
          </a:p>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marL="457200" lvl="0" indent="-317500" rtl="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A prototype is like an early draft or concept. Pick another group to trade ideas with. </a:t>
            </a:r>
          </a:p>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marL="457200" lvl="0" indent="-317500" rtl="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Pick one group to be Group A and the other to be Group B. </a:t>
            </a:r>
          </a:p>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marL="457200" lvl="0" indent="-317500" rtl="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Have one representative Group A explain the game ideas for each category. After presenting the ideas, have Group B give their thoughts about the pros and cons of each concept. Decide the best route to take for Group A. You have 10 minutes for Group A to present ideas and make a decision based on feedback from Group B. </a:t>
            </a:r>
          </a:p>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lvl="0" rtl="0">
              <a:spcBef>
                <a:spcPts val="0"/>
              </a:spcBef>
              <a:buNone/>
            </a:pPr>
            <a:endParaRPr sz="1400">
              <a:solidFill>
                <a:srgbClr val="333333"/>
              </a:solidFill>
              <a:highlight>
                <a:srgbClr val="FFFFFF"/>
              </a:highlight>
              <a:latin typeface="Arial"/>
              <a:ea typeface="Arial"/>
              <a:cs typeface="Arial"/>
              <a:sym typeface="Arial"/>
            </a:endParaRPr>
          </a:p>
          <a:p>
            <a:pPr lvl="0" rtl="0">
              <a:spcBef>
                <a:spcPts val="0"/>
              </a:spcBef>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Experimentation </a:t>
            </a:r>
          </a:p>
        </p:txBody>
      </p:sp>
      <p:sp>
        <p:nvSpPr>
          <p:cNvPr id="203" name="Shape 203"/>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rtl="0">
              <a:spcBef>
                <a:spcPts val="0"/>
              </a:spcBef>
              <a:spcAft>
                <a:spcPts val="0"/>
              </a:spcAft>
              <a:buNone/>
            </a:pPr>
            <a:endParaRPr sz="1100">
              <a:solidFill>
                <a:srgbClr val="333333"/>
              </a:solidFill>
              <a:highlight>
                <a:srgbClr val="FFFFFF"/>
              </a:highlight>
              <a:latin typeface="Arial"/>
              <a:ea typeface="Arial"/>
              <a:cs typeface="Arial"/>
              <a:sym typeface="Arial"/>
            </a:endParaRPr>
          </a:p>
          <a:p>
            <a:pPr marL="457200" lvl="0" indent="-317500" rtl="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Have one representative Group A explain the game ideas for each category. </a:t>
            </a:r>
          </a:p>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marL="457200" lvl="0" indent="-317500" rtl="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After presenting the ideas, have Group B give their thoughts about the pros and cons of each concept.</a:t>
            </a:r>
          </a:p>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marL="457200" lvl="0" indent="-317500" rtl="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 Decide the best route to take for Group A. You have 10 minutes for Group A to present ideas and make a decision based on feedback from Group B. </a:t>
            </a:r>
          </a:p>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marL="457200" lvl="0" indent="-317500" rtl="0">
              <a:spcBef>
                <a:spcPts val="0"/>
              </a:spcBef>
              <a:spcAft>
                <a:spcPts val="0"/>
              </a:spcAft>
              <a:buClr>
                <a:srgbClr val="333333"/>
              </a:buClr>
              <a:buSzPct val="100000"/>
              <a:buFont typeface="Arial"/>
              <a:buChar char="●"/>
            </a:pPr>
            <a:r>
              <a:rPr lang="en" sz="1400">
                <a:solidFill>
                  <a:srgbClr val="333333"/>
                </a:solidFill>
                <a:highlight>
                  <a:srgbClr val="FFFFFF"/>
                </a:highlight>
                <a:latin typeface="Arial"/>
                <a:ea typeface="Arial"/>
                <a:cs typeface="Arial"/>
                <a:sym typeface="Arial"/>
              </a:rPr>
              <a:t>After 10 minutes, have the groups reverse roles so Group B can also make a decision for the best option to pursue. </a:t>
            </a:r>
          </a:p>
          <a:p>
            <a:pPr lvl="0" rtl="0">
              <a:spcBef>
                <a:spcPts val="0"/>
              </a:spcBef>
              <a:spcAft>
                <a:spcPts val="0"/>
              </a:spcAft>
              <a:buNone/>
            </a:pPr>
            <a:endParaRPr sz="1400">
              <a:solidFill>
                <a:srgbClr val="333333"/>
              </a:solidFill>
              <a:highlight>
                <a:srgbClr val="FFFFFF"/>
              </a:highlight>
              <a:latin typeface="Arial"/>
              <a:ea typeface="Arial"/>
              <a:cs typeface="Arial"/>
              <a:sym typeface="Arial"/>
            </a:endParaRPr>
          </a:p>
          <a:p>
            <a:pPr lvl="0" rtl="0">
              <a:spcBef>
                <a:spcPts val="0"/>
              </a:spcBef>
              <a:buNone/>
            </a:pPr>
            <a:endParaRPr sz="1400">
              <a:solidFill>
                <a:srgbClr val="333333"/>
              </a:solidFill>
              <a:highlight>
                <a:srgbClr val="FFFFFF"/>
              </a:highlight>
              <a:latin typeface="Arial"/>
              <a:ea typeface="Arial"/>
              <a:cs typeface="Arial"/>
              <a:sym typeface="Arial"/>
            </a:endParaRPr>
          </a:p>
          <a:p>
            <a:pPr lvl="0" rtl="0">
              <a:spcBef>
                <a:spcPts val="0"/>
              </a:spcBef>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Shape 208" descr="Screenshot 2016-07-13 at 4.52.53 PM.png"/>
          <p:cNvPicPr preferRelativeResize="0"/>
          <p:nvPr/>
        </p:nvPicPr>
        <p:blipFill>
          <a:blip r:embed="rId3">
            <a:alphaModFix/>
          </a:blip>
          <a:stretch>
            <a:fillRect/>
          </a:stretch>
        </p:blipFill>
        <p:spPr>
          <a:xfrm>
            <a:off x="678949" y="624199"/>
            <a:ext cx="8073975" cy="3842900"/>
          </a:xfrm>
          <a:prstGeom prst="rect">
            <a:avLst/>
          </a:prstGeom>
          <a:noFill/>
          <a:ln>
            <a:noFill/>
          </a:ln>
        </p:spPr>
      </p:pic>
      <p:sp>
        <p:nvSpPr>
          <p:cNvPr id="209" name="Shape 209"/>
          <p:cNvSpPr txBox="1"/>
          <p:nvPr/>
        </p:nvSpPr>
        <p:spPr>
          <a:xfrm>
            <a:off x="152400" y="4467100"/>
            <a:ext cx="8659800" cy="566700"/>
          </a:xfrm>
          <a:prstGeom prst="rect">
            <a:avLst/>
          </a:prstGeom>
          <a:noFill/>
          <a:ln>
            <a:noFill/>
          </a:ln>
        </p:spPr>
        <p:txBody>
          <a:bodyPr lIns="91425" tIns="91425" rIns="91425" bIns="91425" anchor="ctr" anchorCtr="0">
            <a:noAutofit/>
          </a:bodyPr>
          <a:lstStyle/>
          <a:p>
            <a:pPr lvl="0" indent="457200" algn="ctr" rtl="0">
              <a:lnSpc>
                <a:spcPct val="115000"/>
              </a:lnSpc>
              <a:spcBef>
                <a:spcPts val="0"/>
              </a:spcBef>
              <a:buNone/>
            </a:pPr>
            <a:r>
              <a:rPr lang="en" sz="1100">
                <a:solidFill>
                  <a:srgbClr val="434343"/>
                </a:solidFill>
              </a:rPr>
              <a:t>© 2012 IDEO LLC. All rights reserved. http:// designthinkingforeducators.com/</a:t>
            </a:r>
          </a:p>
          <a:p>
            <a:pPr marL="914400" lvl="0" indent="457200" rtl="0">
              <a:lnSpc>
                <a:spcPct val="115000"/>
              </a:lnSpc>
              <a:spcBef>
                <a:spcPts val="0"/>
              </a:spcBef>
              <a:buNone/>
            </a:pPr>
            <a:r>
              <a:rPr lang="en" sz="1100">
                <a:solidFill>
                  <a:srgbClr val="434343"/>
                </a:solidFill>
              </a:rPr>
              <a:t>(This diagram is borrowed from the Design Thinking for Educators toolkit, which is created by IDEO.) </a:t>
            </a:r>
          </a:p>
        </p:txBody>
      </p:sp>
      <p:pic>
        <p:nvPicPr>
          <p:cNvPr id="210" name="Shape 210"/>
          <p:cNvPicPr preferRelativeResize="0"/>
          <p:nvPr/>
        </p:nvPicPr>
        <p:blipFill>
          <a:blip r:embed="rId4">
            <a:alphaModFix/>
          </a:blip>
          <a:stretch>
            <a:fillRect/>
          </a:stretch>
        </p:blipFill>
        <p:spPr>
          <a:xfrm>
            <a:off x="642700" y="1927771"/>
            <a:ext cx="1786000" cy="1963200"/>
          </a:xfrm>
          <a:prstGeom prst="rect">
            <a:avLst/>
          </a:prstGeom>
          <a:noFill/>
          <a:ln>
            <a:noFill/>
          </a:ln>
        </p:spPr>
      </p:pic>
      <p:pic>
        <p:nvPicPr>
          <p:cNvPr id="211" name="Shape 211"/>
          <p:cNvPicPr preferRelativeResize="0"/>
          <p:nvPr/>
        </p:nvPicPr>
        <p:blipFill rotWithShape="1">
          <a:blip r:embed="rId4">
            <a:alphaModFix/>
          </a:blip>
          <a:srcRect l="4610" t="2100" r="-4610" b="-2100"/>
          <a:stretch/>
        </p:blipFill>
        <p:spPr>
          <a:xfrm>
            <a:off x="2428699" y="1968921"/>
            <a:ext cx="1786000" cy="1963200"/>
          </a:xfrm>
          <a:prstGeom prst="rect">
            <a:avLst/>
          </a:prstGeom>
          <a:noFill/>
          <a:ln>
            <a:noFill/>
          </a:ln>
        </p:spPr>
      </p:pic>
      <p:pic>
        <p:nvPicPr>
          <p:cNvPr id="212" name="Shape 212"/>
          <p:cNvPicPr preferRelativeResize="0"/>
          <p:nvPr/>
        </p:nvPicPr>
        <p:blipFill>
          <a:blip r:embed="rId4">
            <a:alphaModFix/>
          </a:blip>
          <a:stretch>
            <a:fillRect/>
          </a:stretch>
        </p:blipFill>
        <p:spPr>
          <a:xfrm>
            <a:off x="4119025" y="1968921"/>
            <a:ext cx="1786000" cy="1963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44250" y="1403850"/>
            <a:ext cx="8455500" cy="2146800"/>
          </a:xfrm>
          <a:prstGeom prst="rect">
            <a:avLst/>
          </a:prstGeom>
        </p:spPr>
        <p:txBody>
          <a:bodyPr lIns="91425" tIns="91425" rIns="91425" bIns="91425" anchor="ctr" anchorCtr="0">
            <a:noAutofit/>
          </a:bodyPr>
          <a:lstStyle/>
          <a:p>
            <a:pPr lvl="0">
              <a:spcBef>
                <a:spcPts val="0"/>
              </a:spcBef>
              <a:buNone/>
            </a:pPr>
            <a:r>
              <a:rPr lang="en"/>
              <a:t>Let’s Play! </a:t>
            </a:r>
          </a:p>
        </p:txBody>
      </p:sp>
      <p:sp>
        <p:nvSpPr>
          <p:cNvPr id="59" name="Shape 59"/>
          <p:cNvSpPr txBox="1">
            <a:spLocks noGrp="1"/>
          </p:cNvSpPr>
          <p:nvPr>
            <p:ph type="subTitle" idx="1"/>
          </p:nvPr>
        </p:nvSpPr>
        <p:spPr>
          <a:xfrm>
            <a:off x="344250" y="3550650"/>
            <a:ext cx="4910100" cy="577800"/>
          </a:xfrm>
          <a:prstGeom prst="rect">
            <a:avLst/>
          </a:prstGeom>
        </p:spPr>
        <p:txBody>
          <a:bodyPr lIns="91425" tIns="91425" rIns="91425" bIns="91425" anchor="ctr" anchorCtr="0">
            <a:noAutofit/>
          </a:bodyPr>
          <a:lstStyle/>
          <a:p>
            <a:pPr lvl="0">
              <a:spcBef>
                <a:spcPts val="0"/>
              </a:spcBef>
              <a:buNone/>
            </a:pPr>
            <a:r>
              <a:rPr lang="en" dirty="0" smtClean="0"/>
              <a:t>Lesson 7 Conditionals </a:t>
            </a:r>
            <a:r>
              <a:rPr lang="en" dirty="0"/>
              <a:t>and Pseudocode</a:t>
            </a:r>
          </a:p>
        </p:txBody>
      </p:sp>
    </p:spTree>
    <p:extLst>
      <p:ext uri="{BB962C8B-B14F-4D97-AF65-F5344CB8AC3E}">
        <p14:creationId xmlns:p14="http://schemas.microsoft.com/office/powerpoint/2010/main" val="337412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0"/>
            <a:ext cx="8520600" cy="572700"/>
          </a:xfrm>
          <a:prstGeom prst="rect">
            <a:avLst/>
          </a:prstGeom>
        </p:spPr>
        <p:txBody>
          <a:bodyPr lIns="91425" tIns="91425" rIns="91425" bIns="91425" anchor="t" anchorCtr="0">
            <a:noAutofit/>
          </a:bodyPr>
          <a:lstStyle/>
          <a:p>
            <a:pPr lvl="0">
              <a:spcBef>
                <a:spcPts val="0"/>
              </a:spcBef>
              <a:buNone/>
            </a:pPr>
            <a:r>
              <a:rPr lang="en"/>
              <a:t>Review</a:t>
            </a:r>
          </a:p>
        </p:txBody>
      </p:sp>
      <p:sp>
        <p:nvSpPr>
          <p:cNvPr id="65" name="Shape 65"/>
          <p:cNvSpPr txBox="1">
            <a:spLocks noGrp="1"/>
          </p:cNvSpPr>
          <p:nvPr>
            <p:ph type="body" idx="1"/>
          </p:nvPr>
        </p:nvSpPr>
        <p:spPr>
          <a:xfrm>
            <a:off x="226400" y="648400"/>
            <a:ext cx="8520600" cy="3334800"/>
          </a:xfrm>
          <a:prstGeom prst="rect">
            <a:avLst/>
          </a:prstGeom>
        </p:spPr>
        <p:txBody>
          <a:bodyPr lIns="91425" tIns="91425" rIns="91425" bIns="91425" anchor="t" anchorCtr="0">
            <a:noAutofit/>
          </a:bodyPr>
          <a:lstStyle/>
          <a:p>
            <a:pPr marL="228600" lvl="0" indent="-228600" rtl="0">
              <a:lnSpc>
                <a:spcPct val="90000"/>
              </a:lnSpc>
              <a:spcBef>
                <a:spcPts val="1000"/>
              </a:spcBef>
              <a:spcAft>
                <a:spcPts val="0"/>
              </a:spcAft>
              <a:buSzPct val="155555"/>
              <a:buFont typeface="Arial"/>
              <a:buChar char="•"/>
            </a:pPr>
            <a:r>
              <a:rPr lang="en">
                <a:latin typeface="Oswald"/>
                <a:ea typeface="Oswald"/>
                <a:cs typeface="Oswald"/>
                <a:sym typeface="Oswald"/>
              </a:rPr>
              <a:t>You’ve learned about dynamic games, the nervous system, and design thinking</a:t>
            </a:r>
          </a:p>
          <a:p>
            <a:pPr marL="228600" lvl="0" indent="-228600" rtl="0">
              <a:lnSpc>
                <a:spcPct val="90000"/>
              </a:lnSpc>
              <a:spcBef>
                <a:spcPts val="1000"/>
              </a:spcBef>
              <a:spcAft>
                <a:spcPts val="0"/>
              </a:spcAft>
              <a:buSzPct val="155555"/>
              <a:buFont typeface="Arial"/>
              <a:buChar char="•"/>
            </a:pPr>
            <a:r>
              <a:rPr lang="en">
                <a:latin typeface="Oswald"/>
                <a:ea typeface="Oswald"/>
                <a:cs typeface="Oswald"/>
                <a:sym typeface="Oswald"/>
              </a:rPr>
              <a:t>Let’s refresh our knowledge of pseudocode and conditional statements</a:t>
            </a:r>
          </a:p>
          <a:p>
            <a:pPr marL="228600" lvl="0" indent="-228600" rtl="0">
              <a:lnSpc>
                <a:spcPct val="90000"/>
              </a:lnSpc>
              <a:spcBef>
                <a:spcPts val="1000"/>
              </a:spcBef>
              <a:spcAft>
                <a:spcPts val="0"/>
              </a:spcAft>
              <a:buSzPct val="155555"/>
              <a:buFont typeface="Arial"/>
              <a:buChar char="•"/>
            </a:pPr>
            <a:r>
              <a:rPr lang="en">
                <a:latin typeface="Oswald"/>
                <a:ea typeface="Oswald"/>
                <a:cs typeface="Oswald"/>
                <a:sym typeface="Oswald"/>
              </a:rPr>
              <a:t>What is pseudocode? </a:t>
            </a:r>
            <a:r>
              <a:rPr lang="en" sz="2800">
                <a:latin typeface="Calibri"/>
                <a:ea typeface="Calibri"/>
                <a:cs typeface="Calibri"/>
                <a:sym typeface="Calibri"/>
              </a:rPr>
              <a:t/>
            </a:r>
            <a:br>
              <a:rPr lang="en" sz="2800">
                <a:latin typeface="Calibri"/>
                <a:ea typeface="Calibri"/>
                <a:cs typeface="Calibri"/>
                <a:sym typeface="Calibri"/>
              </a:rPr>
            </a:br>
            <a:endParaRPr lang="en" sz="2800">
              <a:latin typeface="Calibri"/>
              <a:ea typeface="Calibri"/>
              <a:cs typeface="Calibri"/>
              <a:sym typeface="Calibri"/>
            </a:endParaRPr>
          </a:p>
        </p:txBody>
      </p:sp>
      <p:pic>
        <p:nvPicPr>
          <p:cNvPr id="66" name="Shape 66" descr="Screenshot 2016-07-12 at 3.10.53 PM.png"/>
          <p:cNvPicPr preferRelativeResize="0"/>
          <p:nvPr/>
        </p:nvPicPr>
        <p:blipFill rotWithShape="1">
          <a:blip r:embed="rId3">
            <a:alphaModFix/>
          </a:blip>
          <a:srcRect/>
          <a:stretch/>
        </p:blipFill>
        <p:spPr>
          <a:xfrm>
            <a:off x="2811199" y="2532527"/>
            <a:ext cx="3351000" cy="2323499"/>
          </a:xfrm>
          <a:prstGeom prst="rect">
            <a:avLst/>
          </a:prstGeom>
          <a:noFill/>
          <a:ln>
            <a:noFill/>
          </a:ln>
        </p:spPr>
      </p:pic>
    </p:spTree>
    <p:extLst>
      <p:ext uri="{BB962C8B-B14F-4D97-AF65-F5344CB8AC3E}">
        <p14:creationId xmlns:p14="http://schemas.microsoft.com/office/powerpoint/2010/main" val="941064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206750" y="53775"/>
            <a:ext cx="8520600" cy="572700"/>
          </a:xfrm>
          <a:prstGeom prst="rect">
            <a:avLst/>
          </a:prstGeom>
        </p:spPr>
        <p:txBody>
          <a:bodyPr lIns="91425" tIns="91425" rIns="91425" bIns="91425" anchor="t" anchorCtr="0">
            <a:noAutofit/>
          </a:bodyPr>
          <a:lstStyle/>
          <a:p>
            <a:pPr lvl="0">
              <a:spcBef>
                <a:spcPts val="0"/>
              </a:spcBef>
              <a:buNone/>
            </a:pPr>
            <a:r>
              <a:rPr lang="en"/>
              <a:t>Pseudocode Dynamic Game Flowchart example</a:t>
            </a:r>
          </a:p>
        </p:txBody>
      </p:sp>
      <p:sp>
        <p:nvSpPr>
          <p:cNvPr id="72" name="Shape 72"/>
          <p:cNvSpPr/>
          <p:nvPr/>
        </p:nvSpPr>
        <p:spPr>
          <a:xfrm>
            <a:off x="2958250" y="761212"/>
            <a:ext cx="2423700" cy="839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a:t>     Mouse caught cat? </a:t>
            </a:r>
          </a:p>
        </p:txBody>
      </p:sp>
      <p:sp>
        <p:nvSpPr>
          <p:cNvPr id="73" name="Shape 73"/>
          <p:cNvSpPr/>
          <p:nvPr/>
        </p:nvSpPr>
        <p:spPr>
          <a:xfrm>
            <a:off x="1526325" y="1735637"/>
            <a:ext cx="1698900" cy="839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a:t>           Yes! </a:t>
            </a:r>
          </a:p>
          <a:p>
            <a:pPr lvl="0">
              <a:spcBef>
                <a:spcPts val="0"/>
              </a:spcBef>
              <a:buNone/>
            </a:pPr>
            <a:r>
              <a:rPr lang="en"/>
              <a:t>       +1 point</a:t>
            </a:r>
          </a:p>
          <a:p>
            <a:pPr lvl="0">
              <a:spcBef>
                <a:spcPts val="0"/>
              </a:spcBef>
              <a:buNone/>
            </a:pPr>
            <a:r>
              <a:rPr lang="en"/>
              <a:t>Cat gets smaller  </a:t>
            </a:r>
          </a:p>
        </p:txBody>
      </p:sp>
      <p:sp>
        <p:nvSpPr>
          <p:cNvPr id="74" name="Shape 74"/>
          <p:cNvSpPr/>
          <p:nvPr/>
        </p:nvSpPr>
        <p:spPr>
          <a:xfrm>
            <a:off x="4961425" y="1735650"/>
            <a:ext cx="1698900" cy="839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a:spcBef>
                <a:spcPts val="0"/>
              </a:spcBef>
              <a:buNone/>
            </a:pPr>
            <a:r>
              <a:rPr lang="en"/>
              <a:t>No. </a:t>
            </a:r>
          </a:p>
          <a:p>
            <a:pPr lvl="0" algn="ctr" rtl="0">
              <a:spcBef>
                <a:spcPts val="0"/>
              </a:spcBef>
              <a:buNone/>
            </a:pPr>
            <a:r>
              <a:rPr lang="en"/>
              <a:t>0 points. </a:t>
            </a:r>
          </a:p>
          <a:p>
            <a:pPr lvl="0" algn="ctr">
              <a:spcBef>
                <a:spcPts val="0"/>
              </a:spcBef>
              <a:buNone/>
            </a:pPr>
            <a:r>
              <a:rPr lang="en"/>
              <a:t>Cat gets bigger</a:t>
            </a:r>
          </a:p>
        </p:txBody>
      </p:sp>
      <p:sp>
        <p:nvSpPr>
          <p:cNvPr id="75" name="Shape 75"/>
          <p:cNvSpPr/>
          <p:nvPr/>
        </p:nvSpPr>
        <p:spPr>
          <a:xfrm>
            <a:off x="1030325" y="2761375"/>
            <a:ext cx="2423700" cy="839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     Mouse caught cat? </a:t>
            </a:r>
          </a:p>
        </p:txBody>
      </p:sp>
      <p:sp>
        <p:nvSpPr>
          <p:cNvPr id="76" name="Shape 76"/>
          <p:cNvSpPr/>
          <p:nvPr/>
        </p:nvSpPr>
        <p:spPr>
          <a:xfrm>
            <a:off x="4732625" y="2761375"/>
            <a:ext cx="2423700" cy="839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     Mouse caught cat? </a:t>
            </a:r>
          </a:p>
        </p:txBody>
      </p:sp>
      <p:sp>
        <p:nvSpPr>
          <p:cNvPr id="77" name="Shape 77"/>
          <p:cNvSpPr/>
          <p:nvPr/>
        </p:nvSpPr>
        <p:spPr>
          <a:xfrm>
            <a:off x="264025" y="3891162"/>
            <a:ext cx="1698900" cy="839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           Yes! </a:t>
            </a:r>
          </a:p>
          <a:p>
            <a:pPr lvl="0">
              <a:spcBef>
                <a:spcPts val="0"/>
              </a:spcBef>
              <a:buNone/>
            </a:pPr>
            <a:r>
              <a:rPr lang="en"/>
              <a:t>       +1 point </a:t>
            </a:r>
          </a:p>
          <a:p>
            <a:pPr lvl="0" rtl="0">
              <a:spcBef>
                <a:spcPts val="0"/>
              </a:spcBef>
              <a:buNone/>
            </a:pPr>
            <a:r>
              <a:rPr lang="en"/>
              <a:t>Cat gets smaller</a:t>
            </a:r>
          </a:p>
        </p:txBody>
      </p:sp>
      <p:sp>
        <p:nvSpPr>
          <p:cNvPr id="78" name="Shape 78"/>
          <p:cNvSpPr/>
          <p:nvPr/>
        </p:nvSpPr>
        <p:spPr>
          <a:xfrm>
            <a:off x="2145750" y="3891175"/>
            <a:ext cx="1698900" cy="839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No. </a:t>
            </a:r>
          </a:p>
          <a:p>
            <a:pPr lvl="0" algn="ctr" rtl="0">
              <a:spcBef>
                <a:spcPts val="0"/>
              </a:spcBef>
              <a:buNone/>
            </a:pPr>
            <a:r>
              <a:rPr lang="en"/>
              <a:t>0 points. </a:t>
            </a:r>
          </a:p>
          <a:p>
            <a:pPr lvl="0" algn="ctr" rtl="0">
              <a:spcBef>
                <a:spcPts val="0"/>
              </a:spcBef>
              <a:buNone/>
            </a:pPr>
            <a:r>
              <a:rPr lang="en"/>
              <a:t>Cat gets bigger</a:t>
            </a:r>
          </a:p>
        </p:txBody>
      </p:sp>
      <p:sp>
        <p:nvSpPr>
          <p:cNvPr id="79" name="Shape 79"/>
          <p:cNvSpPr/>
          <p:nvPr/>
        </p:nvSpPr>
        <p:spPr>
          <a:xfrm>
            <a:off x="4176250" y="3891162"/>
            <a:ext cx="1698900" cy="839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a:t>           Yes! </a:t>
            </a:r>
          </a:p>
          <a:p>
            <a:pPr lvl="0" rtl="0">
              <a:spcBef>
                <a:spcPts val="0"/>
              </a:spcBef>
              <a:buNone/>
            </a:pPr>
            <a:r>
              <a:rPr lang="en"/>
              <a:t>       +1 point </a:t>
            </a:r>
          </a:p>
          <a:p>
            <a:pPr lvl="0" rtl="0">
              <a:spcBef>
                <a:spcPts val="0"/>
              </a:spcBef>
              <a:buNone/>
            </a:pPr>
            <a:r>
              <a:rPr lang="en"/>
              <a:t>Cat gets smaller</a:t>
            </a:r>
          </a:p>
        </p:txBody>
      </p:sp>
      <p:sp>
        <p:nvSpPr>
          <p:cNvPr id="80" name="Shape 80"/>
          <p:cNvSpPr/>
          <p:nvPr/>
        </p:nvSpPr>
        <p:spPr>
          <a:xfrm>
            <a:off x="6153400" y="3891175"/>
            <a:ext cx="1698900" cy="8397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a:t>No. </a:t>
            </a:r>
          </a:p>
          <a:p>
            <a:pPr lvl="0" algn="ctr" rtl="0">
              <a:spcBef>
                <a:spcPts val="0"/>
              </a:spcBef>
              <a:buNone/>
            </a:pPr>
            <a:r>
              <a:rPr lang="en"/>
              <a:t>0 points. </a:t>
            </a:r>
          </a:p>
          <a:p>
            <a:pPr lvl="0" algn="ctr" rtl="0">
              <a:spcBef>
                <a:spcPts val="0"/>
              </a:spcBef>
              <a:buNone/>
            </a:pPr>
            <a:r>
              <a:rPr lang="en"/>
              <a:t>Cat gets bigger</a:t>
            </a:r>
          </a:p>
        </p:txBody>
      </p:sp>
      <p:cxnSp>
        <p:nvCxnSpPr>
          <p:cNvPr id="81" name="Shape 81"/>
          <p:cNvCxnSpPr>
            <a:endCxn id="73" idx="0"/>
          </p:cNvCxnSpPr>
          <p:nvPr/>
        </p:nvCxnSpPr>
        <p:spPr>
          <a:xfrm flipH="1">
            <a:off x="2375775" y="1368437"/>
            <a:ext cx="544200" cy="367200"/>
          </a:xfrm>
          <a:prstGeom prst="straightConnector1">
            <a:avLst/>
          </a:prstGeom>
          <a:noFill/>
          <a:ln w="9525" cap="flat" cmpd="sng">
            <a:solidFill>
              <a:schemeClr val="dk2"/>
            </a:solidFill>
            <a:prstDash val="solid"/>
            <a:round/>
            <a:headEnd type="none" w="lg" len="lg"/>
            <a:tailEnd type="triangle" w="lg" len="lg"/>
          </a:ln>
        </p:spPr>
      </p:cxnSp>
      <p:cxnSp>
        <p:nvCxnSpPr>
          <p:cNvPr id="82" name="Shape 82"/>
          <p:cNvCxnSpPr/>
          <p:nvPr/>
        </p:nvCxnSpPr>
        <p:spPr>
          <a:xfrm flipH="1">
            <a:off x="1970075" y="2575337"/>
            <a:ext cx="544200" cy="367200"/>
          </a:xfrm>
          <a:prstGeom prst="straightConnector1">
            <a:avLst/>
          </a:prstGeom>
          <a:noFill/>
          <a:ln w="9525" cap="flat" cmpd="sng">
            <a:solidFill>
              <a:schemeClr val="dk2"/>
            </a:solidFill>
            <a:prstDash val="solid"/>
            <a:round/>
            <a:headEnd type="none" w="lg" len="lg"/>
            <a:tailEnd type="triangle" w="lg" len="lg"/>
          </a:ln>
        </p:spPr>
      </p:cxnSp>
      <p:cxnSp>
        <p:nvCxnSpPr>
          <p:cNvPr id="83" name="Shape 83"/>
          <p:cNvCxnSpPr/>
          <p:nvPr/>
        </p:nvCxnSpPr>
        <p:spPr>
          <a:xfrm flipH="1">
            <a:off x="982125" y="3601062"/>
            <a:ext cx="544200" cy="367200"/>
          </a:xfrm>
          <a:prstGeom prst="straightConnector1">
            <a:avLst/>
          </a:prstGeom>
          <a:noFill/>
          <a:ln w="9525" cap="flat" cmpd="sng">
            <a:solidFill>
              <a:schemeClr val="dk2"/>
            </a:solidFill>
            <a:prstDash val="solid"/>
            <a:round/>
            <a:headEnd type="none" w="lg" len="lg"/>
            <a:tailEnd type="triangle" w="lg" len="lg"/>
          </a:ln>
        </p:spPr>
      </p:cxnSp>
      <p:cxnSp>
        <p:nvCxnSpPr>
          <p:cNvPr id="84" name="Shape 84"/>
          <p:cNvCxnSpPr/>
          <p:nvPr/>
        </p:nvCxnSpPr>
        <p:spPr>
          <a:xfrm flipH="1">
            <a:off x="4922825" y="3601062"/>
            <a:ext cx="544200" cy="367200"/>
          </a:xfrm>
          <a:prstGeom prst="straightConnector1">
            <a:avLst/>
          </a:prstGeom>
          <a:noFill/>
          <a:ln w="9525" cap="flat" cmpd="sng">
            <a:solidFill>
              <a:schemeClr val="dk2"/>
            </a:solidFill>
            <a:prstDash val="solid"/>
            <a:round/>
            <a:headEnd type="none" w="lg" len="lg"/>
            <a:tailEnd type="triangle" w="lg" len="lg"/>
          </a:ln>
        </p:spPr>
      </p:cxnSp>
      <p:cxnSp>
        <p:nvCxnSpPr>
          <p:cNvPr id="85" name="Shape 85"/>
          <p:cNvCxnSpPr/>
          <p:nvPr/>
        </p:nvCxnSpPr>
        <p:spPr>
          <a:xfrm>
            <a:off x="5330950" y="1454037"/>
            <a:ext cx="544200" cy="367200"/>
          </a:xfrm>
          <a:prstGeom prst="straightConnector1">
            <a:avLst/>
          </a:prstGeom>
          <a:noFill/>
          <a:ln w="9525" cap="flat" cmpd="sng">
            <a:solidFill>
              <a:schemeClr val="dk2"/>
            </a:solidFill>
            <a:prstDash val="solid"/>
            <a:round/>
            <a:headEnd type="none" w="lg" len="lg"/>
            <a:tailEnd type="triangle" w="lg" len="lg"/>
          </a:ln>
        </p:spPr>
      </p:cxnSp>
      <p:cxnSp>
        <p:nvCxnSpPr>
          <p:cNvPr id="86" name="Shape 86"/>
          <p:cNvCxnSpPr/>
          <p:nvPr/>
        </p:nvCxnSpPr>
        <p:spPr>
          <a:xfrm>
            <a:off x="5609200" y="2575337"/>
            <a:ext cx="544200" cy="367200"/>
          </a:xfrm>
          <a:prstGeom prst="straightConnector1">
            <a:avLst/>
          </a:prstGeom>
          <a:noFill/>
          <a:ln w="9525" cap="flat" cmpd="sng">
            <a:solidFill>
              <a:schemeClr val="dk2"/>
            </a:solidFill>
            <a:prstDash val="solid"/>
            <a:round/>
            <a:headEnd type="none" w="lg" len="lg"/>
            <a:tailEnd type="triangle" w="lg" len="lg"/>
          </a:ln>
        </p:spPr>
      </p:cxnSp>
      <p:cxnSp>
        <p:nvCxnSpPr>
          <p:cNvPr id="87" name="Shape 87"/>
          <p:cNvCxnSpPr/>
          <p:nvPr/>
        </p:nvCxnSpPr>
        <p:spPr>
          <a:xfrm>
            <a:off x="6437350" y="3523962"/>
            <a:ext cx="544200" cy="367200"/>
          </a:xfrm>
          <a:prstGeom prst="straightConnector1">
            <a:avLst/>
          </a:prstGeom>
          <a:noFill/>
          <a:ln w="9525" cap="flat" cmpd="sng">
            <a:solidFill>
              <a:schemeClr val="dk2"/>
            </a:solidFill>
            <a:prstDash val="solid"/>
            <a:round/>
            <a:headEnd type="none" w="lg" len="lg"/>
            <a:tailEnd type="triangle" w="lg" len="lg"/>
          </a:ln>
        </p:spPr>
      </p:cxnSp>
      <p:cxnSp>
        <p:nvCxnSpPr>
          <p:cNvPr id="88" name="Shape 88"/>
          <p:cNvCxnSpPr/>
          <p:nvPr/>
        </p:nvCxnSpPr>
        <p:spPr>
          <a:xfrm>
            <a:off x="2723100" y="3523962"/>
            <a:ext cx="544200" cy="367200"/>
          </a:xfrm>
          <a:prstGeom prst="straightConnector1">
            <a:avLst/>
          </a:prstGeom>
          <a:noFill/>
          <a:ln w="9525" cap="flat" cmpd="sng">
            <a:solidFill>
              <a:schemeClr val="dk2"/>
            </a:solidFill>
            <a:prstDash val="solid"/>
            <a:round/>
            <a:headEnd type="none" w="lg" len="lg"/>
            <a:tailEnd type="triangle" w="lg" len="lg"/>
          </a:ln>
        </p:spPr>
      </p:cxnSp>
    </p:spTree>
    <p:extLst>
      <p:ext uri="{BB962C8B-B14F-4D97-AF65-F5344CB8AC3E}">
        <p14:creationId xmlns:p14="http://schemas.microsoft.com/office/powerpoint/2010/main" val="2098763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0"/>
            <a:ext cx="8520600" cy="572700"/>
          </a:xfrm>
          <a:prstGeom prst="rect">
            <a:avLst/>
          </a:prstGeom>
        </p:spPr>
        <p:txBody>
          <a:bodyPr lIns="91425" tIns="91425" rIns="91425" bIns="91425" anchor="t" anchorCtr="0">
            <a:noAutofit/>
          </a:bodyPr>
          <a:lstStyle/>
          <a:p>
            <a:pPr lvl="0" rtl="0">
              <a:spcBef>
                <a:spcPts val="0"/>
              </a:spcBef>
              <a:buNone/>
            </a:pPr>
            <a:r>
              <a:rPr lang="en"/>
              <a:t>Review</a:t>
            </a:r>
          </a:p>
        </p:txBody>
      </p:sp>
      <p:sp>
        <p:nvSpPr>
          <p:cNvPr id="94" name="Shape 94"/>
          <p:cNvSpPr txBox="1">
            <a:spLocks noGrp="1"/>
          </p:cNvSpPr>
          <p:nvPr>
            <p:ph type="body" idx="1"/>
          </p:nvPr>
        </p:nvSpPr>
        <p:spPr>
          <a:xfrm>
            <a:off x="226400" y="648400"/>
            <a:ext cx="8520600" cy="3334800"/>
          </a:xfrm>
          <a:prstGeom prst="rect">
            <a:avLst/>
          </a:prstGeom>
        </p:spPr>
        <p:txBody>
          <a:bodyPr lIns="91425" tIns="91425" rIns="91425" bIns="91425" anchor="t" anchorCtr="0">
            <a:noAutofit/>
          </a:bodyPr>
          <a:lstStyle/>
          <a:p>
            <a:pPr marL="228600" lvl="0" indent="-228600" rtl="0">
              <a:lnSpc>
                <a:spcPct val="90000"/>
              </a:lnSpc>
              <a:spcBef>
                <a:spcPts val="1000"/>
              </a:spcBef>
              <a:spcAft>
                <a:spcPts val="0"/>
              </a:spcAft>
              <a:buSzPct val="155555"/>
              <a:buFont typeface="Arial"/>
              <a:buChar char="•"/>
            </a:pPr>
            <a:r>
              <a:rPr lang="en">
                <a:latin typeface="Oswald"/>
                <a:ea typeface="Oswald"/>
                <a:cs typeface="Oswald"/>
                <a:sym typeface="Oswald"/>
              </a:rPr>
              <a:t>How will you make your game dynamic?</a:t>
            </a:r>
          </a:p>
          <a:p>
            <a:pPr marL="228600" lvl="0" indent="-228600" rtl="0">
              <a:lnSpc>
                <a:spcPct val="90000"/>
              </a:lnSpc>
              <a:spcBef>
                <a:spcPts val="1000"/>
              </a:spcBef>
              <a:spcAft>
                <a:spcPts val="0"/>
              </a:spcAft>
              <a:buSzPct val="155555"/>
              <a:buFont typeface="Arial"/>
              <a:buChar char="•"/>
            </a:pPr>
            <a:r>
              <a:rPr lang="en">
                <a:latin typeface="Oswald"/>
                <a:ea typeface="Oswald"/>
                <a:cs typeface="Oswald"/>
                <a:sym typeface="Oswald"/>
              </a:rPr>
              <a:t>Conditional statements! </a:t>
            </a:r>
          </a:p>
          <a:p>
            <a:pPr marL="228600" lvl="0" indent="-228600" rtl="0">
              <a:lnSpc>
                <a:spcPct val="90000"/>
              </a:lnSpc>
              <a:spcBef>
                <a:spcPts val="1000"/>
              </a:spcBef>
              <a:spcAft>
                <a:spcPts val="0"/>
              </a:spcAft>
              <a:buSzPct val="155555"/>
              <a:buFont typeface="Arial"/>
              <a:buChar char="•"/>
            </a:pPr>
            <a:r>
              <a:rPr lang="en">
                <a:latin typeface="Oswald"/>
                <a:ea typeface="Oswald"/>
                <a:cs typeface="Oswald"/>
                <a:sym typeface="Oswald"/>
              </a:rPr>
              <a:t>If-then, If-then-else, etc.  </a:t>
            </a:r>
            <a:r>
              <a:rPr lang="en" sz="2800">
                <a:latin typeface="Calibri"/>
                <a:ea typeface="Calibri"/>
                <a:cs typeface="Calibri"/>
                <a:sym typeface="Calibri"/>
              </a:rPr>
              <a:t/>
            </a:r>
            <a:br>
              <a:rPr lang="en" sz="2800">
                <a:latin typeface="Calibri"/>
                <a:ea typeface="Calibri"/>
                <a:cs typeface="Calibri"/>
                <a:sym typeface="Calibri"/>
              </a:rPr>
            </a:br>
            <a:endParaRPr lang="en" sz="2800">
              <a:latin typeface="Calibri"/>
              <a:ea typeface="Calibri"/>
              <a:cs typeface="Calibri"/>
              <a:sym typeface="Calibri"/>
            </a:endParaRPr>
          </a:p>
        </p:txBody>
      </p:sp>
      <p:pic>
        <p:nvPicPr>
          <p:cNvPr id="95" name="Shape 95"/>
          <p:cNvPicPr preferRelativeResize="0"/>
          <p:nvPr/>
        </p:nvPicPr>
        <p:blipFill>
          <a:blip r:embed="rId3">
            <a:alphaModFix/>
          </a:blip>
          <a:stretch>
            <a:fillRect/>
          </a:stretch>
        </p:blipFill>
        <p:spPr>
          <a:xfrm>
            <a:off x="3104774" y="1428125"/>
            <a:ext cx="5727525" cy="3476624"/>
          </a:xfrm>
          <a:prstGeom prst="rect">
            <a:avLst/>
          </a:prstGeom>
          <a:noFill/>
          <a:ln>
            <a:noFill/>
          </a:ln>
        </p:spPr>
      </p:pic>
    </p:spTree>
    <p:extLst>
      <p:ext uri="{BB962C8B-B14F-4D97-AF65-F5344CB8AC3E}">
        <p14:creationId xmlns:p14="http://schemas.microsoft.com/office/powerpoint/2010/main" val="2860955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Conditional statements</a:t>
            </a:r>
          </a:p>
        </p:txBody>
      </p:sp>
      <p:sp>
        <p:nvSpPr>
          <p:cNvPr id="101" name="Shape 101"/>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marL="457200" lvl="0" indent="-228600" rtl="0">
              <a:spcBef>
                <a:spcPts val="0"/>
              </a:spcBef>
              <a:buFont typeface="Oswald"/>
              <a:buChar char="●"/>
            </a:pPr>
            <a:r>
              <a:rPr lang="en">
                <a:latin typeface="Oswald"/>
                <a:ea typeface="Oswald"/>
                <a:cs typeface="Oswald"/>
                <a:sym typeface="Oswald"/>
              </a:rPr>
              <a:t>Most programming languages use them!</a:t>
            </a:r>
          </a:p>
          <a:p>
            <a:pPr marL="457200" lvl="0" indent="-228600" rtl="0">
              <a:spcBef>
                <a:spcPts val="0"/>
              </a:spcBef>
              <a:spcAft>
                <a:spcPts val="0"/>
              </a:spcAft>
              <a:buFont typeface="Oswald"/>
              <a:buChar char="●"/>
            </a:pPr>
            <a:r>
              <a:rPr lang="en">
                <a:latin typeface="Oswald"/>
                <a:ea typeface="Oswald"/>
                <a:cs typeface="Oswald"/>
                <a:sym typeface="Oswald"/>
              </a:rPr>
              <a:t>The purpose of conditional statements is to provide options for the computer to follow. </a:t>
            </a:r>
          </a:p>
          <a:p>
            <a:pPr lvl="0" rtl="0">
              <a:spcBef>
                <a:spcPts val="0"/>
              </a:spcBef>
              <a:spcAft>
                <a:spcPts val="0"/>
              </a:spcAft>
              <a:buNone/>
            </a:pPr>
            <a:endParaRPr>
              <a:latin typeface="Oswald"/>
              <a:ea typeface="Oswald"/>
              <a:cs typeface="Oswald"/>
              <a:sym typeface="Oswald"/>
            </a:endParaRPr>
          </a:p>
          <a:p>
            <a:pPr marL="457200" lvl="0" indent="-228600" rtl="0">
              <a:spcBef>
                <a:spcPts val="0"/>
              </a:spcBef>
              <a:spcAft>
                <a:spcPts val="0"/>
              </a:spcAft>
              <a:buFont typeface="Oswald"/>
              <a:buChar char="●"/>
            </a:pPr>
            <a:r>
              <a:rPr lang="en">
                <a:latin typeface="Oswald"/>
                <a:ea typeface="Oswald"/>
                <a:cs typeface="Oswald"/>
                <a:sym typeface="Oswald"/>
              </a:rPr>
              <a:t>In a conditional, the command will only be executed if the statement is true, otherwise it doesn’t do the command, or it will move on to the next line of code. </a:t>
            </a:r>
          </a:p>
          <a:p>
            <a:pPr lvl="0" rtl="0">
              <a:spcBef>
                <a:spcPts val="0"/>
              </a:spcBef>
              <a:spcAft>
                <a:spcPts val="0"/>
              </a:spcAft>
              <a:buNone/>
            </a:pPr>
            <a:endParaRPr>
              <a:latin typeface="Oswald"/>
              <a:ea typeface="Oswald"/>
              <a:cs typeface="Oswald"/>
              <a:sym typeface="Oswald"/>
            </a:endParaRPr>
          </a:p>
          <a:p>
            <a:pPr marL="457200" lvl="0" indent="-228600" rtl="0">
              <a:spcBef>
                <a:spcPts val="0"/>
              </a:spcBef>
              <a:spcAft>
                <a:spcPts val="0"/>
              </a:spcAft>
              <a:buFont typeface="Oswald"/>
              <a:buChar char="●"/>
            </a:pPr>
            <a:r>
              <a:rPr lang="en">
                <a:latin typeface="Oswald"/>
                <a:ea typeface="Oswald"/>
                <a:cs typeface="Oswald"/>
                <a:sym typeface="Oswald"/>
              </a:rPr>
              <a:t>Conditional statements require the computer to evaluate if a statement is true or false, and depending on if it is true or false, it will execute a command or move on.</a:t>
            </a:r>
          </a:p>
        </p:txBody>
      </p:sp>
    </p:spTree>
    <p:extLst>
      <p:ext uri="{BB962C8B-B14F-4D97-AF65-F5344CB8AC3E}">
        <p14:creationId xmlns:p14="http://schemas.microsoft.com/office/powerpoint/2010/main" val="1978119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Shape 70" descr="Screenshot 2016-07-13 at 4.52.53 PM.png"/>
          <p:cNvPicPr preferRelativeResize="0"/>
          <p:nvPr/>
        </p:nvPicPr>
        <p:blipFill>
          <a:blip r:embed="rId3">
            <a:alphaModFix/>
          </a:blip>
          <a:stretch>
            <a:fillRect/>
          </a:stretch>
        </p:blipFill>
        <p:spPr>
          <a:xfrm>
            <a:off x="678949" y="624199"/>
            <a:ext cx="8073975" cy="3842900"/>
          </a:xfrm>
          <a:prstGeom prst="rect">
            <a:avLst/>
          </a:prstGeom>
          <a:noFill/>
          <a:ln>
            <a:noFill/>
          </a:ln>
        </p:spPr>
      </p:pic>
      <p:sp>
        <p:nvSpPr>
          <p:cNvPr id="71" name="Shape 71"/>
          <p:cNvSpPr txBox="1"/>
          <p:nvPr/>
        </p:nvSpPr>
        <p:spPr>
          <a:xfrm>
            <a:off x="152400" y="4467100"/>
            <a:ext cx="8659800" cy="566700"/>
          </a:xfrm>
          <a:prstGeom prst="rect">
            <a:avLst/>
          </a:prstGeom>
          <a:noFill/>
          <a:ln>
            <a:noFill/>
          </a:ln>
        </p:spPr>
        <p:txBody>
          <a:bodyPr lIns="91425" tIns="91425" rIns="91425" bIns="91425" anchor="ctr" anchorCtr="0">
            <a:noAutofit/>
          </a:bodyPr>
          <a:lstStyle/>
          <a:p>
            <a:pPr lvl="0" indent="457200" algn="ctr" rtl="0">
              <a:lnSpc>
                <a:spcPct val="115000"/>
              </a:lnSpc>
              <a:spcBef>
                <a:spcPts val="0"/>
              </a:spcBef>
              <a:buNone/>
            </a:pPr>
            <a:r>
              <a:rPr lang="en" sz="1100">
                <a:solidFill>
                  <a:srgbClr val="434343"/>
                </a:solidFill>
              </a:rPr>
              <a:t>© 2012 IDEO LLC. All rights reserved. http:// designthinkingforeducators.com/</a:t>
            </a:r>
          </a:p>
          <a:p>
            <a:pPr marL="914400" lvl="0" indent="457200" rtl="0">
              <a:lnSpc>
                <a:spcPct val="115000"/>
              </a:lnSpc>
              <a:spcBef>
                <a:spcPts val="0"/>
              </a:spcBef>
              <a:buNone/>
            </a:pPr>
            <a:r>
              <a:rPr lang="en" sz="1100">
                <a:solidFill>
                  <a:srgbClr val="434343"/>
                </a:solidFill>
              </a:rPr>
              <a:t>(This diagram is borrowed from the Design Thinking for Educators toolkit, which is created by IDEO.) </a:t>
            </a:r>
          </a:p>
        </p:txBody>
      </p:sp>
      <p:pic>
        <p:nvPicPr>
          <p:cNvPr id="72" name="Shape 72"/>
          <p:cNvPicPr preferRelativeResize="0"/>
          <p:nvPr/>
        </p:nvPicPr>
        <p:blipFill>
          <a:blip r:embed="rId4">
            <a:alphaModFix/>
          </a:blip>
          <a:stretch>
            <a:fillRect/>
          </a:stretch>
        </p:blipFill>
        <p:spPr>
          <a:xfrm>
            <a:off x="460650" y="1917471"/>
            <a:ext cx="1786000" cy="19632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Conditional statements</a:t>
            </a:r>
          </a:p>
        </p:txBody>
      </p:sp>
      <p:sp>
        <p:nvSpPr>
          <p:cNvPr id="107" name="Shape 107"/>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marL="457200" lvl="0" indent="-228600" rtl="0">
              <a:spcBef>
                <a:spcPts val="0"/>
              </a:spcBef>
              <a:buFont typeface="Oswald"/>
              <a:buChar char="●"/>
            </a:pPr>
            <a:r>
              <a:rPr lang="en">
                <a:latin typeface="Oswald"/>
                <a:ea typeface="Oswald"/>
                <a:cs typeface="Oswald"/>
                <a:sym typeface="Oswald"/>
              </a:rPr>
              <a:t>You even use them in Geometry and Language arts!</a:t>
            </a:r>
          </a:p>
          <a:p>
            <a:pPr lvl="0" rtl="0">
              <a:spcBef>
                <a:spcPts val="0"/>
              </a:spcBef>
              <a:buNone/>
            </a:pPr>
            <a:endParaRPr>
              <a:latin typeface="Oswald"/>
              <a:ea typeface="Oswald"/>
              <a:cs typeface="Oswald"/>
              <a:sym typeface="Oswald"/>
            </a:endParaRPr>
          </a:p>
          <a:p>
            <a:pPr marL="457200" lvl="0" indent="-228600" rtl="0">
              <a:spcBef>
                <a:spcPts val="0"/>
              </a:spcBef>
              <a:buFont typeface="Oswald"/>
              <a:buChar char="●"/>
            </a:pPr>
            <a:r>
              <a:rPr lang="en">
                <a:latin typeface="Oswald"/>
                <a:ea typeface="Oswald"/>
                <a:cs typeface="Oswald"/>
                <a:sym typeface="Oswald"/>
              </a:rPr>
              <a:t>Example: If you do your homework, you will make a good grade, else you won’t. That is a conditional! </a:t>
            </a:r>
          </a:p>
          <a:p>
            <a:pPr lvl="0" rtl="0">
              <a:spcBef>
                <a:spcPts val="0"/>
              </a:spcBef>
              <a:buNone/>
            </a:pPr>
            <a:endParaRPr>
              <a:latin typeface="Oswald"/>
              <a:ea typeface="Oswald"/>
              <a:cs typeface="Oswald"/>
              <a:sym typeface="Oswald"/>
            </a:endParaRPr>
          </a:p>
          <a:p>
            <a:pPr marL="457200" lvl="0" indent="-228600" rtl="0">
              <a:spcBef>
                <a:spcPts val="0"/>
              </a:spcBef>
              <a:spcAft>
                <a:spcPts val="0"/>
              </a:spcAft>
              <a:buFont typeface="Oswald"/>
              <a:buChar char="●"/>
            </a:pPr>
            <a:r>
              <a:rPr lang="en">
                <a:latin typeface="Oswald"/>
                <a:ea typeface="Oswald"/>
                <a:cs typeface="Oswald"/>
                <a:sym typeface="Oswald"/>
              </a:rPr>
              <a:t>Your dynamic game will need conditional statements. </a:t>
            </a:r>
          </a:p>
        </p:txBody>
      </p:sp>
    </p:spTree>
    <p:extLst>
      <p:ext uri="{BB962C8B-B14F-4D97-AF65-F5344CB8AC3E}">
        <p14:creationId xmlns:p14="http://schemas.microsoft.com/office/powerpoint/2010/main" val="1011924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246200" y="91325"/>
            <a:ext cx="8520600" cy="572700"/>
          </a:xfrm>
          <a:prstGeom prst="rect">
            <a:avLst/>
          </a:prstGeom>
        </p:spPr>
        <p:txBody>
          <a:bodyPr lIns="91425" tIns="91425" rIns="91425" bIns="91425" anchor="t" anchorCtr="0">
            <a:noAutofit/>
          </a:bodyPr>
          <a:lstStyle/>
          <a:p>
            <a:pPr lvl="0" rtl="0">
              <a:spcBef>
                <a:spcPts val="0"/>
              </a:spcBef>
              <a:buNone/>
            </a:pPr>
            <a:r>
              <a:rPr lang="en"/>
              <a:t>Conditional statements</a:t>
            </a:r>
          </a:p>
        </p:txBody>
      </p:sp>
      <p:sp>
        <p:nvSpPr>
          <p:cNvPr id="113" name="Shape 113"/>
          <p:cNvSpPr txBox="1">
            <a:spLocks noGrp="1"/>
          </p:cNvSpPr>
          <p:nvPr>
            <p:ph type="body" idx="1"/>
          </p:nvPr>
        </p:nvSpPr>
        <p:spPr>
          <a:xfrm>
            <a:off x="0" y="664025"/>
            <a:ext cx="9000000" cy="3334800"/>
          </a:xfrm>
          <a:prstGeom prst="rect">
            <a:avLst/>
          </a:prstGeom>
        </p:spPr>
        <p:txBody>
          <a:bodyPr lIns="91425" tIns="91425" rIns="91425" bIns="91425" anchor="t" anchorCtr="0">
            <a:noAutofit/>
          </a:bodyPr>
          <a:lstStyle/>
          <a:p>
            <a:pPr marL="457200" lvl="0" indent="-228600" rtl="0">
              <a:spcBef>
                <a:spcPts val="0"/>
              </a:spcBef>
              <a:spcAft>
                <a:spcPts val="0"/>
              </a:spcAft>
              <a:buFont typeface="Oswald"/>
              <a:buChar char="●"/>
            </a:pPr>
            <a:r>
              <a:rPr lang="en">
                <a:latin typeface="Oswald"/>
                <a:ea typeface="Oswald"/>
                <a:cs typeface="Oswald"/>
                <a:sym typeface="Oswald"/>
              </a:rPr>
              <a:t>The conditionals will allow your game to set thresholds so the game can get easier or harder. </a:t>
            </a:r>
          </a:p>
          <a:p>
            <a:pPr lvl="0" rtl="0">
              <a:spcBef>
                <a:spcPts val="0"/>
              </a:spcBef>
              <a:spcAft>
                <a:spcPts val="0"/>
              </a:spcAft>
              <a:buNone/>
            </a:pPr>
            <a:endParaRPr>
              <a:latin typeface="Oswald"/>
              <a:ea typeface="Oswald"/>
              <a:cs typeface="Oswald"/>
              <a:sym typeface="Oswald"/>
            </a:endParaRPr>
          </a:p>
          <a:p>
            <a:pPr marL="457200" lvl="0" indent="-228600" rtl="0">
              <a:spcBef>
                <a:spcPts val="0"/>
              </a:spcBef>
              <a:spcAft>
                <a:spcPts val="0"/>
              </a:spcAft>
              <a:buFont typeface="Oswald"/>
              <a:buChar char="●"/>
            </a:pPr>
            <a:r>
              <a:rPr lang="en">
                <a:latin typeface="Oswald"/>
                <a:ea typeface="Oswald"/>
                <a:cs typeface="Oswald"/>
                <a:sym typeface="Oswald"/>
              </a:rPr>
              <a:t>For example, in Brittney’s RoboBlaster game, if the player’s accuracy was 50% or higher, then more asteroids appeared, else less asteroids appeared. The use of conditionals allowed the game to make adjustment decisions automatically without Brittney having to adjust the game herself or press any additional buttons. </a:t>
            </a:r>
          </a:p>
          <a:p>
            <a:pPr lvl="0" rtl="0">
              <a:spcBef>
                <a:spcPts val="0"/>
              </a:spcBef>
              <a:spcAft>
                <a:spcPts val="0"/>
              </a:spcAft>
              <a:buNone/>
            </a:pPr>
            <a:endParaRPr>
              <a:latin typeface="Oswald"/>
              <a:ea typeface="Oswald"/>
              <a:cs typeface="Oswald"/>
              <a:sym typeface="Oswald"/>
            </a:endParaRPr>
          </a:p>
        </p:txBody>
      </p:sp>
      <p:pic>
        <p:nvPicPr>
          <p:cNvPr id="114" name="Shape 114" descr="Screenshot 2016-07-12 at 3.10.53 PM.png"/>
          <p:cNvPicPr preferRelativeResize="0"/>
          <p:nvPr/>
        </p:nvPicPr>
        <p:blipFill rotWithShape="1">
          <a:blip r:embed="rId3">
            <a:alphaModFix/>
          </a:blip>
          <a:srcRect/>
          <a:stretch/>
        </p:blipFill>
        <p:spPr>
          <a:xfrm>
            <a:off x="2824499" y="2702827"/>
            <a:ext cx="3351000" cy="2323499"/>
          </a:xfrm>
          <a:prstGeom prst="rect">
            <a:avLst/>
          </a:prstGeom>
          <a:noFill/>
          <a:ln>
            <a:noFill/>
          </a:ln>
        </p:spPr>
      </p:pic>
    </p:spTree>
    <p:extLst>
      <p:ext uri="{BB962C8B-B14F-4D97-AF65-F5344CB8AC3E}">
        <p14:creationId xmlns:p14="http://schemas.microsoft.com/office/powerpoint/2010/main" val="4044982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143725"/>
            <a:ext cx="8520600" cy="572700"/>
          </a:xfrm>
          <a:prstGeom prst="rect">
            <a:avLst/>
          </a:prstGeom>
        </p:spPr>
        <p:txBody>
          <a:bodyPr lIns="91425" tIns="91425" rIns="91425" bIns="91425" anchor="t" anchorCtr="0">
            <a:noAutofit/>
          </a:bodyPr>
          <a:lstStyle/>
          <a:p>
            <a:pPr lvl="0">
              <a:spcBef>
                <a:spcPts val="0"/>
              </a:spcBef>
              <a:buNone/>
            </a:pPr>
            <a:r>
              <a:rPr lang="en"/>
              <a:t>Rock, Paper Scissors with conditional statements</a:t>
            </a:r>
          </a:p>
        </p:txBody>
      </p:sp>
      <p:sp>
        <p:nvSpPr>
          <p:cNvPr id="120" name="Shape 120"/>
          <p:cNvSpPr txBox="1">
            <a:spLocks noGrp="1"/>
          </p:cNvSpPr>
          <p:nvPr>
            <p:ph type="body" idx="1"/>
          </p:nvPr>
        </p:nvSpPr>
        <p:spPr>
          <a:xfrm>
            <a:off x="377200" y="716425"/>
            <a:ext cx="8520600" cy="3334800"/>
          </a:xfrm>
          <a:prstGeom prst="rect">
            <a:avLst/>
          </a:prstGeom>
        </p:spPr>
        <p:txBody>
          <a:bodyPr lIns="91425" tIns="91425" rIns="91425" bIns="91425" anchor="t" anchorCtr="0">
            <a:noAutofit/>
          </a:bodyPr>
          <a:lstStyle/>
          <a:p>
            <a:pPr marL="457200" lvl="0" indent="-228600" rtl="0">
              <a:spcBef>
                <a:spcPts val="0"/>
              </a:spcBef>
              <a:spcAft>
                <a:spcPts val="0"/>
              </a:spcAft>
              <a:buFont typeface="Oswald"/>
              <a:buChar char="●"/>
            </a:pPr>
            <a:r>
              <a:rPr lang="en">
                <a:latin typeface="Oswald"/>
                <a:ea typeface="Oswald"/>
                <a:cs typeface="Oswald"/>
                <a:sym typeface="Oswald"/>
              </a:rPr>
              <a:t>Look at the handout, which shows a portion of the code from a game of Rock-Paper-Scissors in Scratch. </a:t>
            </a:r>
          </a:p>
          <a:p>
            <a:pPr lvl="0" rtl="0">
              <a:spcBef>
                <a:spcPts val="0"/>
              </a:spcBef>
              <a:spcAft>
                <a:spcPts val="0"/>
              </a:spcAft>
              <a:buNone/>
            </a:pPr>
            <a:endParaRPr>
              <a:latin typeface="Oswald"/>
              <a:ea typeface="Oswald"/>
              <a:cs typeface="Oswald"/>
              <a:sym typeface="Oswald"/>
            </a:endParaRPr>
          </a:p>
          <a:p>
            <a:pPr marL="457200" lvl="0" indent="-228600" rtl="0">
              <a:spcBef>
                <a:spcPts val="0"/>
              </a:spcBef>
              <a:spcAft>
                <a:spcPts val="0"/>
              </a:spcAft>
              <a:buFont typeface="Oswald"/>
              <a:buChar char="●"/>
            </a:pPr>
            <a:r>
              <a:rPr lang="en">
                <a:latin typeface="Oswald"/>
                <a:ea typeface="Oswald"/>
                <a:cs typeface="Oswald"/>
                <a:sym typeface="Oswald"/>
              </a:rPr>
              <a:t>While this game is not dynamic, it is a good example of how to nest conditionals. In the game, the player competes versus the computer and it works with a Makey Makey. </a:t>
            </a:r>
          </a:p>
          <a:p>
            <a:pPr lvl="0" rtl="0">
              <a:spcBef>
                <a:spcPts val="0"/>
              </a:spcBef>
              <a:spcAft>
                <a:spcPts val="0"/>
              </a:spcAft>
              <a:buNone/>
            </a:pPr>
            <a:endParaRPr>
              <a:latin typeface="Oswald"/>
              <a:ea typeface="Oswald"/>
              <a:cs typeface="Oswald"/>
              <a:sym typeface="Oswald"/>
            </a:endParaRPr>
          </a:p>
          <a:p>
            <a:pPr marL="457200" lvl="0" indent="-228600" rtl="0">
              <a:spcBef>
                <a:spcPts val="0"/>
              </a:spcBef>
              <a:spcAft>
                <a:spcPts val="0"/>
              </a:spcAft>
              <a:buFont typeface="Oswald"/>
              <a:buChar char="●"/>
            </a:pPr>
            <a:r>
              <a:rPr lang="en">
                <a:latin typeface="Oswald"/>
                <a:ea typeface="Oswald"/>
                <a:cs typeface="Oswald"/>
                <a:sym typeface="Oswald"/>
              </a:rPr>
              <a:t>The player picks either rock, paper, or scissors by selecting an arrow key. </a:t>
            </a:r>
          </a:p>
          <a:p>
            <a:pPr lvl="0" rtl="0">
              <a:spcBef>
                <a:spcPts val="0"/>
              </a:spcBef>
              <a:spcAft>
                <a:spcPts val="0"/>
              </a:spcAft>
              <a:buNone/>
            </a:pPr>
            <a:endParaRPr>
              <a:latin typeface="Oswald"/>
              <a:ea typeface="Oswald"/>
              <a:cs typeface="Oswald"/>
              <a:sym typeface="Oswald"/>
            </a:endParaRPr>
          </a:p>
          <a:p>
            <a:pPr marL="457200" lvl="0" indent="-228600" rtl="0">
              <a:spcBef>
                <a:spcPts val="0"/>
              </a:spcBef>
              <a:spcAft>
                <a:spcPts val="0"/>
              </a:spcAft>
              <a:buFont typeface="Oswald"/>
              <a:buChar char="●"/>
            </a:pPr>
            <a:r>
              <a:rPr lang="en">
                <a:latin typeface="Oswald"/>
                <a:ea typeface="Oswald"/>
                <a:cs typeface="Oswald"/>
                <a:sym typeface="Oswald"/>
              </a:rPr>
              <a:t>Then, the computer makes a pick. </a:t>
            </a:r>
          </a:p>
          <a:p>
            <a:pPr lvl="0" rtl="0">
              <a:spcBef>
                <a:spcPts val="0"/>
              </a:spcBef>
              <a:spcAft>
                <a:spcPts val="0"/>
              </a:spcAft>
              <a:buNone/>
            </a:pPr>
            <a:endParaRPr>
              <a:latin typeface="Oswald"/>
              <a:ea typeface="Oswald"/>
              <a:cs typeface="Oswald"/>
              <a:sym typeface="Oswald"/>
            </a:endParaRPr>
          </a:p>
          <a:p>
            <a:pPr marL="457200" lvl="0" indent="-228600">
              <a:spcBef>
                <a:spcPts val="0"/>
              </a:spcBef>
              <a:spcAft>
                <a:spcPts val="0"/>
              </a:spcAft>
              <a:buFont typeface="Oswald"/>
              <a:buChar char="●"/>
            </a:pPr>
            <a:r>
              <a:rPr lang="en">
                <a:latin typeface="Oswald"/>
                <a:ea typeface="Oswald"/>
                <a:cs typeface="Oswald"/>
                <a:sym typeface="Oswald"/>
              </a:rPr>
              <a:t>Look at the code on your handout. Next to each line, explain what is happening. Fill in the first 3 boxes. </a:t>
            </a:r>
          </a:p>
          <a:p>
            <a:pPr lvl="0">
              <a:spcBef>
                <a:spcPts val="0"/>
              </a:spcBef>
              <a:spcAft>
                <a:spcPts val="0"/>
              </a:spcAft>
              <a:buClr>
                <a:schemeClr val="dk2"/>
              </a:buClr>
              <a:buSzPct val="100000"/>
              <a:buFont typeface="Arial"/>
              <a:buNone/>
            </a:pPr>
            <a:endParaRPr sz="1100">
              <a:latin typeface="Arial"/>
              <a:ea typeface="Arial"/>
              <a:cs typeface="Arial"/>
              <a:sym typeface="Arial"/>
            </a:endParaRPr>
          </a:p>
          <a:p>
            <a:pPr lvl="0">
              <a:spcBef>
                <a:spcPts val="0"/>
              </a:spcBef>
              <a:buNone/>
            </a:pPr>
            <a:endParaRPr/>
          </a:p>
        </p:txBody>
      </p:sp>
    </p:spTree>
    <p:extLst>
      <p:ext uri="{BB962C8B-B14F-4D97-AF65-F5344CB8AC3E}">
        <p14:creationId xmlns:p14="http://schemas.microsoft.com/office/powerpoint/2010/main" val="1760777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00" y="143725"/>
            <a:ext cx="8520600" cy="572700"/>
          </a:xfrm>
          <a:prstGeom prst="rect">
            <a:avLst/>
          </a:prstGeom>
        </p:spPr>
        <p:txBody>
          <a:bodyPr lIns="91425" tIns="91425" rIns="91425" bIns="91425" anchor="t" anchorCtr="0">
            <a:noAutofit/>
          </a:bodyPr>
          <a:lstStyle/>
          <a:p>
            <a:pPr lvl="0" rtl="0">
              <a:spcBef>
                <a:spcPts val="0"/>
              </a:spcBef>
              <a:buNone/>
            </a:pPr>
            <a:r>
              <a:rPr lang="en"/>
              <a:t>Rock, Paper Scissors with conditional statements</a:t>
            </a:r>
          </a:p>
        </p:txBody>
      </p:sp>
      <p:sp>
        <p:nvSpPr>
          <p:cNvPr id="126" name="Shape 126"/>
          <p:cNvSpPr txBox="1">
            <a:spLocks noGrp="1"/>
          </p:cNvSpPr>
          <p:nvPr>
            <p:ph type="body" idx="1"/>
          </p:nvPr>
        </p:nvSpPr>
        <p:spPr>
          <a:xfrm>
            <a:off x="377200" y="716425"/>
            <a:ext cx="8520600" cy="3334800"/>
          </a:xfrm>
          <a:prstGeom prst="rect">
            <a:avLst/>
          </a:prstGeom>
        </p:spPr>
        <p:txBody>
          <a:bodyPr lIns="91425" tIns="91425" rIns="91425" bIns="91425" anchor="t" anchorCtr="0">
            <a:noAutofit/>
          </a:bodyPr>
          <a:lstStyle/>
          <a:p>
            <a:pPr marL="457200" lvl="0" indent="-228600" rtl="0">
              <a:spcBef>
                <a:spcPts val="0"/>
              </a:spcBef>
              <a:spcAft>
                <a:spcPts val="0"/>
              </a:spcAft>
              <a:buFont typeface="Oswald"/>
              <a:buChar char="●"/>
            </a:pPr>
            <a:r>
              <a:rPr lang="en">
                <a:latin typeface="Oswald"/>
                <a:ea typeface="Oswald"/>
                <a:cs typeface="Oswald"/>
                <a:sym typeface="Oswald"/>
              </a:rPr>
              <a:t>Now, write the code for the situation when a player picks paper, using the up arrow. </a:t>
            </a:r>
          </a:p>
          <a:p>
            <a:pPr lvl="0" rtl="0">
              <a:spcBef>
                <a:spcPts val="0"/>
              </a:spcBef>
              <a:spcAft>
                <a:spcPts val="0"/>
              </a:spcAft>
              <a:buNone/>
            </a:pPr>
            <a:endParaRPr>
              <a:latin typeface="Oswald"/>
              <a:ea typeface="Oswald"/>
              <a:cs typeface="Oswald"/>
              <a:sym typeface="Oswald"/>
            </a:endParaRPr>
          </a:p>
          <a:p>
            <a:pPr marL="457200" lvl="0" indent="-228600" rtl="0">
              <a:spcBef>
                <a:spcPts val="0"/>
              </a:spcBef>
              <a:spcAft>
                <a:spcPts val="0"/>
              </a:spcAft>
              <a:buFont typeface="Oswald"/>
              <a:buChar char="●"/>
            </a:pPr>
            <a:r>
              <a:rPr lang="en" u="sng">
                <a:solidFill>
                  <a:srgbClr val="1155CC"/>
                </a:solidFill>
                <a:latin typeface="Oswald"/>
                <a:ea typeface="Oswald"/>
                <a:cs typeface="Oswald"/>
                <a:sym typeface="Oswald"/>
                <a:hlinkClick r:id="rId3"/>
              </a:rPr>
              <a:t>https://vimeo.com/194241575</a:t>
            </a:r>
          </a:p>
          <a:p>
            <a:pPr lvl="0" indent="457200" rtl="0">
              <a:spcBef>
                <a:spcPts val="0"/>
              </a:spcBef>
              <a:spcAft>
                <a:spcPts val="0"/>
              </a:spcAft>
              <a:buNone/>
            </a:pPr>
            <a:r>
              <a:rPr lang="en">
                <a:latin typeface="Oswald"/>
                <a:ea typeface="Oswald"/>
                <a:cs typeface="Oswald"/>
                <a:sym typeface="Oswald"/>
              </a:rPr>
              <a:t>(Password: Ryko)</a:t>
            </a:r>
          </a:p>
          <a:p>
            <a:pPr lvl="0" rtl="0">
              <a:spcBef>
                <a:spcPts val="0"/>
              </a:spcBef>
              <a:spcAft>
                <a:spcPts val="0"/>
              </a:spcAft>
              <a:buNone/>
            </a:pPr>
            <a:endParaRPr>
              <a:latin typeface="Oswald"/>
              <a:ea typeface="Oswald"/>
              <a:cs typeface="Oswald"/>
              <a:sym typeface="Oswald"/>
            </a:endParaRPr>
          </a:p>
          <a:p>
            <a:pPr lvl="0" rtl="0">
              <a:spcBef>
                <a:spcPts val="0"/>
              </a:spcBef>
              <a:spcAft>
                <a:spcPts val="0"/>
              </a:spcAft>
              <a:buNone/>
            </a:pPr>
            <a:endParaRPr>
              <a:latin typeface="Oswald"/>
              <a:ea typeface="Oswald"/>
              <a:cs typeface="Oswald"/>
              <a:sym typeface="Oswald"/>
            </a:endParaRPr>
          </a:p>
          <a:p>
            <a:pPr lvl="0" rtl="0">
              <a:spcBef>
                <a:spcPts val="0"/>
              </a:spcBef>
              <a:spcAft>
                <a:spcPts val="0"/>
              </a:spcAft>
              <a:buNone/>
            </a:pPr>
            <a:endParaRPr>
              <a:latin typeface="Oswald"/>
              <a:ea typeface="Oswald"/>
              <a:cs typeface="Oswald"/>
              <a:sym typeface="Oswald"/>
            </a:endParaRPr>
          </a:p>
          <a:p>
            <a:pPr lvl="0" rtl="0">
              <a:spcBef>
                <a:spcPts val="0"/>
              </a:spcBef>
              <a:spcAft>
                <a:spcPts val="0"/>
              </a:spcAft>
              <a:buNone/>
            </a:pPr>
            <a:endParaRPr>
              <a:latin typeface="Oswald"/>
              <a:ea typeface="Oswald"/>
              <a:cs typeface="Oswald"/>
              <a:sym typeface="Oswald"/>
            </a:endParaRPr>
          </a:p>
          <a:p>
            <a:pPr lvl="0" rtl="0">
              <a:spcBef>
                <a:spcPts val="0"/>
              </a:spcBef>
              <a:spcAft>
                <a:spcPts val="0"/>
              </a:spcAft>
              <a:buNone/>
            </a:pPr>
            <a:endParaRPr>
              <a:latin typeface="Oswald"/>
              <a:ea typeface="Oswald"/>
              <a:cs typeface="Oswald"/>
              <a:sym typeface="Oswald"/>
            </a:endParaRPr>
          </a:p>
          <a:p>
            <a:pPr lvl="0" rtl="0">
              <a:spcBef>
                <a:spcPts val="0"/>
              </a:spcBef>
              <a:spcAft>
                <a:spcPts val="0"/>
              </a:spcAft>
              <a:buNone/>
            </a:pPr>
            <a:endParaRPr sz="1100">
              <a:latin typeface="Arial"/>
              <a:ea typeface="Arial"/>
              <a:cs typeface="Arial"/>
              <a:sym typeface="Arial"/>
            </a:endParaRPr>
          </a:p>
          <a:p>
            <a:pPr lvl="0" rtl="0">
              <a:spcBef>
                <a:spcPts val="0"/>
              </a:spcBef>
              <a:buNone/>
            </a:pPr>
            <a:endParaRPr/>
          </a:p>
        </p:txBody>
      </p:sp>
    </p:spTree>
    <p:extLst>
      <p:ext uri="{BB962C8B-B14F-4D97-AF65-F5344CB8AC3E}">
        <p14:creationId xmlns:p14="http://schemas.microsoft.com/office/powerpoint/2010/main" val="38339957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0"/>
            <a:ext cx="8520600" cy="572700"/>
          </a:xfrm>
          <a:prstGeom prst="rect">
            <a:avLst/>
          </a:prstGeom>
        </p:spPr>
        <p:txBody>
          <a:bodyPr lIns="91425" tIns="91425" rIns="91425" bIns="91425" anchor="t" anchorCtr="0">
            <a:noAutofit/>
          </a:bodyPr>
          <a:lstStyle/>
          <a:p>
            <a:pPr lvl="0" rtl="0">
              <a:spcBef>
                <a:spcPts val="0"/>
              </a:spcBef>
              <a:buNone/>
            </a:pPr>
            <a:r>
              <a:rPr lang="en"/>
              <a:t>Wrap Up </a:t>
            </a:r>
          </a:p>
        </p:txBody>
      </p:sp>
      <p:sp>
        <p:nvSpPr>
          <p:cNvPr id="132" name="Shape 132"/>
          <p:cNvSpPr txBox="1">
            <a:spLocks noGrp="1"/>
          </p:cNvSpPr>
          <p:nvPr>
            <p:ph type="body" idx="1"/>
          </p:nvPr>
        </p:nvSpPr>
        <p:spPr>
          <a:xfrm>
            <a:off x="144100" y="572700"/>
            <a:ext cx="8908200" cy="3334800"/>
          </a:xfrm>
          <a:prstGeom prst="rect">
            <a:avLst/>
          </a:prstGeom>
        </p:spPr>
        <p:txBody>
          <a:bodyPr lIns="91425" tIns="91425" rIns="91425" bIns="91425" anchor="t" anchorCtr="0">
            <a:noAutofit/>
          </a:bodyPr>
          <a:lstStyle/>
          <a:p>
            <a:pPr lvl="0" rtl="0">
              <a:spcBef>
                <a:spcPts val="0"/>
              </a:spcBef>
              <a:spcAft>
                <a:spcPts val="0"/>
              </a:spcAft>
              <a:buNone/>
            </a:pPr>
            <a:r>
              <a:rPr lang="en">
                <a:latin typeface="Oswald"/>
                <a:ea typeface="Oswald"/>
                <a:cs typeface="Oswald"/>
                <a:sym typeface="Oswald"/>
              </a:rPr>
              <a:t>Why is the code on the left more efficient than the one on the right? Why do you think it is important for code to be efficient?</a:t>
            </a:r>
          </a:p>
        </p:txBody>
      </p:sp>
      <p:pic>
        <p:nvPicPr>
          <p:cNvPr id="133" name="Shape 133"/>
          <p:cNvPicPr preferRelativeResize="0"/>
          <p:nvPr/>
        </p:nvPicPr>
        <p:blipFill>
          <a:blip r:embed="rId3">
            <a:alphaModFix/>
          </a:blip>
          <a:stretch>
            <a:fillRect/>
          </a:stretch>
        </p:blipFill>
        <p:spPr>
          <a:xfrm>
            <a:off x="1265925" y="1315275"/>
            <a:ext cx="6336375" cy="3828224"/>
          </a:xfrm>
          <a:prstGeom prst="rect">
            <a:avLst/>
          </a:prstGeom>
          <a:noFill/>
          <a:ln>
            <a:noFill/>
          </a:ln>
        </p:spPr>
      </p:pic>
    </p:spTree>
    <p:extLst>
      <p:ext uri="{BB962C8B-B14F-4D97-AF65-F5344CB8AC3E}">
        <p14:creationId xmlns:p14="http://schemas.microsoft.com/office/powerpoint/2010/main" val="1135180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0"/>
            <a:ext cx="8520600" cy="572700"/>
          </a:xfrm>
          <a:prstGeom prst="rect">
            <a:avLst/>
          </a:prstGeom>
        </p:spPr>
        <p:txBody>
          <a:bodyPr lIns="91425" tIns="91425" rIns="91425" bIns="91425" anchor="t" anchorCtr="0">
            <a:noAutofit/>
          </a:bodyPr>
          <a:lstStyle/>
          <a:p>
            <a:pPr lvl="0">
              <a:spcBef>
                <a:spcPts val="0"/>
              </a:spcBef>
              <a:buNone/>
            </a:pPr>
            <a:r>
              <a:rPr lang="en"/>
              <a:t>Wrap Up </a:t>
            </a:r>
          </a:p>
        </p:txBody>
      </p:sp>
      <p:sp>
        <p:nvSpPr>
          <p:cNvPr id="139" name="Shape 139"/>
          <p:cNvSpPr txBox="1">
            <a:spLocks noGrp="1"/>
          </p:cNvSpPr>
          <p:nvPr>
            <p:ph type="body" idx="1"/>
          </p:nvPr>
        </p:nvSpPr>
        <p:spPr>
          <a:xfrm>
            <a:off x="117900" y="976375"/>
            <a:ext cx="8908200" cy="3334800"/>
          </a:xfrm>
          <a:prstGeom prst="rect">
            <a:avLst/>
          </a:prstGeom>
        </p:spPr>
        <p:txBody>
          <a:bodyPr lIns="91425" tIns="91425" rIns="91425" bIns="91425" anchor="t" anchorCtr="0">
            <a:noAutofit/>
          </a:bodyPr>
          <a:lstStyle/>
          <a:p>
            <a:pPr marL="228600" lvl="0" indent="-165100" rtl="0">
              <a:spcBef>
                <a:spcPts val="0"/>
              </a:spcBef>
              <a:spcAft>
                <a:spcPts val="0"/>
              </a:spcAft>
              <a:buSzPct val="100000"/>
              <a:buFont typeface="Oswald"/>
              <a:buChar char="•"/>
            </a:pPr>
            <a:r>
              <a:rPr lang="en">
                <a:latin typeface="Oswald"/>
                <a:ea typeface="Oswald"/>
                <a:cs typeface="Oswald"/>
                <a:sym typeface="Oswald"/>
              </a:rPr>
              <a:t>Remember to bring any supplies you need for making your game/controller! </a:t>
            </a:r>
          </a:p>
          <a:p>
            <a:pPr lvl="0" rtl="0">
              <a:spcBef>
                <a:spcPts val="0"/>
              </a:spcBef>
              <a:spcAft>
                <a:spcPts val="0"/>
              </a:spcAft>
              <a:buNone/>
            </a:pPr>
            <a:endParaRPr>
              <a:latin typeface="Oswald"/>
              <a:ea typeface="Oswald"/>
              <a:cs typeface="Oswald"/>
              <a:sym typeface="Oswald"/>
            </a:endParaRPr>
          </a:p>
          <a:p>
            <a:pPr marL="228600" lvl="0" indent="-165100" rtl="0">
              <a:spcBef>
                <a:spcPts val="0"/>
              </a:spcBef>
              <a:spcAft>
                <a:spcPts val="0"/>
              </a:spcAft>
              <a:buSzPct val="100000"/>
              <a:buFont typeface="Oswald"/>
              <a:buChar char="•"/>
            </a:pPr>
            <a:r>
              <a:rPr lang="en">
                <a:latin typeface="Oswald"/>
                <a:ea typeface="Oswald"/>
                <a:cs typeface="Oswald"/>
                <a:sym typeface="Oswald"/>
              </a:rPr>
              <a:t>You can start building tomorrow if your pseudocode is complete.</a:t>
            </a:r>
          </a:p>
          <a:p>
            <a:pPr lvl="0" rtl="0">
              <a:spcBef>
                <a:spcPts val="0"/>
              </a:spcBef>
              <a:spcAft>
                <a:spcPts val="0"/>
              </a:spcAft>
              <a:buNone/>
            </a:pPr>
            <a:endParaRPr>
              <a:latin typeface="Oswald"/>
              <a:ea typeface="Oswald"/>
              <a:cs typeface="Oswald"/>
              <a:sym typeface="Oswald"/>
            </a:endParaRPr>
          </a:p>
        </p:txBody>
      </p:sp>
    </p:spTree>
    <p:extLst>
      <p:ext uri="{BB962C8B-B14F-4D97-AF65-F5344CB8AC3E}">
        <p14:creationId xmlns:p14="http://schemas.microsoft.com/office/powerpoint/2010/main" val="764782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44250" y="1403850"/>
            <a:ext cx="8455500" cy="2146800"/>
          </a:xfrm>
          <a:prstGeom prst="rect">
            <a:avLst/>
          </a:prstGeom>
        </p:spPr>
        <p:txBody>
          <a:bodyPr lIns="91425" tIns="91425" rIns="91425" bIns="91425" anchor="ctr" anchorCtr="0">
            <a:noAutofit/>
          </a:bodyPr>
          <a:lstStyle/>
          <a:p>
            <a:pPr lvl="0">
              <a:spcBef>
                <a:spcPts val="0"/>
              </a:spcBef>
              <a:buNone/>
            </a:pPr>
            <a:r>
              <a:rPr lang="en"/>
              <a:t>Let’s Play!</a:t>
            </a:r>
          </a:p>
        </p:txBody>
      </p:sp>
      <p:sp>
        <p:nvSpPr>
          <p:cNvPr id="59" name="Shape 59"/>
          <p:cNvSpPr txBox="1">
            <a:spLocks noGrp="1"/>
          </p:cNvSpPr>
          <p:nvPr>
            <p:ph type="subTitle" idx="1"/>
          </p:nvPr>
        </p:nvSpPr>
        <p:spPr>
          <a:xfrm>
            <a:off x="344250" y="3550650"/>
            <a:ext cx="5489100" cy="577800"/>
          </a:xfrm>
          <a:prstGeom prst="rect">
            <a:avLst/>
          </a:prstGeom>
        </p:spPr>
        <p:txBody>
          <a:bodyPr lIns="91425" tIns="91425" rIns="91425" bIns="91425" anchor="ctr" anchorCtr="0">
            <a:noAutofit/>
          </a:bodyPr>
          <a:lstStyle/>
          <a:p>
            <a:pPr lvl="0">
              <a:spcBef>
                <a:spcPts val="0"/>
              </a:spcBef>
              <a:buNone/>
            </a:pPr>
            <a:r>
              <a:rPr lang="en" dirty="0" smtClean="0"/>
              <a:t>Lesson 8 Therapy </a:t>
            </a:r>
            <a:r>
              <a:rPr lang="en" dirty="0"/>
              <a:t>Game Project</a:t>
            </a:r>
          </a:p>
        </p:txBody>
      </p:sp>
    </p:spTree>
    <p:extLst>
      <p:ext uri="{BB962C8B-B14F-4D97-AF65-F5344CB8AC3E}">
        <p14:creationId xmlns:p14="http://schemas.microsoft.com/office/powerpoint/2010/main" val="13891777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67200"/>
            <a:ext cx="8520600" cy="572700"/>
          </a:xfrm>
          <a:prstGeom prst="rect">
            <a:avLst/>
          </a:prstGeom>
        </p:spPr>
        <p:txBody>
          <a:bodyPr lIns="91425" tIns="91425" rIns="91425" bIns="91425" anchor="t" anchorCtr="0">
            <a:noAutofit/>
          </a:bodyPr>
          <a:lstStyle/>
          <a:p>
            <a:pPr lvl="0">
              <a:spcBef>
                <a:spcPts val="0"/>
              </a:spcBef>
              <a:buNone/>
            </a:pPr>
            <a:r>
              <a:rPr lang="en"/>
              <a:t>Project Day 1</a:t>
            </a:r>
          </a:p>
        </p:txBody>
      </p:sp>
      <p:sp>
        <p:nvSpPr>
          <p:cNvPr id="65" name="Shape 65"/>
          <p:cNvSpPr txBox="1">
            <a:spLocks noGrp="1"/>
          </p:cNvSpPr>
          <p:nvPr>
            <p:ph type="body" idx="1"/>
          </p:nvPr>
        </p:nvSpPr>
        <p:spPr>
          <a:xfrm>
            <a:off x="311700" y="795300"/>
            <a:ext cx="8520600" cy="4140900"/>
          </a:xfrm>
          <a:prstGeom prst="rect">
            <a:avLst/>
          </a:prstGeom>
        </p:spPr>
        <p:txBody>
          <a:bodyPr lIns="91425" tIns="91425" rIns="91425" bIns="91425" anchor="t" anchorCtr="0">
            <a:noAutofit/>
          </a:bodyPr>
          <a:lstStyle/>
          <a:p>
            <a:pPr lvl="0" rtl="0">
              <a:spcBef>
                <a:spcPts val="0"/>
              </a:spcBef>
              <a:spcAft>
                <a:spcPts val="0"/>
              </a:spcAft>
              <a:buNone/>
            </a:pPr>
            <a:r>
              <a:rPr lang="en" sz="1400">
                <a:latin typeface="Oswald"/>
                <a:ea typeface="Oswald"/>
                <a:cs typeface="Oswald"/>
                <a:sym typeface="Oswald"/>
              </a:rPr>
              <a:t>The day has finally arrived! It’s project time! </a:t>
            </a:r>
          </a:p>
          <a:p>
            <a:pPr lvl="0" rtl="0">
              <a:spcBef>
                <a:spcPts val="0"/>
              </a:spcBef>
              <a:spcAft>
                <a:spcPts val="0"/>
              </a:spcAft>
              <a:buNone/>
            </a:pPr>
            <a:endParaRPr sz="1400">
              <a:latin typeface="Oswald"/>
              <a:ea typeface="Oswald"/>
              <a:cs typeface="Oswald"/>
              <a:sym typeface="Oswald"/>
            </a:endParaRPr>
          </a:p>
          <a:p>
            <a:pPr lvl="0" rtl="0">
              <a:spcBef>
                <a:spcPts val="0"/>
              </a:spcBef>
              <a:spcAft>
                <a:spcPts val="0"/>
              </a:spcAft>
              <a:buNone/>
            </a:pPr>
            <a:r>
              <a:rPr lang="en" sz="1400">
                <a:latin typeface="Oswald"/>
                <a:ea typeface="Oswald"/>
                <a:cs typeface="Oswald"/>
                <a:sym typeface="Oswald"/>
              </a:rPr>
              <a:t>Refer back to any handouts, PowerPoints, or other materials you need during the project. </a:t>
            </a:r>
          </a:p>
          <a:p>
            <a:pPr lvl="0" rtl="0">
              <a:spcBef>
                <a:spcPts val="0"/>
              </a:spcBef>
              <a:spcAft>
                <a:spcPts val="0"/>
              </a:spcAft>
              <a:buNone/>
            </a:pPr>
            <a:endParaRPr sz="1400">
              <a:latin typeface="Oswald"/>
              <a:ea typeface="Oswald"/>
              <a:cs typeface="Oswald"/>
              <a:sym typeface="Oswald"/>
            </a:endParaRPr>
          </a:p>
          <a:p>
            <a:pPr lvl="0" rtl="0">
              <a:spcBef>
                <a:spcPts val="0"/>
              </a:spcBef>
              <a:spcAft>
                <a:spcPts val="0"/>
              </a:spcAft>
              <a:buNone/>
            </a:pPr>
            <a:r>
              <a:rPr lang="en" sz="1400">
                <a:latin typeface="Oswald"/>
                <a:ea typeface="Oswald"/>
                <a:cs typeface="Oswald"/>
                <a:sym typeface="Oswald"/>
              </a:rPr>
              <a:t>Use your pseudocode as you create your Scratch program. </a:t>
            </a:r>
          </a:p>
          <a:p>
            <a:pPr lvl="0" rtl="0">
              <a:spcBef>
                <a:spcPts val="0"/>
              </a:spcBef>
              <a:spcAft>
                <a:spcPts val="0"/>
              </a:spcAft>
              <a:buNone/>
            </a:pPr>
            <a:endParaRPr sz="1400">
              <a:latin typeface="Oswald"/>
              <a:ea typeface="Oswald"/>
              <a:cs typeface="Oswald"/>
              <a:sym typeface="Oswald"/>
            </a:endParaRPr>
          </a:p>
          <a:p>
            <a:pPr lvl="0" rtl="0">
              <a:spcBef>
                <a:spcPts val="0"/>
              </a:spcBef>
              <a:spcAft>
                <a:spcPts val="0"/>
              </a:spcAft>
              <a:buNone/>
            </a:pPr>
            <a:r>
              <a:rPr lang="en" sz="1400">
                <a:latin typeface="Oswald"/>
                <a:ea typeface="Oswald"/>
                <a:cs typeface="Oswald"/>
                <a:sym typeface="Oswald"/>
              </a:rPr>
              <a:t>Your task is to apply your knowledge of dynamic games, the nervous system, and conditional statements to create a dynamic game that can be used in physical therapy by someone who has an injury to the nervous system. You will also use the Makey Makey Invention Kit to design the controller. </a:t>
            </a:r>
          </a:p>
          <a:p>
            <a:pPr lvl="0" rtl="0">
              <a:spcBef>
                <a:spcPts val="0"/>
              </a:spcBef>
              <a:spcAft>
                <a:spcPts val="0"/>
              </a:spcAft>
              <a:buNone/>
            </a:pPr>
            <a:endParaRPr sz="1400">
              <a:latin typeface="Oswald"/>
              <a:ea typeface="Oswald"/>
              <a:cs typeface="Oswald"/>
              <a:sym typeface="Oswald"/>
            </a:endParaRPr>
          </a:p>
          <a:p>
            <a:pPr lvl="0" rtl="0">
              <a:spcBef>
                <a:spcPts val="0"/>
              </a:spcBef>
              <a:spcAft>
                <a:spcPts val="0"/>
              </a:spcAft>
              <a:buNone/>
            </a:pPr>
            <a:r>
              <a:rPr lang="en" sz="1400">
                <a:latin typeface="Oswald"/>
                <a:ea typeface="Oswald"/>
                <a:cs typeface="Oswald"/>
                <a:sym typeface="Oswald"/>
              </a:rPr>
              <a:t>The type of game you are designing depends on the scenario you chose. </a:t>
            </a:r>
          </a:p>
          <a:p>
            <a:pPr lvl="0" rtl="0">
              <a:spcBef>
                <a:spcPts val="0"/>
              </a:spcBef>
              <a:spcAft>
                <a:spcPts val="0"/>
              </a:spcAft>
              <a:buNone/>
            </a:pPr>
            <a:endParaRPr sz="1400">
              <a:latin typeface="Oswald"/>
              <a:ea typeface="Oswald"/>
              <a:cs typeface="Oswald"/>
              <a:sym typeface="Oswald"/>
            </a:endParaRPr>
          </a:p>
          <a:p>
            <a:pPr lvl="0" rtl="0">
              <a:spcBef>
                <a:spcPts val="0"/>
              </a:spcBef>
              <a:spcAft>
                <a:spcPts val="0"/>
              </a:spcAft>
              <a:buNone/>
            </a:pPr>
            <a:r>
              <a:rPr lang="en" sz="1400">
                <a:latin typeface="Oswald"/>
                <a:ea typeface="Oswald"/>
                <a:cs typeface="Oswald"/>
                <a:sym typeface="Oswald"/>
              </a:rPr>
              <a:t>The engineering problem you are solving is how to keep a patient motivated during therapy. </a:t>
            </a:r>
          </a:p>
          <a:p>
            <a:pPr lvl="0" rtl="0">
              <a:spcBef>
                <a:spcPts val="0"/>
              </a:spcBef>
              <a:spcAft>
                <a:spcPts val="0"/>
              </a:spcAft>
              <a:buNone/>
            </a:pPr>
            <a:endParaRPr sz="1400">
              <a:latin typeface="Oswald"/>
              <a:ea typeface="Oswald"/>
              <a:cs typeface="Oswald"/>
              <a:sym typeface="Oswald"/>
            </a:endParaRPr>
          </a:p>
          <a:p>
            <a:pPr lvl="0">
              <a:spcBef>
                <a:spcPts val="0"/>
              </a:spcBef>
              <a:spcAft>
                <a:spcPts val="0"/>
              </a:spcAft>
              <a:buClr>
                <a:schemeClr val="dk2"/>
              </a:buClr>
              <a:buSzPct val="78571"/>
              <a:buFont typeface="Arial"/>
              <a:buNone/>
            </a:pPr>
            <a:r>
              <a:rPr lang="en" sz="1400">
                <a:latin typeface="Oswald"/>
                <a:ea typeface="Oswald"/>
                <a:cs typeface="Oswald"/>
                <a:sym typeface="Oswald"/>
              </a:rPr>
              <a:t>Not only should your game keep a player engaged by having it be dynamic, but also by incorporating the arts. The music, graphics, colors, sounds, and theme of your game and controller can also contribute to the success of your solution. </a:t>
            </a:r>
          </a:p>
          <a:p>
            <a:pPr lvl="0">
              <a:spcBef>
                <a:spcPts val="0"/>
              </a:spcBef>
              <a:buNone/>
            </a:pPr>
            <a:endParaRPr/>
          </a:p>
        </p:txBody>
      </p:sp>
    </p:spTree>
    <p:extLst>
      <p:ext uri="{BB962C8B-B14F-4D97-AF65-F5344CB8AC3E}">
        <p14:creationId xmlns:p14="http://schemas.microsoft.com/office/powerpoint/2010/main" val="3513540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11700" y="67200"/>
            <a:ext cx="8520600" cy="572700"/>
          </a:xfrm>
          <a:prstGeom prst="rect">
            <a:avLst/>
          </a:prstGeom>
        </p:spPr>
        <p:txBody>
          <a:bodyPr lIns="91425" tIns="91425" rIns="91425" bIns="91425" anchor="t" anchorCtr="0">
            <a:noAutofit/>
          </a:bodyPr>
          <a:lstStyle/>
          <a:p>
            <a:pPr lvl="0" rtl="0">
              <a:spcBef>
                <a:spcPts val="0"/>
              </a:spcBef>
              <a:buNone/>
            </a:pPr>
            <a:r>
              <a:rPr lang="en"/>
              <a:t>Project Day 1</a:t>
            </a:r>
          </a:p>
        </p:txBody>
      </p:sp>
      <p:sp>
        <p:nvSpPr>
          <p:cNvPr id="71" name="Shape 71"/>
          <p:cNvSpPr txBox="1">
            <a:spLocks noGrp="1"/>
          </p:cNvSpPr>
          <p:nvPr>
            <p:ph type="body" idx="1"/>
          </p:nvPr>
        </p:nvSpPr>
        <p:spPr>
          <a:xfrm>
            <a:off x="311700" y="795300"/>
            <a:ext cx="8520600" cy="4140900"/>
          </a:xfrm>
          <a:prstGeom prst="rect">
            <a:avLst/>
          </a:prstGeom>
        </p:spPr>
        <p:txBody>
          <a:bodyPr lIns="91425" tIns="91425" rIns="91425" bIns="91425" anchor="t" anchorCtr="0">
            <a:noAutofit/>
          </a:bodyPr>
          <a:lstStyle/>
          <a:p>
            <a:pPr lvl="0" rtl="0">
              <a:spcBef>
                <a:spcPts val="0"/>
              </a:spcBef>
              <a:spcAft>
                <a:spcPts val="0"/>
              </a:spcAft>
              <a:buNone/>
            </a:pPr>
            <a:r>
              <a:rPr lang="en">
                <a:latin typeface="Oswald"/>
                <a:ea typeface="Oswald"/>
                <a:cs typeface="Oswald"/>
                <a:sym typeface="Oswald"/>
              </a:rPr>
              <a:t>Your project will be shared in an exciting event called a Maker Faire! During the event, our class will invite other students, staff, and community members to learn about the projects and play the games. Your upcoming art projects will also be on display. </a:t>
            </a:r>
          </a:p>
          <a:p>
            <a:pPr lvl="0" rtl="0">
              <a:spcBef>
                <a:spcPts val="0"/>
              </a:spcBef>
              <a:spcAft>
                <a:spcPts val="0"/>
              </a:spcAft>
              <a:buNone/>
            </a:pPr>
            <a:endParaRPr>
              <a:latin typeface="Oswald"/>
              <a:ea typeface="Oswald"/>
              <a:cs typeface="Oswald"/>
              <a:sym typeface="Oswald"/>
            </a:endParaRPr>
          </a:p>
          <a:p>
            <a:pPr lvl="0" rtl="0">
              <a:spcBef>
                <a:spcPts val="0"/>
              </a:spcBef>
              <a:spcAft>
                <a:spcPts val="0"/>
              </a:spcAft>
              <a:buNone/>
            </a:pPr>
            <a:r>
              <a:rPr lang="en">
                <a:latin typeface="Oswald"/>
                <a:ea typeface="Oswald"/>
                <a:cs typeface="Oswald"/>
                <a:sym typeface="Oswald"/>
              </a:rPr>
              <a:t>Prior to the Maker Faire, you should test your project frequently to find areas for improvement.</a:t>
            </a:r>
          </a:p>
          <a:p>
            <a:pPr lvl="0" rtl="0">
              <a:spcBef>
                <a:spcPts val="0"/>
              </a:spcBef>
              <a:spcAft>
                <a:spcPts val="0"/>
              </a:spcAft>
              <a:buNone/>
            </a:pPr>
            <a:endParaRPr>
              <a:latin typeface="Oswald"/>
              <a:ea typeface="Oswald"/>
              <a:cs typeface="Oswald"/>
              <a:sym typeface="Oswald"/>
            </a:endParaRPr>
          </a:p>
          <a:p>
            <a:pPr lvl="0" rtl="0">
              <a:spcBef>
                <a:spcPts val="0"/>
              </a:spcBef>
              <a:spcAft>
                <a:spcPts val="0"/>
              </a:spcAft>
              <a:buNone/>
            </a:pPr>
            <a:r>
              <a:rPr lang="en">
                <a:latin typeface="Oswald"/>
                <a:ea typeface="Oswald"/>
                <a:cs typeface="Oswald"/>
                <a:sym typeface="Oswald"/>
              </a:rPr>
              <a:t> On days 3, 6, and 9, we will take a few minutes to get feedback from other groups, which is a critical component of design thinking. </a:t>
            </a:r>
          </a:p>
          <a:p>
            <a:pPr lvl="0" rtl="0">
              <a:spcBef>
                <a:spcPts val="0"/>
              </a:spcBef>
              <a:spcAft>
                <a:spcPts val="0"/>
              </a:spcAft>
              <a:buNone/>
            </a:pPr>
            <a:endParaRPr>
              <a:latin typeface="Oswald"/>
              <a:ea typeface="Oswald"/>
              <a:cs typeface="Oswald"/>
              <a:sym typeface="Oswald"/>
            </a:endParaRPr>
          </a:p>
          <a:p>
            <a:pPr lvl="0" rtl="0">
              <a:spcBef>
                <a:spcPts val="0"/>
              </a:spcBef>
              <a:spcAft>
                <a:spcPts val="0"/>
              </a:spcAft>
              <a:buNone/>
            </a:pPr>
            <a:r>
              <a:rPr lang="en">
                <a:latin typeface="Oswald"/>
                <a:ea typeface="Oswald"/>
                <a:cs typeface="Oswald"/>
                <a:sym typeface="Oswald"/>
              </a:rPr>
              <a:t>When you start your project today, review the group expectations that you set on the Lesson 6 Project Planner. Every member should contribute equally. While this is a team effort, individual contributions will impact grades on an individual basis. </a:t>
            </a:r>
          </a:p>
          <a:p>
            <a:pPr lvl="0" rtl="0">
              <a:spcBef>
                <a:spcPts val="0"/>
              </a:spcBef>
              <a:spcAft>
                <a:spcPts val="0"/>
              </a:spcAft>
              <a:buNone/>
            </a:pPr>
            <a:endParaRPr sz="1400">
              <a:latin typeface="Oswald"/>
              <a:ea typeface="Oswald"/>
              <a:cs typeface="Oswald"/>
              <a:sym typeface="Oswald"/>
            </a:endParaRPr>
          </a:p>
          <a:p>
            <a:pPr lvl="0" rtl="0">
              <a:spcBef>
                <a:spcPts val="0"/>
              </a:spcBef>
              <a:buNone/>
            </a:pPr>
            <a:endParaRPr/>
          </a:p>
        </p:txBody>
      </p:sp>
    </p:spTree>
    <p:extLst>
      <p:ext uri="{BB962C8B-B14F-4D97-AF65-F5344CB8AC3E}">
        <p14:creationId xmlns:p14="http://schemas.microsoft.com/office/powerpoint/2010/main" val="40335961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67200"/>
            <a:ext cx="8520600" cy="572700"/>
          </a:xfrm>
          <a:prstGeom prst="rect">
            <a:avLst/>
          </a:prstGeom>
        </p:spPr>
        <p:txBody>
          <a:bodyPr lIns="91425" tIns="91425" rIns="91425" bIns="91425" anchor="t" anchorCtr="0">
            <a:noAutofit/>
          </a:bodyPr>
          <a:lstStyle/>
          <a:p>
            <a:pPr lvl="0" rtl="0">
              <a:spcBef>
                <a:spcPts val="0"/>
              </a:spcBef>
              <a:buNone/>
            </a:pPr>
            <a:r>
              <a:rPr lang="en"/>
              <a:t>Project Day 1</a:t>
            </a:r>
          </a:p>
        </p:txBody>
      </p:sp>
      <p:sp>
        <p:nvSpPr>
          <p:cNvPr id="77" name="Shape 77"/>
          <p:cNvSpPr txBox="1">
            <a:spLocks noGrp="1"/>
          </p:cNvSpPr>
          <p:nvPr>
            <p:ph type="body" idx="1"/>
          </p:nvPr>
        </p:nvSpPr>
        <p:spPr>
          <a:xfrm>
            <a:off x="311700" y="795300"/>
            <a:ext cx="8520600" cy="4140900"/>
          </a:xfrm>
          <a:prstGeom prst="rect">
            <a:avLst/>
          </a:prstGeom>
        </p:spPr>
        <p:txBody>
          <a:bodyPr lIns="91425" tIns="91425" rIns="91425" bIns="91425" anchor="t" anchorCtr="0">
            <a:noAutofit/>
          </a:bodyPr>
          <a:lstStyle/>
          <a:p>
            <a:pPr lvl="0" rtl="0">
              <a:spcBef>
                <a:spcPts val="0"/>
              </a:spcBef>
              <a:spcAft>
                <a:spcPts val="0"/>
              </a:spcAft>
              <a:buNone/>
            </a:pPr>
            <a:r>
              <a:rPr lang="en">
                <a:latin typeface="Oswald"/>
                <a:ea typeface="Oswald"/>
                <a:cs typeface="Oswald"/>
                <a:sym typeface="Oswald"/>
              </a:rPr>
              <a:t>When you come to class, you can immediately start working on your project. </a:t>
            </a:r>
          </a:p>
          <a:p>
            <a:pPr lvl="0" rtl="0">
              <a:spcBef>
                <a:spcPts val="0"/>
              </a:spcBef>
              <a:spcAft>
                <a:spcPts val="0"/>
              </a:spcAft>
              <a:buNone/>
            </a:pPr>
            <a:endParaRPr>
              <a:latin typeface="Oswald"/>
              <a:ea typeface="Oswald"/>
              <a:cs typeface="Oswald"/>
              <a:sym typeface="Oswald"/>
            </a:endParaRPr>
          </a:p>
          <a:p>
            <a:pPr lvl="0" rtl="0">
              <a:spcBef>
                <a:spcPts val="0"/>
              </a:spcBef>
              <a:spcAft>
                <a:spcPts val="0"/>
              </a:spcAft>
              <a:buNone/>
            </a:pPr>
            <a:r>
              <a:rPr lang="en">
                <a:latin typeface="Oswald"/>
                <a:ea typeface="Oswald"/>
                <a:cs typeface="Oswald"/>
                <a:sym typeface="Oswald"/>
              </a:rPr>
              <a:t>Any announcements will be written on the board, so be sure to check the board when you arrive. </a:t>
            </a:r>
          </a:p>
          <a:p>
            <a:pPr lvl="0" rtl="0">
              <a:spcBef>
                <a:spcPts val="0"/>
              </a:spcBef>
              <a:spcAft>
                <a:spcPts val="0"/>
              </a:spcAft>
              <a:buNone/>
            </a:pPr>
            <a:endParaRPr>
              <a:latin typeface="Oswald"/>
              <a:ea typeface="Oswald"/>
              <a:cs typeface="Oswald"/>
              <a:sym typeface="Oswald"/>
            </a:endParaRPr>
          </a:p>
          <a:p>
            <a:pPr lvl="0" rtl="0">
              <a:spcBef>
                <a:spcPts val="0"/>
              </a:spcBef>
              <a:spcAft>
                <a:spcPts val="0"/>
              </a:spcAft>
              <a:buNone/>
            </a:pPr>
            <a:r>
              <a:rPr lang="en">
                <a:latin typeface="Oswald"/>
                <a:ea typeface="Oswald"/>
                <a:cs typeface="Oswald"/>
                <a:sym typeface="Oswald"/>
              </a:rPr>
              <a:t>We will stop the last 5 minutes of class in order to clean up and complete the Daily Work Log. </a:t>
            </a:r>
          </a:p>
          <a:p>
            <a:pPr lvl="0" rtl="0">
              <a:spcBef>
                <a:spcPts val="0"/>
              </a:spcBef>
              <a:spcAft>
                <a:spcPts val="0"/>
              </a:spcAft>
              <a:buNone/>
            </a:pPr>
            <a:endParaRPr>
              <a:latin typeface="Oswald"/>
              <a:ea typeface="Oswald"/>
              <a:cs typeface="Oswald"/>
              <a:sym typeface="Oswald"/>
            </a:endParaRPr>
          </a:p>
          <a:p>
            <a:pPr lvl="0" rtl="0">
              <a:spcBef>
                <a:spcPts val="0"/>
              </a:spcBef>
              <a:spcAft>
                <a:spcPts val="0"/>
              </a:spcAft>
              <a:buNone/>
            </a:pPr>
            <a:r>
              <a:rPr lang="en">
                <a:latin typeface="Oswald"/>
                <a:ea typeface="Oswald"/>
                <a:cs typeface="Oswald"/>
                <a:sym typeface="Oswald"/>
              </a:rPr>
              <a:t>On the Daily Work Log, use bullet points to fill in the boxes. It requires you to record your progress and set goals for the next day so you know what needs to be accomplished. </a:t>
            </a:r>
          </a:p>
          <a:p>
            <a:pPr lvl="0" rtl="0">
              <a:spcBef>
                <a:spcPts val="0"/>
              </a:spcBef>
              <a:spcAft>
                <a:spcPts val="0"/>
              </a:spcAft>
              <a:buNone/>
            </a:pPr>
            <a:endParaRPr>
              <a:latin typeface="Oswald"/>
              <a:ea typeface="Oswald"/>
              <a:cs typeface="Oswald"/>
              <a:sym typeface="Oswald"/>
            </a:endParaRPr>
          </a:p>
          <a:p>
            <a:pPr lvl="0" rtl="0">
              <a:spcBef>
                <a:spcPts val="0"/>
              </a:spcBef>
              <a:spcAft>
                <a:spcPts val="0"/>
              </a:spcAft>
              <a:buNone/>
            </a:pPr>
            <a:r>
              <a:rPr lang="en">
                <a:latin typeface="Oswald"/>
                <a:ea typeface="Oswald"/>
                <a:cs typeface="Oswald"/>
                <a:sym typeface="Oswald"/>
              </a:rPr>
              <a:t>The Daily Work Log also contains the project directions for your convenience. </a:t>
            </a:r>
          </a:p>
          <a:p>
            <a:pPr lvl="0" rtl="0">
              <a:spcBef>
                <a:spcPts val="0"/>
              </a:spcBef>
              <a:spcAft>
                <a:spcPts val="0"/>
              </a:spcAft>
              <a:buNone/>
            </a:pPr>
            <a:endParaRPr>
              <a:latin typeface="Oswald"/>
              <a:ea typeface="Oswald"/>
              <a:cs typeface="Oswald"/>
              <a:sym typeface="Oswald"/>
            </a:endParaRPr>
          </a:p>
          <a:p>
            <a:pPr lvl="0" rtl="0">
              <a:spcBef>
                <a:spcPts val="0"/>
              </a:spcBef>
              <a:spcAft>
                <a:spcPts val="0"/>
              </a:spcAft>
              <a:buNone/>
            </a:pPr>
            <a:endParaRPr sz="1400">
              <a:latin typeface="Oswald"/>
              <a:ea typeface="Oswald"/>
              <a:cs typeface="Oswald"/>
              <a:sym typeface="Oswald"/>
            </a:endParaRPr>
          </a:p>
          <a:p>
            <a:pPr lvl="0" rtl="0">
              <a:spcBef>
                <a:spcPts val="0"/>
              </a:spcBef>
              <a:buNone/>
            </a:pPr>
            <a:endParaRPr/>
          </a:p>
        </p:txBody>
      </p:sp>
    </p:spTree>
    <p:extLst>
      <p:ext uri="{BB962C8B-B14F-4D97-AF65-F5344CB8AC3E}">
        <p14:creationId xmlns:p14="http://schemas.microsoft.com/office/powerpoint/2010/main" val="560938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11700" y="117525"/>
            <a:ext cx="8520600" cy="572700"/>
          </a:xfrm>
          <a:prstGeom prst="rect">
            <a:avLst/>
          </a:prstGeom>
        </p:spPr>
        <p:txBody>
          <a:bodyPr lIns="91425" tIns="91425" rIns="91425" bIns="91425" anchor="t" anchorCtr="0">
            <a:noAutofit/>
          </a:bodyPr>
          <a:lstStyle/>
          <a:p>
            <a:pPr lvl="0">
              <a:spcBef>
                <a:spcPts val="0"/>
              </a:spcBef>
              <a:buNone/>
            </a:pPr>
            <a:r>
              <a:rPr lang="en"/>
              <a:t>Scenario Interpretation </a:t>
            </a:r>
          </a:p>
        </p:txBody>
      </p:sp>
      <p:sp>
        <p:nvSpPr>
          <p:cNvPr id="78" name="Shape 78"/>
          <p:cNvSpPr txBox="1">
            <a:spLocks noGrp="1"/>
          </p:cNvSpPr>
          <p:nvPr>
            <p:ph type="body" idx="1"/>
          </p:nvPr>
        </p:nvSpPr>
        <p:spPr>
          <a:xfrm>
            <a:off x="311700" y="631450"/>
            <a:ext cx="8520600" cy="3334800"/>
          </a:xfrm>
          <a:prstGeom prst="rect">
            <a:avLst/>
          </a:prstGeom>
        </p:spPr>
        <p:txBody>
          <a:bodyPr lIns="91425" tIns="91425" rIns="91425" bIns="91425" anchor="t" anchorCtr="0">
            <a:noAutofit/>
          </a:bodyPr>
          <a:lstStyle/>
          <a:p>
            <a:pPr marL="457200" lvl="0" indent="-317500" rtl="0">
              <a:spcBef>
                <a:spcPts val="0"/>
              </a:spcBef>
              <a:spcAft>
                <a:spcPts val="0"/>
              </a:spcAft>
              <a:buSzPct val="100000"/>
              <a:buFont typeface="Arial"/>
              <a:buChar char="●"/>
            </a:pPr>
            <a:r>
              <a:rPr lang="en" sz="1400">
                <a:latin typeface="Arial"/>
                <a:ea typeface="Arial"/>
                <a:cs typeface="Arial"/>
                <a:sym typeface="Arial"/>
              </a:rPr>
              <a:t>Think back to the example of the dynamic therapy game that involved reaching the dog on the screen</a:t>
            </a:r>
          </a:p>
          <a:p>
            <a:pPr marL="457200" lvl="0" indent="-317500" rtl="0">
              <a:spcBef>
                <a:spcPts val="0"/>
              </a:spcBef>
              <a:spcAft>
                <a:spcPts val="0"/>
              </a:spcAft>
              <a:buSzPct val="100000"/>
              <a:buFont typeface="Arial"/>
              <a:buChar char="●"/>
            </a:pPr>
            <a:r>
              <a:rPr lang="en" sz="1400">
                <a:latin typeface="Arial"/>
                <a:ea typeface="Arial"/>
                <a:cs typeface="Arial"/>
                <a:sym typeface="Arial"/>
              </a:rPr>
              <a:t>A scenario was used to help drive the decision making process</a:t>
            </a:r>
          </a:p>
          <a:p>
            <a:pPr marL="457200" lvl="0" indent="-317500" rtl="0">
              <a:spcBef>
                <a:spcPts val="0"/>
              </a:spcBef>
              <a:spcAft>
                <a:spcPts val="0"/>
              </a:spcAft>
              <a:buSzPct val="100000"/>
              <a:buFont typeface="Arial"/>
              <a:buChar char="●"/>
            </a:pPr>
            <a:r>
              <a:rPr lang="en" sz="1400">
                <a:latin typeface="Arial"/>
                <a:ea typeface="Arial"/>
                <a:cs typeface="Arial"/>
                <a:sym typeface="Arial"/>
              </a:rPr>
              <a:t>The scenario helped make purposeful decisions about the theme, look, and purpose of the game </a:t>
            </a:r>
          </a:p>
          <a:p>
            <a:pPr marL="457200" lvl="0" indent="-317500">
              <a:spcBef>
                <a:spcPts val="0"/>
              </a:spcBef>
              <a:spcAft>
                <a:spcPts val="0"/>
              </a:spcAft>
              <a:buSzPct val="100000"/>
              <a:buFont typeface="Arial"/>
              <a:buChar char="●"/>
            </a:pPr>
            <a:r>
              <a:rPr lang="en" sz="1400">
                <a:latin typeface="Arial"/>
                <a:ea typeface="Arial"/>
                <a:cs typeface="Arial"/>
                <a:sym typeface="Arial"/>
              </a:rPr>
              <a:t>Using the scenario to make decisions is part of the next phase of design thinking, called Interpretation</a:t>
            </a:r>
          </a:p>
          <a:p>
            <a:pPr lvl="0" indent="387350">
              <a:spcBef>
                <a:spcPts val="0"/>
              </a:spcBef>
              <a:spcAft>
                <a:spcPts val="0"/>
              </a:spcAft>
              <a:buClr>
                <a:schemeClr val="dk2"/>
              </a:buClr>
              <a:buSzPct val="100000"/>
              <a:buFont typeface="Arial"/>
              <a:buNone/>
            </a:pPr>
            <a:endParaRPr sz="1100">
              <a:latin typeface="Arial"/>
              <a:ea typeface="Arial"/>
              <a:cs typeface="Arial"/>
              <a:sym typeface="Arial"/>
            </a:endParaRPr>
          </a:p>
          <a:p>
            <a:pPr lvl="0">
              <a:spcBef>
                <a:spcPts val="0"/>
              </a:spcBef>
              <a:buNone/>
            </a:pPr>
            <a:endParaRPr/>
          </a:p>
        </p:txBody>
      </p:sp>
      <p:pic>
        <p:nvPicPr>
          <p:cNvPr id="79" name="Shape 79"/>
          <p:cNvPicPr preferRelativeResize="0"/>
          <p:nvPr/>
        </p:nvPicPr>
        <p:blipFill>
          <a:blip r:embed="rId3">
            <a:alphaModFix/>
          </a:blip>
          <a:stretch>
            <a:fillRect/>
          </a:stretch>
        </p:blipFill>
        <p:spPr>
          <a:xfrm>
            <a:off x="2376299" y="2315574"/>
            <a:ext cx="3360124" cy="252317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311700" y="67200"/>
            <a:ext cx="8520600" cy="572700"/>
          </a:xfrm>
          <a:prstGeom prst="rect">
            <a:avLst/>
          </a:prstGeom>
        </p:spPr>
        <p:txBody>
          <a:bodyPr lIns="91425" tIns="91425" rIns="91425" bIns="91425" anchor="t" anchorCtr="0">
            <a:noAutofit/>
          </a:bodyPr>
          <a:lstStyle/>
          <a:p>
            <a:pPr lvl="0" rtl="0">
              <a:spcBef>
                <a:spcPts val="0"/>
              </a:spcBef>
              <a:buNone/>
            </a:pPr>
            <a:r>
              <a:rPr lang="en"/>
              <a:t>Project Day 1</a:t>
            </a:r>
          </a:p>
        </p:txBody>
      </p:sp>
      <p:sp>
        <p:nvSpPr>
          <p:cNvPr id="83" name="Shape 83"/>
          <p:cNvSpPr txBox="1">
            <a:spLocks noGrp="1"/>
          </p:cNvSpPr>
          <p:nvPr>
            <p:ph type="body" idx="1"/>
          </p:nvPr>
        </p:nvSpPr>
        <p:spPr>
          <a:xfrm>
            <a:off x="311700" y="795300"/>
            <a:ext cx="8520600" cy="4140900"/>
          </a:xfrm>
          <a:prstGeom prst="rect">
            <a:avLst/>
          </a:prstGeom>
        </p:spPr>
        <p:txBody>
          <a:bodyPr lIns="91425" tIns="91425" rIns="91425" bIns="91425" anchor="t" anchorCtr="0">
            <a:noAutofit/>
          </a:bodyPr>
          <a:lstStyle/>
          <a:p>
            <a:pPr lvl="0" rtl="0">
              <a:spcBef>
                <a:spcPts val="0"/>
              </a:spcBef>
              <a:spcAft>
                <a:spcPts val="0"/>
              </a:spcAft>
              <a:buNone/>
            </a:pPr>
            <a:r>
              <a:rPr lang="en">
                <a:latin typeface="Oswald"/>
                <a:ea typeface="Oswald"/>
                <a:cs typeface="Oswald"/>
                <a:sym typeface="Oswald"/>
              </a:rPr>
              <a:t>A copy of the project rubric is provided so you can see how to earn full credit for your work. </a:t>
            </a:r>
          </a:p>
          <a:p>
            <a:pPr lvl="0" rtl="0">
              <a:spcBef>
                <a:spcPts val="0"/>
              </a:spcBef>
              <a:spcAft>
                <a:spcPts val="0"/>
              </a:spcAft>
              <a:buNone/>
            </a:pPr>
            <a:endParaRPr>
              <a:latin typeface="Oswald"/>
              <a:ea typeface="Oswald"/>
              <a:cs typeface="Oswald"/>
              <a:sym typeface="Oswald"/>
            </a:endParaRPr>
          </a:p>
          <a:p>
            <a:pPr lvl="0" rtl="0">
              <a:spcBef>
                <a:spcPts val="0"/>
              </a:spcBef>
              <a:spcAft>
                <a:spcPts val="0"/>
              </a:spcAft>
              <a:buNone/>
            </a:pPr>
            <a:r>
              <a:rPr lang="en">
                <a:latin typeface="Oswald"/>
                <a:ea typeface="Oswald"/>
                <a:cs typeface="Oswald"/>
                <a:sym typeface="Oswald"/>
              </a:rPr>
              <a:t>The project is a summative assessment. </a:t>
            </a:r>
          </a:p>
          <a:p>
            <a:pPr lvl="0" rtl="0">
              <a:spcBef>
                <a:spcPts val="0"/>
              </a:spcBef>
              <a:spcAft>
                <a:spcPts val="0"/>
              </a:spcAft>
              <a:buNone/>
            </a:pPr>
            <a:endParaRPr>
              <a:latin typeface="Oswald"/>
              <a:ea typeface="Oswald"/>
              <a:cs typeface="Oswald"/>
              <a:sym typeface="Oswald"/>
            </a:endParaRPr>
          </a:p>
          <a:p>
            <a:pPr lvl="0" rtl="0">
              <a:spcBef>
                <a:spcPts val="0"/>
              </a:spcBef>
              <a:spcAft>
                <a:spcPts val="0"/>
              </a:spcAft>
              <a:buNone/>
            </a:pPr>
            <a:r>
              <a:rPr lang="en">
                <a:latin typeface="Oswald"/>
                <a:ea typeface="Oswald"/>
                <a:cs typeface="Oswald"/>
                <a:sym typeface="Oswald"/>
              </a:rPr>
              <a:t>Are there any questions? </a:t>
            </a:r>
          </a:p>
          <a:p>
            <a:pPr lvl="0" rtl="0">
              <a:spcBef>
                <a:spcPts val="0"/>
              </a:spcBef>
              <a:spcAft>
                <a:spcPts val="0"/>
              </a:spcAft>
              <a:buNone/>
            </a:pPr>
            <a:endParaRPr>
              <a:latin typeface="Oswald"/>
              <a:ea typeface="Oswald"/>
              <a:cs typeface="Oswald"/>
              <a:sym typeface="Oswald"/>
            </a:endParaRPr>
          </a:p>
          <a:p>
            <a:pPr lvl="0" rtl="0">
              <a:spcBef>
                <a:spcPts val="0"/>
              </a:spcBef>
              <a:spcAft>
                <a:spcPts val="0"/>
              </a:spcAft>
              <a:buNone/>
            </a:pPr>
            <a:r>
              <a:rPr lang="en">
                <a:latin typeface="Oswald"/>
                <a:ea typeface="Oswald"/>
                <a:cs typeface="Oswald"/>
                <a:sym typeface="Oswald"/>
              </a:rPr>
              <a:t>Please have fun and work hard! </a:t>
            </a:r>
          </a:p>
          <a:p>
            <a:pPr lvl="0" rtl="0">
              <a:spcBef>
                <a:spcPts val="0"/>
              </a:spcBef>
              <a:spcAft>
                <a:spcPts val="0"/>
              </a:spcAft>
              <a:buNone/>
            </a:pPr>
            <a:endParaRPr>
              <a:latin typeface="Oswald"/>
              <a:ea typeface="Oswald"/>
              <a:cs typeface="Oswald"/>
              <a:sym typeface="Oswald"/>
            </a:endParaRPr>
          </a:p>
          <a:p>
            <a:pPr lvl="0" rtl="0">
              <a:spcBef>
                <a:spcPts val="0"/>
              </a:spcBef>
              <a:spcAft>
                <a:spcPts val="0"/>
              </a:spcAft>
              <a:buNone/>
            </a:pPr>
            <a:r>
              <a:rPr lang="en">
                <a:latin typeface="Oswald"/>
                <a:ea typeface="Oswald"/>
                <a:cs typeface="Oswald"/>
                <a:sym typeface="Oswald"/>
              </a:rPr>
              <a:t>Be safe with materials and ask for help when you have questions. </a:t>
            </a:r>
          </a:p>
          <a:p>
            <a:pPr lvl="0" rtl="0">
              <a:spcBef>
                <a:spcPts val="0"/>
              </a:spcBef>
              <a:spcAft>
                <a:spcPts val="0"/>
              </a:spcAft>
              <a:buNone/>
            </a:pPr>
            <a:endParaRPr sz="1100">
              <a:latin typeface="Arial"/>
              <a:ea typeface="Arial"/>
              <a:cs typeface="Arial"/>
              <a:sym typeface="Arial"/>
            </a:endParaRPr>
          </a:p>
          <a:p>
            <a:pPr lvl="0" rtl="0">
              <a:spcBef>
                <a:spcPts val="0"/>
              </a:spcBef>
              <a:spcAft>
                <a:spcPts val="0"/>
              </a:spcAft>
              <a:buNone/>
            </a:pPr>
            <a:endParaRPr>
              <a:latin typeface="Oswald"/>
              <a:ea typeface="Oswald"/>
              <a:cs typeface="Oswald"/>
              <a:sym typeface="Oswald"/>
            </a:endParaRPr>
          </a:p>
          <a:p>
            <a:pPr lvl="0" rtl="0">
              <a:spcBef>
                <a:spcPts val="0"/>
              </a:spcBef>
              <a:spcAft>
                <a:spcPts val="0"/>
              </a:spcAft>
              <a:buNone/>
            </a:pPr>
            <a:endParaRPr>
              <a:latin typeface="Oswald"/>
              <a:ea typeface="Oswald"/>
              <a:cs typeface="Oswald"/>
              <a:sym typeface="Oswald"/>
            </a:endParaRPr>
          </a:p>
          <a:p>
            <a:pPr lvl="0" rtl="0">
              <a:spcBef>
                <a:spcPts val="0"/>
              </a:spcBef>
              <a:spcAft>
                <a:spcPts val="0"/>
              </a:spcAft>
              <a:buNone/>
            </a:pPr>
            <a:endParaRPr sz="1400">
              <a:latin typeface="Oswald"/>
              <a:ea typeface="Oswald"/>
              <a:cs typeface="Oswald"/>
              <a:sym typeface="Oswald"/>
            </a:endParaRPr>
          </a:p>
          <a:p>
            <a:pPr lvl="0" rtl="0">
              <a:spcBef>
                <a:spcPts val="0"/>
              </a:spcBef>
              <a:buNone/>
            </a:pPr>
            <a:endParaRPr/>
          </a:p>
        </p:txBody>
      </p:sp>
    </p:spTree>
    <p:extLst>
      <p:ext uri="{BB962C8B-B14F-4D97-AF65-F5344CB8AC3E}">
        <p14:creationId xmlns:p14="http://schemas.microsoft.com/office/powerpoint/2010/main" val="2145743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Project Day 3</a:t>
            </a:r>
          </a:p>
        </p:txBody>
      </p:sp>
      <p:sp>
        <p:nvSpPr>
          <p:cNvPr id="89" name="Shape 89"/>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rtl="0">
              <a:spcBef>
                <a:spcPts val="0"/>
              </a:spcBef>
              <a:spcAft>
                <a:spcPts val="0"/>
              </a:spcAft>
              <a:buNone/>
            </a:pPr>
            <a:r>
              <a:rPr lang="en">
                <a:latin typeface="Oswald"/>
                <a:ea typeface="Oswald"/>
                <a:cs typeface="Oswald"/>
                <a:sym typeface="Oswald"/>
              </a:rPr>
              <a:t>It’s time to get an early round of feedback!</a:t>
            </a:r>
          </a:p>
          <a:p>
            <a:pPr lvl="0" rtl="0">
              <a:spcBef>
                <a:spcPts val="0"/>
              </a:spcBef>
              <a:spcAft>
                <a:spcPts val="0"/>
              </a:spcAft>
              <a:buNone/>
            </a:pPr>
            <a:endParaRPr>
              <a:latin typeface="Oswald"/>
              <a:ea typeface="Oswald"/>
              <a:cs typeface="Oswald"/>
              <a:sym typeface="Oswald"/>
            </a:endParaRPr>
          </a:p>
          <a:p>
            <a:pPr lvl="0" rtl="0">
              <a:spcBef>
                <a:spcPts val="0"/>
              </a:spcBef>
              <a:spcAft>
                <a:spcPts val="0"/>
              </a:spcAft>
              <a:buNone/>
            </a:pPr>
            <a:r>
              <a:rPr lang="en">
                <a:latin typeface="Oswald"/>
                <a:ea typeface="Oswald"/>
                <a:cs typeface="Oswald"/>
                <a:sym typeface="Oswald"/>
              </a:rPr>
              <a:t>At some point during class, find 2 volunteers to test your game/controller so far. </a:t>
            </a:r>
          </a:p>
          <a:p>
            <a:pPr lvl="0" rtl="0">
              <a:spcBef>
                <a:spcPts val="0"/>
              </a:spcBef>
              <a:spcAft>
                <a:spcPts val="0"/>
              </a:spcAft>
              <a:buNone/>
            </a:pPr>
            <a:endParaRPr>
              <a:latin typeface="Oswald"/>
              <a:ea typeface="Oswald"/>
              <a:cs typeface="Oswald"/>
              <a:sym typeface="Oswald"/>
            </a:endParaRPr>
          </a:p>
          <a:p>
            <a:pPr lvl="0" rtl="0">
              <a:spcBef>
                <a:spcPts val="0"/>
              </a:spcBef>
              <a:spcAft>
                <a:spcPts val="0"/>
              </a:spcAft>
              <a:buNone/>
            </a:pPr>
            <a:r>
              <a:rPr lang="en">
                <a:latin typeface="Oswald"/>
                <a:ea typeface="Oswald"/>
                <a:cs typeface="Oswald"/>
                <a:sym typeface="Oswald"/>
              </a:rPr>
              <a:t>Don’t worry if your project is still very early in the prototyping stage. This is the perfect time to get suggestions before going down the wrong path. </a:t>
            </a:r>
          </a:p>
          <a:p>
            <a:pPr lvl="0" rtl="0">
              <a:spcBef>
                <a:spcPts val="0"/>
              </a:spcBef>
              <a:spcAft>
                <a:spcPts val="0"/>
              </a:spcAft>
              <a:buNone/>
            </a:pPr>
            <a:endParaRPr>
              <a:latin typeface="Oswald"/>
              <a:ea typeface="Oswald"/>
              <a:cs typeface="Oswald"/>
              <a:sym typeface="Oswald"/>
            </a:endParaRPr>
          </a:p>
          <a:p>
            <a:pPr lvl="0" rtl="0">
              <a:spcBef>
                <a:spcPts val="0"/>
              </a:spcBef>
              <a:spcAft>
                <a:spcPts val="0"/>
              </a:spcAft>
              <a:buNone/>
            </a:pPr>
            <a:r>
              <a:rPr lang="en">
                <a:latin typeface="Oswald"/>
                <a:ea typeface="Oswald"/>
                <a:cs typeface="Oswald"/>
                <a:sym typeface="Oswald"/>
              </a:rPr>
              <a:t>Have 2 students try your project and fill in the  “I Like, I Wish, I Wonder” feedback handout.</a:t>
            </a:r>
          </a:p>
          <a:p>
            <a:pPr lvl="0" rtl="0">
              <a:spcBef>
                <a:spcPts val="0"/>
              </a:spcBef>
              <a:spcAft>
                <a:spcPts val="0"/>
              </a:spcAft>
              <a:buNone/>
            </a:pPr>
            <a:endParaRPr>
              <a:latin typeface="Oswald"/>
              <a:ea typeface="Oswald"/>
              <a:cs typeface="Oswald"/>
              <a:sym typeface="Oswald"/>
            </a:endParaRPr>
          </a:p>
          <a:p>
            <a:pPr lvl="0">
              <a:spcBef>
                <a:spcPts val="0"/>
              </a:spcBef>
              <a:spcAft>
                <a:spcPts val="0"/>
              </a:spcAft>
              <a:buClr>
                <a:schemeClr val="dk2"/>
              </a:buClr>
              <a:buSzPct val="61111"/>
              <a:buFont typeface="Arial"/>
              <a:buNone/>
            </a:pPr>
            <a:r>
              <a:rPr lang="en">
                <a:latin typeface="Oswald"/>
                <a:ea typeface="Oswald"/>
                <a:cs typeface="Oswald"/>
                <a:sym typeface="Oswald"/>
              </a:rPr>
              <a:t>Then, as a group, analyze the feedback results. </a:t>
            </a:r>
          </a:p>
        </p:txBody>
      </p:sp>
    </p:spTree>
    <p:extLst>
      <p:ext uri="{BB962C8B-B14F-4D97-AF65-F5344CB8AC3E}">
        <p14:creationId xmlns:p14="http://schemas.microsoft.com/office/powerpoint/2010/main" val="1302457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Project Day 3</a:t>
            </a:r>
          </a:p>
        </p:txBody>
      </p:sp>
      <p:sp>
        <p:nvSpPr>
          <p:cNvPr id="95" name="Shape 95"/>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algn="l" rtl="0">
              <a:spcBef>
                <a:spcPts val="0"/>
              </a:spcBef>
              <a:spcAft>
                <a:spcPts val="0"/>
              </a:spcAft>
              <a:buClr>
                <a:srgbClr val="000000"/>
              </a:buClr>
              <a:buSzPct val="100000"/>
              <a:buFont typeface="Arial"/>
              <a:buNone/>
            </a:pPr>
            <a:endParaRPr sz="1100" b="1">
              <a:solidFill>
                <a:srgbClr val="000000"/>
              </a:solidFill>
              <a:latin typeface="Arial"/>
              <a:ea typeface="Arial"/>
              <a:cs typeface="Arial"/>
              <a:sym typeface="Arial"/>
            </a:endParaRPr>
          </a:p>
          <a:p>
            <a:pPr lvl="0" algn="ctr" rtl="0">
              <a:spcBef>
                <a:spcPts val="0"/>
              </a:spcBef>
              <a:spcAft>
                <a:spcPts val="0"/>
              </a:spcAft>
              <a:buNone/>
            </a:pPr>
            <a:endParaRPr sz="1100" b="1">
              <a:solidFill>
                <a:srgbClr val="000000"/>
              </a:solidFill>
              <a:latin typeface="Arial"/>
              <a:ea typeface="Arial"/>
              <a:cs typeface="Arial"/>
              <a:sym typeface="Arial"/>
            </a:endParaRPr>
          </a:p>
          <a:p>
            <a:pPr lvl="0" algn="ctr" rtl="0">
              <a:spcBef>
                <a:spcPts val="0"/>
              </a:spcBef>
              <a:spcAft>
                <a:spcPts val="0"/>
              </a:spcAft>
              <a:buNone/>
            </a:pPr>
            <a:endParaRPr sz="1100" b="1">
              <a:solidFill>
                <a:srgbClr val="000000"/>
              </a:solidFill>
              <a:latin typeface="Arial"/>
              <a:ea typeface="Arial"/>
              <a:cs typeface="Arial"/>
              <a:sym typeface="Arial"/>
            </a:endParaRPr>
          </a:p>
          <a:p>
            <a:pPr lvl="0" algn="ctr" rtl="0">
              <a:spcBef>
                <a:spcPts val="0"/>
              </a:spcBef>
              <a:spcAft>
                <a:spcPts val="0"/>
              </a:spcAft>
              <a:buClr>
                <a:srgbClr val="000000"/>
              </a:buClr>
              <a:buSzPct val="100000"/>
              <a:buFont typeface="Arial"/>
              <a:buNone/>
            </a:pPr>
            <a:endParaRPr sz="1100" b="1">
              <a:solidFill>
                <a:srgbClr val="000000"/>
              </a:solidFill>
              <a:latin typeface="Arial"/>
              <a:ea typeface="Arial"/>
              <a:cs typeface="Arial"/>
              <a:sym typeface="Arial"/>
            </a:endParaRPr>
          </a:p>
          <a:p>
            <a:pPr lvl="0" rtl="0">
              <a:spcBef>
                <a:spcPts val="0"/>
              </a:spcBef>
              <a:spcAft>
                <a:spcPts val="1200"/>
              </a:spcAft>
              <a:buClr>
                <a:srgbClr val="000000"/>
              </a:buClr>
              <a:buSzPct val="100000"/>
              <a:buFont typeface="Arial"/>
              <a:buNone/>
            </a:pPr>
            <a:endParaRPr sz="1100">
              <a:solidFill>
                <a:srgbClr val="000000"/>
              </a:solidFill>
              <a:latin typeface="Arial"/>
              <a:ea typeface="Arial"/>
              <a:cs typeface="Arial"/>
              <a:sym typeface="Arial"/>
            </a:endParaRPr>
          </a:p>
          <a:p>
            <a:pPr lvl="0" rtl="0">
              <a:spcBef>
                <a:spcPts val="0"/>
              </a:spcBef>
              <a:spcAft>
                <a:spcPts val="1200"/>
              </a:spcAft>
              <a:buClr>
                <a:srgbClr val="000000"/>
              </a:buClr>
              <a:buSzPct val="100000"/>
              <a:buFont typeface="Arial"/>
              <a:buNone/>
            </a:pPr>
            <a:endParaRPr sz="1100">
              <a:solidFill>
                <a:srgbClr val="000000"/>
              </a:solidFill>
              <a:latin typeface="Arial"/>
              <a:ea typeface="Arial"/>
              <a:cs typeface="Arial"/>
              <a:sym typeface="Arial"/>
            </a:endParaRPr>
          </a:p>
          <a:p>
            <a:pPr lvl="0" rtl="0">
              <a:spcBef>
                <a:spcPts val="0"/>
              </a:spcBef>
              <a:spcAft>
                <a:spcPts val="1200"/>
              </a:spcAft>
              <a:buClr>
                <a:srgbClr val="000000"/>
              </a:buClr>
              <a:buSzPct val="100000"/>
              <a:buFont typeface="Arial"/>
              <a:buNone/>
            </a:pPr>
            <a:endParaRPr sz="1100">
              <a:solidFill>
                <a:srgbClr val="000000"/>
              </a:solidFill>
              <a:latin typeface="Arial"/>
              <a:ea typeface="Arial"/>
              <a:cs typeface="Arial"/>
              <a:sym typeface="Arial"/>
            </a:endParaRPr>
          </a:p>
          <a:p>
            <a:pPr lvl="0" rtl="0">
              <a:spcBef>
                <a:spcPts val="0"/>
              </a:spcBef>
              <a:spcAft>
                <a:spcPts val="1200"/>
              </a:spcAft>
              <a:buClr>
                <a:srgbClr val="000000"/>
              </a:buClr>
              <a:buSzPct val="100000"/>
              <a:buFont typeface="Arial"/>
              <a:buNone/>
            </a:pPr>
            <a:endParaRPr sz="1100">
              <a:solidFill>
                <a:srgbClr val="000000"/>
              </a:solidFill>
              <a:latin typeface="Arial"/>
              <a:ea typeface="Arial"/>
              <a:cs typeface="Arial"/>
              <a:sym typeface="Arial"/>
            </a:endParaRPr>
          </a:p>
          <a:p>
            <a:pPr lvl="0" rtl="0">
              <a:spcBef>
                <a:spcPts val="0"/>
              </a:spcBef>
              <a:spcAft>
                <a:spcPts val="1200"/>
              </a:spcAft>
              <a:buClr>
                <a:srgbClr val="000000"/>
              </a:buClr>
              <a:buSzPct val="100000"/>
              <a:buFont typeface="Arial"/>
              <a:buNone/>
            </a:pPr>
            <a:endParaRPr sz="1100">
              <a:solidFill>
                <a:srgbClr val="000000"/>
              </a:solidFill>
              <a:latin typeface="Arial"/>
              <a:ea typeface="Arial"/>
              <a:cs typeface="Arial"/>
              <a:sym typeface="Arial"/>
            </a:endParaRPr>
          </a:p>
          <a:p>
            <a:pPr lvl="0" rtl="0">
              <a:spcBef>
                <a:spcPts val="0"/>
              </a:spcBef>
              <a:spcAft>
                <a:spcPts val="1200"/>
              </a:spcAft>
              <a:buClr>
                <a:srgbClr val="000000"/>
              </a:buClr>
              <a:buSzPct val="100000"/>
              <a:buFont typeface="Arial"/>
              <a:buNone/>
            </a:pPr>
            <a:endParaRPr sz="1100">
              <a:solidFill>
                <a:srgbClr val="000000"/>
              </a:solidFill>
              <a:latin typeface="Arial"/>
              <a:ea typeface="Arial"/>
              <a:cs typeface="Arial"/>
              <a:sym typeface="Arial"/>
            </a:endParaRPr>
          </a:p>
          <a:p>
            <a:pPr lvl="0" rtl="0">
              <a:spcBef>
                <a:spcPts val="0"/>
              </a:spcBef>
              <a:spcAft>
                <a:spcPts val="0"/>
              </a:spcAft>
              <a:buNone/>
            </a:pPr>
            <a:endParaRPr>
              <a:latin typeface="Oswald"/>
              <a:ea typeface="Oswald"/>
              <a:cs typeface="Oswald"/>
              <a:sym typeface="Oswald"/>
            </a:endParaRPr>
          </a:p>
        </p:txBody>
      </p:sp>
      <p:graphicFrame>
        <p:nvGraphicFramePr>
          <p:cNvPr id="96" name="Shape 96"/>
          <p:cNvGraphicFramePr/>
          <p:nvPr/>
        </p:nvGraphicFramePr>
        <p:xfrm>
          <a:off x="659975" y="1361925"/>
          <a:ext cx="7891100" cy="2128700"/>
        </p:xfrm>
        <a:graphic>
          <a:graphicData uri="http://schemas.openxmlformats.org/drawingml/2006/table">
            <a:tbl>
              <a:tblPr>
                <a:noFill/>
              </a:tblPr>
              <a:tblGrid>
                <a:gridCol w="1546175"/>
                <a:gridCol w="2070300"/>
                <a:gridCol w="2131200"/>
                <a:gridCol w="2143425"/>
              </a:tblGrid>
              <a:tr h="1038050">
                <a:tc>
                  <a:txBody>
                    <a:bodyPr/>
                    <a:lstStyle/>
                    <a:p>
                      <a:pPr lvl="0">
                        <a:spcBef>
                          <a:spcPts val="0"/>
                        </a:spcBef>
                        <a:buNone/>
                      </a:pPr>
                      <a:endParaRPr/>
                    </a:p>
                  </a:txBody>
                  <a:tcPr marL="91425" marR="91425" marT="91425" marB="91425"/>
                </a:tc>
                <a:tc>
                  <a:txBody>
                    <a:bodyPr/>
                    <a:lstStyle/>
                    <a:p>
                      <a:pPr lvl="0" algn="ctr" rtl="0">
                        <a:lnSpc>
                          <a:spcPct val="115000"/>
                        </a:lnSpc>
                        <a:spcBef>
                          <a:spcPts val="0"/>
                        </a:spcBef>
                        <a:buClr>
                          <a:schemeClr val="dk2"/>
                        </a:buClr>
                        <a:buSzPct val="61111"/>
                        <a:buFont typeface="Arial"/>
                        <a:buNone/>
                      </a:pPr>
                      <a:r>
                        <a:rPr lang="en" sz="1800" b="1">
                          <a:solidFill>
                            <a:schemeClr val="dk2"/>
                          </a:solidFill>
                          <a:latin typeface="Oswald"/>
                          <a:ea typeface="Oswald"/>
                          <a:cs typeface="Oswald"/>
                          <a:sym typeface="Oswald"/>
                        </a:rPr>
                        <a:t>I like</a:t>
                      </a:r>
                    </a:p>
                    <a:p>
                      <a:pPr lvl="0" algn="ctr" rtl="0">
                        <a:lnSpc>
                          <a:spcPct val="115000"/>
                        </a:lnSpc>
                        <a:spcBef>
                          <a:spcPts val="0"/>
                        </a:spcBef>
                        <a:buClr>
                          <a:schemeClr val="dk2"/>
                        </a:buClr>
                        <a:buSzPct val="61111"/>
                        <a:buFont typeface="Arial"/>
                        <a:buNone/>
                      </a:pPr>
                      <a:r>
                        <a:rPr lang="en" sz="1800" b="1">
                          <a:solidFill>
                            <a:schemeClr val="dk2"/>
                          </a:solidFill>
                          <a:latin typeface="Oswald"/>
                          <a:ea typeface="Oswald"/>
                          <a:cs typeface="Oswald"/>
                          <a:sym typeface="Oswald"/>
                        </a:rPr>
                        <a:t>(Glows)</a:t>
                      </a:r>
                    </a:p>
                  </a:txBody>
                  <a:tcPr marL="91425" marR="91425" marT="91425" marB="91425"/>
                </a:tc>
                <a:tc>
                  <a:txBody>
                    <a:bodyPr/>
                    <a:lstStyle/>
                    <a:p>
                      <a:pPr lvl="0" algn="ctr" rtl="0">
                        <a:lnSpc>
                          <a:spcPct val="115000"/>
                        </a:lnSpc>
                        <a:spcBef>
                          <a:spcPts val="0"/>
                        </a:spcBef>
                        <a:buClr>
                          <a:schemeClr val="dk2"/>
                        </a:buClr>
                        <a:buSzPct val="61111"/>
                        <a:buFont typeface="Arial"/>
                        <a:buNone/>
                      </a:pPr>
                      <a:r>
                        <a:rPr lang="en" sz="1800" b="1">
                          <a:solidFill>
                            <a:schemeClr val="dk2"/>
                          </a:solidFill>
                          <a:latin typeface="Oswald"/>
                          <a:ea typeface="Oswald"/>
                          <a:cs typeface="Oswald"/>
                          <a:sym typeface="Oswald"/>
                        </a:rPr>
                        <a:t>I wish</a:t>
                      </a:r>
                    </a:p>
                    <a:p>
                      <a:pPr lvl="0" algn="ctr" rtl="0">
                        <a:lnSpc>
                          <a:spcPct val="115000"/>
                        </a:lnSpc>
                        <a:spcBef>
                          <a:spcPts val="0"/>
                        </a:spcBef>
                        <a:buClr>
                          <a:schemeClr val="dk2"/>
                        </a:buClr>
                        <a:buSzPct val="61111"/>
                        <a:buFont typeface="Arial"/>
                        <a:buNone/>
                      </a:pPr>
                      <a:r>
                        <a:rPr lang="en" sz="1800" b="1">
                          <a:solidFill>
                            <a:schemeClr val="dk2"/>
                          </a:solidFill>
                          <a:latin typeface="Oswald"/>
                          <a:ea typeface="Oswald"/>
                          <a:cs typeface="Oswald"/>
                          <a:sym typeface="Oswald"/>
                        </a:rPr>
                        <a:t>(Grows)</a:t>
                      </a:r>
                    </a:p>
                  </a:txBody>
                  <a:tcPr marL="91425" marR="91425" marT="91425" marB="91425"/>
                </a:tc>
                <a:tc>
                  <a:txBody>
                    <a:bodyPr/>
                    <a:lstStyle/>
                    <a:p>
                      <a:pPr lvl="0" algn="l" rtl="0">
                        <a:lnSpc>
                          <a:spcPct val="115000"/>
                        </a:lnSpc>
                        <a:spcBef>
                          <a:spcPts val="0"/>
                        </a:spcBef>
                        <a:buClr>
                          <a:schemeClr val="dk2"/>
                        </a:buClr>
                        <a:buSzPct val="61111"/>
                        <a:buFont typeface="Arial"/>
                        <a:buNone/>
                      </a:pPr>
                      <a:r>
                        <a:rPr lang="en" sz="1800" b="1">
                          <a:solidFill>
                            <a:schemeClr val="dk2"/>
                          </a:solidFill>
                          <a:latin typeface="Oswald"/>
                          <a:ea typeface="Oswald"/>
                          <a:cs typeface="Oswald"/>
                          <a:sym typeface="Oswald"/>
                        </a:rPr>
                        <a:t>            What If</a:t>
                      </a:r>
                    </a:p>
                    <a:p>
                      <a:pPr lvl="0" algn="ctr" rtl="0">
                        <a:lnSpc>
                          <a:spcPct val="115000"/>
                        </a:lnSpc>
                        <a:spcBef>
                          <a:spcPts val="0"/>
                        </a:spcBef>
                        <a:buClr>
                          <a:schemeClr val="dk2"/>
                        </a:buClr>
                        <a:buSzPct val="61111"/>
                        <a:buFont typeface="Arial"/>
                        <a:buNone/>
                      </a:pPr>
                      <a:r>
                        <a:rPr lang="en" sz="1800" b="1">
                          <a:solidFill>
                            <a:schemeClr val="dk2"/>
                          </a:solidFill>
                          <a:latin typeface="Oswald"/>
                          <a:ea typeface="Oswald"/>
                          <a:cs typeface="Oswald"/>
                          <a:sym typeface="Oswald"/>
                        </a:rPr>
                        <a:t>(Suggestions/Ideas)</a:t>
                      </a:r>
                    </a:p>
                  </a:txBody>
                  <a:tcPr marL="91425" marR="91425" marT="91425" marB="91425"/>
                </a:tc>
              </a:tr>
              <a:tr h="1090650">
                <a:tc>
                  <a:txBody>
                    <a:bodyPr/>
                    <a:lstStyle/>
                    <a:p>
                      <a:pPr lvl="0">
                        <a:spcBef>
                          <a:spcPts val="0"/>
                        </a:spcBef>
                        <a:buNone/>
                      </a:pPr>
                      <a:endParaRPr/>
                    </a:p>
                  </a:txBody>
                  <a:tcPr marL="91425" marR="91425" marT="91425" marB="91425"/>
                </a:tc>
                <a:tc>
                  <a:txBody>
                    <a:bodyPr/>
                    <a:lstStyle/>
                    <a:p>
                      <a:pPr lvl="0">
                        <a:spcBef>
                          <a:spcPts val="0"/>
                        </a:spcBef>
                        <a:buNone/>
                      </a:pPr>
                      <a:endParaRPr/>
                    </a:p>
                  </a:txBody>
                  <a:tcPr marL="91425" marR="91425" marT="91425" marB="91425"/>
                </a:tc>
                <a:tc>
                  <a:txBody>
                    <a:bodyPr/>
                    <a:lstStyle/>
                    <a:p>
                      <a:pPr lvl="0">
                        <a:spcBef>
                          <a:spcPts val="0"/>
                        </a:spcBef>
                        <a:buNone/>
                      </a:pPr>
                      <a:endParaRPr/>
                    </a:p>
                  </a:txBody>
                  <a:tcPr marL="91425" marR="91425" marT="91425" marB="91425"/>
                </a:tc>
                <a:tc>
                  <a:txBody>
                    <a:bodyPr/>
                    <a:lstStyle/>
                    <a:p>
                      <a:pPr lvl="0">
                        <a:spcBef>
                          <a:spcPts val="0"/>
                        </a:spcBef>
                        <a:buNone/>
                      </a:pPr>
                      <a:endParaRPr/>
                    </a:p>
                  </a:txBody>
                  <a:tcPr marL="91425" marR="91425" marT="91425" marB="91425"/>
                </a:tc>
              </a:tr>
            </a:tbl>
          </a:graphicData>
        </a:graphic>
      </p:graphicFrame>
    </p:spTree>
    <p:extLst>
      <p:ext uri="{BB962C8B-B14F-4D97-AF65-F5344CB8AC3E}">
        <p14:creationId xmlns:p14="http://schemas.microsoft.com/office/powerpoint/2010/main" val="22551677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Shape 101" descr="Screenshot 2016-07-13 at 4.52.53 PM.png"/>
          <p:cNvPicPr preferRelativeResize="0"/>
          <p:nvPr/>
        </p:nvPicPr>
        <p:blipFill>
          <a:blip r:embed="rId3">
            <a:alphaModFix/>
          </a:blip>
          <a:stretch>
            <a:fillRect/>
          </a:stretch>
        </p:blipFill>
        <p:spPr>
          <a:xfrm>
            <a:off x="678949" y="624199"/>
            <a:ext cx="8073975" cy="3842900"/>
          </a:xfrm>
          <a:prstGeom prst="rect">
            <a:avLst/>
          </a:prstGeom>
          <a:noFill/>
          <a:ln>
            <a:noFill/>
          </a:ln>
        </p:spPr>
      </p:pic>
      <p:sp>
        <p:nvSpPr>
          <p:cNvPr id="102" name="Shape 102"/>
          <p:cNvSpPr txBox="1"/>
          <p:nvPr/>
        </p:nvSpPr>
        <p:spPr>
          <a:xfrm>
            <a:off x="152400" y="4467100"/>
            <a:ext cx="8659800" cy="566700"/>
          </a:xfrm>
          <a:prstGeom prst="rect">
            <a:avLst/>
          </a:prstGeom>
          <a:noFill/>
          <a:ln>
            <a:noFill/>
          </a:ln>
        </p:spPr>
        <p:txBody>
          <a:bodyPr lIns="91425" tIns="91425" rIns="91425" bIns="91425" anchor="ctr" anchorCtr="0">
            <a:noAutofit/>
          </a:bodyPr>
          <a:lstStyle/>
          <a:p>
            <a:pPr lvl="0" indent="457200" algn="ctr" rtl="0">
              <a:lnSpc>
                <a:spcPct val="115000"/>
              </a:lnSpc>
              <a:spcBef>
                <a:spcPts val="0"/>
              </a:spcBef>
              <a:buNone/>
            </a:pPr>
            <a:r>
              <a:rPr lang="en" sz="1100">
                <a:solidFill>
                  <a:srgbClr val="434343"/>
                </a:solidFill>
              </a:rPr>
              <a:t>© 2012 IDEO LLC. All rights reserved. http:// designthinkingforeducators.com/</a:t>
            </a:r>
          </a:p>
          <a:p>
            <a:pPr marL="914400" lvl="0" indent="457200" rtl="0">
              <a:lnSpc>
                <a:spcPct val="115000"/>
              </a:lnSpc>
              <a:spcBef>
                <a:spcPts val="0"/>
              </a:spcBef>
              <a:buNone/>
            </a:pPr>
            <a:r>
              <a:rPr lang="en" sz="1100">
                <a:solidFill>
                  <a:srgbClr val="434343"/>
                </a:solidFill>
              </a:rPr>
              <a:t>(This diagram is borrowed from the Design Thinking for Educators toolkit, which is created by IDEO.) </a:t>
            </a:r>
          </a:p>
        </p:txBody>
      </p:sp>
      <p:pic>
        <p:nvPicPr>
          <p:cNvPr id="103" name="Shape 103"/>
          <p:cNvPicPr preferRelativeResize="0"/>
          <p:nvPr/>
        </p:nvPicPr>
        <p:blipFill>
          <a:blip r:embed="rId4">
            <a:alphaModFix/>
          </a:blip>
          <a:stretch>
            <a:fillRect/>
          </a:stretch>
        </p:blipFill>
        <p:spPr>
          <a:xfrm>
            <a:off x="642700" y="1927771"/>
            <a:ext cx="1786000" cy="1963200"/>
          </a:xfrm>
          <a:prstGeom prst="rect">
            <a:avLst/>
          </a:prstGeom>
          <a:noFill/>
          <a:ln>
            <a:noFill/>
          </a:ln>
        </p:spPr>
      </p:pic>
      <p:pic>
        <p:nvPicPr>
          <p:cNvPr id="104" name="Shape 104"/>
          <p:cNvPicPr preferRelativeResize="0"/>
          <p:nvPr/>
        </p:nvPicPr>
        <p:blipFill rotWithShape="1">
          <a:blip r:embed="rId4">
            <a:alphaModFix/>
          </a:blip>
          <a:srcRect l="4610" t="2100" r="-4610" b="-2100"/>
          <a:stretch/>
        </p:blipFill>
        <p:spPr>
          <a:xfrm>
            <a:off x="2428699" y="1968921"/>
            <a:ext cx="1786000" cy="1963200"/>
          </a:xfrm>
          <a:prstGeom prst="rect">
            <a:avLst/>
          </a:prstGeom>
          <a:noFill/>
          <a:ln>
            <a:noFill/>
          </a:ln>
        </p:spPr>
      </p:pic>
      <p:pic>
        <p:nvPicPr>
          <p:cNvPr id="105" name="Shape 105"/>
          <p:cNvPicPr preferRelativeResize="0"/>
          <p:nvPr/>
        </p:nvPicPr>
        <p:blipFill>
          <a:blip r:embed="rId4">
            <a:alphaModFix/>
          </a:blip>
          <a:stretch>
            <a:fillRect/>
          </a:stretch>
        </p:blipFill>
        <p:spPr>
          <a:xfrm>
            <a:off x="4119025" y="1968921"/>
            <a:ext cx="1786000" cy="1963200"/>
          </a:xfrm>
          <a:prstGeom prst="rect">
            <a:avLst/>
          </a:prstGeom>
          <a:noFill/>
          <a:ln>
            <a:noFill/>
          </a:ln>
        </p:spPr>
      </p:pic>
    </p:spTree>
    <p:extLst>
      <p:ext uri="{BB962C8B-B14F-4D97-AF65-F5344CB8AC3E}">
        <p14:creationId xmlns:p14="http://schemas.microsoft.com/office/powerpoint/2010/main" val="32633791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214175" y="140300"/>
            <a:ext cx="8520600" cy="572700"/>
          </a:xfrm>
          <a:prstGeom prst="rect">
            <a:avLst/>
          </a:prstGeom>
        </p:spPr>
        <p:txBody>
          <a:bodyPr lIns="91425" tIns="91425" rIns="91425" bIns="91425" anchor="t" anchorCtr="0">
            <a:noAutofit/>
          </a:bodyPr>
          <a:lstStyle/>
          <a:p>
            <a:pPr lvl="0">
              <a:spcBef>
                <a:spcPts val="0"/>
              </a:spcBef>
              <a:buNone/>
            </a:pPr>
            <a:r>
              <a:rPr lang="en"/>
              <a:t>Examples of projects at the Maker Faire</a:t>
            </a:r>
          </a:p>
        </p:txBody>
      </p:sp>
      <p:pic>
        <p:nvPicPr>
          <p:cNvPr id="111" name="Shape 111"/>
          <p:cNvPicPr preferRelativeResize="0"/>
          <p:nvPr/>
        </p:nvPicPr>
        <p:blipFill>
          <a:blip r:embed="rId3">
            <a:alphaModFix/>
          </a:blip>
          <a:stretch>
            <a:fillRect/>
          </a:stretch>
        </p:blipFill>
        <p:spPr>
          <a:xfrm>
            <a:off x="956850" y="890262"/>
            <a:ext cx="2980031" cy="3973375"/>
          </a:xfrm>
          <a:prstGeom prst="rect">
            <a:avLst/>
          </a:prstGeom>
          <a:noFill/>
          <a:ln>
            <a:noFill/>
          </a:ln>
        </p:spPr>
      </p:pic>
      <p:pic>
        <p:nvPicPr>
          <p:cNvPr id="112" name="Shape 112"/>
          <p:cNvPicPr preferRelativeResize="0"/>
          <p:nvPr/>
        </p:nvPicPr>
        <p:blipFill>
          <a:blip r:embed="rId4">
            <a:alphaModFix/>
          </a:blip>
          <a:stretch>
            <a:fillRect/>
          </a:stretch>
        </p:blipFill>
        <p:spPr>
          <a:xfrm>
            <a:off x="4498623" y="828800"/>
            <a:ext cx="3026152" cy="4034849"/>
          </a:xfrm>
          <a:prstGeom prst="rect">
            <a:avLst/>
          </a:prstGeom>
          <a:noFill/>
          <a:ln>
            <a:noFill/>
          </a:ln>
        </p:spPr>
      </p:pic>
    </p:spTree>
    <p:extLst>
      <p:ext uri="{BB962C8B-B14F-4D97-AF65-F5344CB8AC3E}">
        <p14:creationId xmlns:p14="http://schemas.microsoft.com/office/powerpoint/2010/main" val="21294928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250775" y="189075"/>
            <a:ext cx="8520600" cy="572700"/>
          </a:xfrm>
          <a:prstGeom prst="rect">
            <a:avLst/>
          </a:prstGeom>
        </p:spPr>
        <p:txBody>
          <a:bodyPr lIns="91425" tIns="91425" rIns="91425" bIns="91425" anchor="t" anchorCtr="0">
            <a:noAutofit/>
          </a:bodyPr>
          <a:lstStyle/>
          <a:p>
            <a:pPr lvl="0" rtl="0">
              <a:spcBef>
                <a:spcPts val="0"/>
              </a:spcBef>
              <a:buNone/>
            </a:pPr>
            <a:r>
              <a:rPr lang="en"/>
              <a:t>Examples of projects at the Maker Faire</a:t>
            </a:r>
          </a:p>
        </p:txBody>
      </p:sp>
      <p:pic>
        <p:nvPicPr>
          <p:cNvPr id="118" name="Shape 118"/>
          <p:cNvPicPr preferRelativeResize="0"/>
          <p:nvPr/>
        </p:nvPicPr>
        <p:blipFill>
          <a:blip r:embed="rId3">
            <a:alphaModFix/>
          </a:blip>
          <a:stretch>
            <a:fillRect/>
          </a:stretch>
        </p:blipFill>
        <p:spPr>
          <a:xfrm>
            <a:off x="615550" y="1011700"/>
            <a:ext cx="3016575" cy="4022100"/>
          </a:xfrm>
          <a:prstGeom prst="rect">
            <a:avLst/>
          </a:prstGeom>
          <a:noFill/>
          <a:ln>
            <a:noFill/>
          </a:ln>
        </p:spPr>
      </p:pic>
      <p:pic>
        <p:nvPicPr>
          <p:cNvPr id="119" name="Shape 119"/>
          <p:cNvPicPr preferRelativeResize="0"/>
          <p:nvPr/>
        </p:nvPicPr>
        <p:blipFill>
          <a:blip r:embed="rId4">
            <a:alphaModFix/>
          </a:blip>
          <a:stretch>
            <a:fillRect/>
          </a:stretch>
        </p:blipFill>
        <p:spPr>
          <a:xfrm>
            <a:off x="4355800" y="1011700"/>
            <a:ext cx="2961750" cy="3948975"/>
          </a:xfrm>
          <a:prstGeom prst="rect">
            <a:avLst/>
          </a:prstGeom>
          <a:noFill/>
          <a:ln>
            <a:noFill/>
          </a:ln>
        </p:spPr>
      </p:pic>
    </p:spTree>
    <p:extLst>
      <p:ext uri="{BB962C8B-B14F-4D97-AF65-F5344CB8AC3E}">
        <p14:creationId xmlns:p14="http://schemas.microsoft.com/office/powerpoint/2010/main" val="17835017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Project Day 6</a:t>
            </a:r>
          </a:p>
        </p:txBody>
      </p:sp>
      <p:sp>
        <p:nvSpPr>
          <p:cNvPr id="125" name="Shape 125"/>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rtl="0">
              <a:spcBef>
                <a:spcPts val="0"/>
              </a:spcBef>
              <a:spcAft>
                <a:spcPts val="0"/>
              </a:spcAft>
              <a:buNone/>
            </a:pPr>
            <a:r>
              <a:rPr lang="en">
                <a:latin typeface="Oswald"/>
                <a:ea typeface="Oswald"/>
                <a:cs typeface="Oswald"/>
                <a:sym typeface="Oswald"/>
              </a:rPr>
              <a:t>It’s time to get feedback!</a:t>
            </a:r>
          </a:p>
          <a:p>
            <a:pPr lvl="0" rtl="0">
              <a:spcBef>
                <a:spcPts val="0"/>
              </a:spcBef>
              <a:spcAft>
                <a:spcPts val="0"/>
              </a:spcAft>
              <a:buNone/>
            </a:pPr>
            <a:endParaRPr>
              <a:latin typeface="Oswald"/>
              <a:ea typeface="Oswald"/>
              <a:cs typeface="Oswald"/>
              <a:sym typeface="Oswald"/>
            </a:endParaRPr>
          </a:p>
          <a:p>
            <a:pPr lvl="0" rtl="0">
              <a:spcBef>
                <a:spcPts val="0"/>
              </a:spcBef>
              <a:spcAft>
                <a:spcPts val="0"/>
              </a:spcAft>
              <a:buNone/>
            </a:pPr>
            <a:r>
              <a:rPr lang="en">
                <a:latin typeface="Oswald"/>
                <a:ea typeface="Oswald"/>
                <a:cs typeface="Oswald"/>
                <a:sym typeface="Oswald"/>
              </a:rPr>
              <a:t>At some point during class, find 2 volunteers to test your game/controller so far. </a:t>
            </a:r>
          </a:p>
          <a:p>
            <a:pPr lvl="0" rtl="0">
              <a:spcBef>
                <a:spcPts val="0"/>
              </a:spcBef>
              <a:spcAft>
                <a:spcPts val="0"/>
              </a:spcAft>
              <a:buNone/>
            </a:pPr>
            <a:endParaRPr>
              <a:latin typeface="Oswald"/>
              <a:ea typeface="Oswald"/>
              <a:cs typeface="Oswald"/>
              <a:sym typeface="Oswald"/>
            </a:endParaRPr>
          </a:p>
          <a:p>
            <a:pPr lvl="0" rtl="0">
              <a:spcBef>
                <a:spcPts val="0"/>
              </a:spcBef>
              <a:spcAft>
                <a:spcPts val="0"/>
              </a:spcAft>
              <a:buNone/>
            </a:pPr>
            <a:r>
              <a:rPr lang="en">
                <a:latin typeface="Oswald"/>
                <a:ea typeface="Oswald"/>
                <a:cs typeface="Oswald"/>
                <a:sym typeface="Oswald"/>
              </a:rPr>
              <a:t>Have 2 students try your project and fill in the  “I Like, I Wish, I Wonder” feedback handout.</a:t>
            </a:r>
          </a:p>
          <a:p>
            <a:pPr lvl="0" rtl="0">
              <a:spcBef>
                <a:spcPts val="0"/>
              </a:spcBef>
              <a:spcAft>
                <a:spcPts val="0"/>
              </a:spcAft>
              <a:buNone/>
            </a:pPr>
            <a:endParaRPr>
              <a:latin typeface="Oswald"/>
              <a:ea typeface="Oswald"/>
              <a:cs typeface="Oswald"/>
              <a:sym typeface="Oswald"/>
            </a:endParaRPr>
          </a:p>
          <a:p>
            <a:pPr lvl="0" rtl="0">
              <a:spcBef>
                <a:spcPts val="0"/>
              </a:spcBef>
              <a:spcAft>
                <a:spcPts val="0"/>
              </a:spcAft>
              <a:buNone/>
            </a:pPr>
            <a:r>
              <a:rPr lang="en">
                <a:latin typeface="Oswald"/>
                <a:ea typeface="Oswald"/>
                <a:cs typeface="Oswald"/>
                <a:sym typeface="Oswald"/>
              </a:rPr>
              <a:t>Then, as a group, analyze the feedback results. </a:t>
            </a:r>
          </a:p>
        </p:txBody>
      </p:sp>
    </p:spTree>
    <p:extLst>
      <p:ext uri="{BB962C8B-B14F-4D97-AF65-F5344CB8AC3E}">
        <p14:creationId xmlns:p14="http://schemas.microsoft.com/office/powerpoint/2010/main" val="2090803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Project Day 9</a:t>
            </a:r>
          </a:p>
        </p:txBody>
      </p:sp>
      <p:sp>
        <p:nvSpPr>
          <p:cNvPr id="131" name="Shape 131"/>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rtl="0">
              <a:spcBef>
                <a:spcPts val="0"/>
              </a:spcBef>
              <a:spcAft>
                <a:spcPts val="0"/>
              </a:spcAft>
              <a:buNone/>
            </a:pPr>
            <a:r>
              <a:rPr lang="en">
                <a:latin typeface="Oswald"/>
                <a:ea typeface="Oswald"/>
                <a:cs typeface="Oswald"/>
                <a:sym typeface="Oswald"/>
              </a:rPr>
              <a:t>It’s time to get feedback!</a:t>
            </a:r>
          </a:p>
          <a:p>
            <a:pPr lvl="0" rtl="0">
              <a:spcBef>
                <a:spcPts val="0"/>
              </a:spcBef>
              <a:spcAft>
                <a:spcPts val="0"/>
              </a:spcAft>
              <a:buNone/>
            </a:pPr>
            <a:endParaRPr>
              <a:latin typeface="Oswald"/>
              <a:ea typeface="Oswald"/>
              <a:cs typeface="Oswald"/>
              <a:sym typeface="Oswald"/>
            </a:endParaRPr>
          </a:p>
          <a:p>
            <a:pPr lvl="0" rtl="0">
              <a:spcBef>
                <a:spcPts val="0"/>
              </a:spcBef>
              <a:spcAft>
                <a:spcPts val="0"/>
              </a:spcAft>
              <a:buNone/>
            </a:pPr>
            <a:r>
              <a:rPr lang="en">
                <a:latin typeface="Oswald"/>
                <a:ea typeface="Oswald"/>
                <a:cs typeface="Oswald"/>
                <a:sym typeface="Oswald"/>
              </a:rPr>
              <a:t>At some point during class, find 2 volunteers to test your game/controller so far. </a:t>
            </a:r>
          </a:p>
          <a:p>
            <a:pPr lvl="0" rtl="0">
              <a:spcBef>
                <a:spcPts val="0"/>
              </a:spcBef>
              <a:spcAft>
                <a:spcPts val="0"/>
              </a:spcAft>
              <a:buNone/>
            </a:pPr>
            <a:endParaRPr>
              <a:latin typeface="Oswald"/>
              <a:ea typeface="Oswald"/>
              <a:cs typeface="Oswald"/>
              <a:sym typeface="Oswald"/>
            </a:endParaRPr>
          </a:p>
          <a:p>
            <a:pPr lvl="0" rtl="0">
              <a:spcBef>
                <a:spcPts val="0"/>
              </a:spcBef>
              <a:spcAft>
                <a:spcPts val="0"/>
              </a:spcAft>
              <a:buNone/>
            </a:pPr>
            <a:r>
              <a:rPr lang="en">
                <a:latin typeface="Oswald"/>
                <a:ea typeface="Oswald"/>
                <a:cs typeface="Oswald"/>
                <a:sym typeface="Oswald"/>
              </a:rPr>
              <a:t>Have 2 students try your project and fill in the  “I Like, I Wish, I Wonder” feedback handout.</a:t>
            </a:r>
          </a:p>
          <a:p>
            <a:pPr lvl="0" rtl="0">
              <a:spcBef>
                <a:spcPts val="0"/>
              </a:spcBef>
              <a:spcAft>
                <a:spcPts val="0"/>
              </a:spcAft>
              <a:buNone/>
            </a:pPr>
            <a:endParaRPr>
              <a:latin typeface="Oswald"/>
              <a:ea typeface="Oswald"/>
              <a:cs typeface="Oswald"/>
              <a:sym typeface="Oswald"/>
            </a:endParaRPr>
          </a:p>
          <a:p>
            <a:pPr lvl="0" rtl="0">
              <a:spcBef>
                <a:spcPts val="0"/>
              </a:spcBef>
              <a:spcAft>
                <a:spcPts val="0"/>
              </a:spcAft>
              <a:buNone/>
            </a:pPr>
            <a:r>
              <a:rPr lang="en">
                <a:latin typeface="Oswald"/>
                <a:ea typeface="Oswald"/>
                <a:cs typeface="Oswald"/>
                <a:sym typeface="Oswald"/>
              </a:rPr>
              <a:t>Then, as a group, analyze the feedback results. </a:t>
            </a:r>
          </a:p>
          <a:p>
            <a:pPr lvl="0" rtl="0">
              <a:spcBef>
                <a:spcPts val="0"/>
              </a:spcBef>
              <a:spcAft>
                <a:spcPts val="0"/>
              </a:spcAft>
              <a:buNone/>
            </a:pPr>
            <a:endParaRPr>
              <a:latin typeface="Oswald"/>
              <a:ea typeface="Oswald"/>
              <a:cs typeface="Oswald"/>
              <a:sym typeface="Oswald"/>
            </a:endParaRPr>
          </a:p>
          <a:p>
            <a:pPr lvl="0" rtl="0">
              <a:spcBef>
                <a:spcPts val="0"/>
              </a:spcBef>
              <a:spcAft>
                <a:spcPts val="0"/>
              </a:spcAft>
              <a:buNone/>
            </a:pPr>
            <a:r>
              <a:rPr lang="en">
                <a:latin typeface="Oswald"/>
                <a:ea typeface="Oswald"/>
                <a:cs typeface="Oswald"/>
                <a:sym typeface="Oswald"/>
              </a:rPr>
              <a:t>Tomorrow is your last day to work on the project before the Maker Faire! </a:t>
            </a:r>
          </a:p>
          <a:p>
            <a:pPr lvl="0" rtl="0">
              <a:spcBef>
                <a:spcPts val="0"/>
              </a:spcBef>
              <a:spcAft>
                <a:spcPts val="0"/>
              </a:spcAft>
              <a:buNone/>
            </a:pPr>
            <a:endParaRPr>
              <a:latin typeface="Oswald"/>
              <a:ea typeface="Oswald"/>
              <a:cs typeface="Oswald"/>
              <a:sym typeface="Oswald"/>
            </a:endParaRPr>
          </a:p>
          <a:p>
            <a:pPr lvl="0" rtl="0">
              <a:spcBef>
                <a:spcPts val="0"/>
              </a:spcBef>
              <a:spcAft>
                <a:spcPts val="0"/>
              </a:spcAft>
              <a:buNone/>
            </a:pPr>
            <a:r>
              <a:rPr lang="en">
                <a:latin typeface="Oswald"/>
                <a:ea typeface="Oswald"/>
                <a:cs typeface="Oswald"/>
                <a:sym typeface="Oswald"/>
              </a:rPr>
              <a:t>Remind your families about the Maker Faire! </a:t>
            </a:r>
          </a:p>
        </p:txBody>
      </p:sp>
    </p:spTree>
    <p:extLst>
      <p:ext uri="{BB962C8B-B14F-4D97-AF65-F5344CB8AC3E}">
        <p14:creationId xmlns:p14="http://schemas.microsoft.com/office/powerpoint/2010/main" val="26547468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44250" y="1403850"/>
            <a:ext cx="8455500" cy="2146800"/>
          </a:xfrm>
          <a:prstGeom prst="rect">
            <a:avLst/>
          </a:prstGeom>
        </p:spPr>
        <p:txBody>
          <a:bodyPr lIns="91425" tIns="91425" rIns="91425" bIns="91425" anchor="ctr" anchorCtr="0">
            <a:noAutofit/>
          </a:bodyPr>
          <a:lstStyle/>
          <a:p>
            <a:pPr lvl="0">
              <a:spcBef>
                <a:spcPts val="0"/>
              </a:spcBef>
              <a:buNone/>
            </a:pPr>
            <a:r>
              <a:rPr lang="en"/>
              <a:t>Let’s Play!</a:t>
            </a:r>
          </a:p>
        </p:txBody>
      </p:sp>
      <p:sp>
        <p:nvSpPr>
          <p:cNvPr id="59" name="Shape 59"/>
          <p:cNvSpPr txBox="1">
            <a:spLocks noGrp="1"/>
          </p:cNvSpPr>
          <p:nvPr>
            <p:ph type="subTitle" idx="1"/>
          </p:nvPr>
        </p:nvSpPr>
        <p:spPr>
          <a:xfrm>
            <a:off x="344250" y="3550650"/>
            <a:ext cx="5489100" cy="577800"/>
          </a:xfrm>
          <a:prstGeom prst="rect">
            <a:avLst/>
          </a:prstGeom>
        </p:spPr>
        <p:txBody>
          <a:bodyPr lIns="91425" tIns="91425" rIns="91425" bIns="91425" anchor="ctr" anchorCtr="0">
            <a:noAutofit/>
          </a:bodyPr>
          <a:lstStyle/>
          <a:p>
            <a:pPr lvl="0">
              <a:spcBef>
                <a:spcPts val="0"/>
              </a:spcBef>
              <a:buNone/>
            </a:pPr>
            <a:r>
              <a:rPr lang="en" dirty="0" smtClean="0"/>
              <a:t>Lesson 9 Making </a:t>
            </a:r>
            <a:r>
              <a:rPr lang="en" dirty="0"/>
              <a:t>Mobiles!</a:t>
            </a:r>
          </a:p>
        </p:txBody>
      </p:sp>
    </p:spTree>
    <p:extLst>
      <p:ext uri="{BB962C8B-B14F-4D97-AF65-F5344CB8AC3E}">
        <p14:creationId xmlns:p14="http://schemas.microsoft.com/office/powerpoint/2010/main" val="17273989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67200"/>
            <a:ext cx="8520600" cy="572700"/>
          </a:xfrm>
          <a:prstGeom prst="rect">
            <a:avLst/>
          </a:prstGeom>
        </p:spPr>
        <p:txBody>
          <a:bodyPr lIns="91425" tIns="91425" rIns="91425" bIns="91425" anchor="t" anchorCtr="0">
            <a:noAutofit/>
          </a:bodyPr>
          <a:lstStyle/>
          <a:p>
            <a:pPr lvl="0">
              <a:spcBef>
                <a:spcPts val="0"/>
              </a:spcBef>
              <a:buNone/>
            </a:pPr>
            <a:r>
              <a:rPr lang="en"/>
              <a:t>Mobile inspired by pseudocode</a:t>
            </a:r>
          </a:p>
        </p:txBody>
      </p:sp>
      <p:sp>
        <p:nvSpPr>
          <p:cNvPr id="65" name="Shape 65"/>
          <p:cNvSpPr txBox="1">
            <a:spLocks noGrp="1"/>
          </p:cNvSpPr>
          <p:nvPr>
            <p:ph type="body" idx="1"/>
          </p:nvPr>
        </p:nvSpPr>
        <p:spPr>
          <a:xfrm>
            <a:off x="311700" y="639900"/>
            <a:ext cx="8520600" cy="1710300"/>
          </a:xfrm>
          <a:prstGeom prst="rect">
            <a:avLst/>
          </a:prstGeom>
        </p:spPr>
        <p:txBody>
          <a:bodyPr lIns="91425" tIns="91425" rIns="91425" bIns="91425" anchor="t" anchorCtr="0">
            <a:noAutofit/>
          </a:bodyPr>
          <a:lstStyle/>
          <a:p>
            <a:pPr lvl="0" indent="387350" rtl="0">
              <a:spcBef>
                <a:spcPts val="0"/>
              </a:spcBef>
              <a:spcAft>
                <a:spcPts val="0"/>
              </a:spcAft>
              <a:buClr>
                <a:schemeClr val="dk2"/>
              </a:buClr>
              <a:buSzPct val="100000"/>
              <a:buFont typeface="Arial"/>
              <a:buNone/>
            </a:pPr>
            <a:r>
              <a:rPr lang="en">
                <a:latin typeface="Arial"/>
                <a:ea typeface="Arial"/>
                <a:cs typeface="Arial"/>
                <a:sym typeface="Arial"/>
              </a:rPr>
              <a:t>When you were programming your dynamic therapy game in Scratch, you wrote pseudocode to help you plan out the needed steps.  The pseudocode is a decision tree flowchart. That flowchart is reminiscent of the framework of a mobile. The steps used in the Scratch program can then be represented visually in an artistic mobile design that represents in code in a new, creative way.  </a:t>
            </a:r>
            <a:r>
              <a:rPr lang="en" sz="1100">
                <a:latin typeface="Arial"/>
                <a:ea typeface="Arial"/>
                <a:cs typeface="Arial"/>
                <a:sym typeface="Arial"/>
              </a:rPr>
              <a:t> </a:t>
            </a:r>
          </a:p>
          <a:p>
            <a:pPr lvl="0" indent="387350" rtl="0">
              <a:spcBef>
                <a:spcPts val="0"/>
              </a:spcBef>
              <a:spcAft>
                <a:spcPts val="0"/>
              </a:spcAft>
              <a:buClr>
                <a:schemeClr val="dk2"/>
              </a:buClr>
              <a:buSzPct val="100000"/>
              <a:buFont typeface="Arial"/>
              <a:buNone/>
            </a:pPr>
            <a:endParaRPr sz="1100">
              <a:latin typeface="Arial"/>
              <a:ea typeface="Arial"/>
              <a:cs typeface="Arial"/>
              <a:sym typeface="Arial"/>
            </a:endParaRPr>
          </a:p>
          <a:p>
            <a:pPr lvl="0" indent="387350" rtl="0">
              <a:spcBef>
                <a:spcPts val="0"/>
              </a:spcBef>
              <a:spcAft>
                <a:spcPts val="0"/>
              </a:spcAft>
              <a:buClr>
                <a:schemeClr val="dk2"/>
              </a:buClr>
              <a:buSzPct val="100000"/>
              <a:buFont typeface="Arial"/>
              <a:buNone/>
            </a:pPr>
            <a:endParaRPr sz="1100">
              <a:latin typeface="Arial"/>
              <a:ea typeface="Arial"/>
              <a:cs typeface="Arial"/>
              <a:sym typeface="Arial"/>
            </a:endParaRPr>
          </a:p>
          <a:p>
            <a:pPr lvl="0" indent="387350" rtl="0">
              <a:spcBef>
                <a:spcPts val="0"/>
              </a:spcBef>
              <a:spcAft>
                <a:spcPts val="0"/>
              </a:spcAft>
              <a:buClr>
                <a:schemeClr val="dk2"/>
              </a:buClr>
              <a:buSzPct val="100000"/>
              <a:buFont typeface="Arial"/>
              <a:buNone/>
            </a:pPr>
            <a:endParaRPr sz="1100">
              <a:latin typeface="Arial"/>
              <a:ea typeface="Arial"/>
              <a:cs typeface="Arial"/>
              <a:sym typeface="Arial"/>
            </a:endParaRPr>
          </a:p>
          <a:p>
            <a:pPr lvl="0">
              <a:spcBef>
                <a:spcPts val="0"/>
              </a:spcBef>
              <a:spcAft>
                <a:spcPts val="0"/>
              </a:spcAft>
              <a:buClr>
                <a:schemeClr val="dk2"/>
              </a:buClr>
              <a:buSzPct val="78571"/>
              <a:buFont typeface="Arial"/>
              <a:buNone/>
            </a:pPr>
            <a:endParaRPr sz="1400">
              <a:latin typeface="Oswald"/>
              <a:ea typeface="Oswald"/>
              <a:cs typeface="Oswald"/>
              <a:sym typeface="Oswald"/>
            </a:endParaRPr>
          </a:p>
          <a:p>
            <a:pPr lvl="0">
              <a:spcBef>
                <a:spcPts val="0"/>
              </a:spcBef>
              <a:buNone/>
            </a:pPr>
            <a:endParaRPr/>
          </a:p>
        </p:txBody>
      </p:sp>
      <p:pic>
        <p:nvPicPr>
          <p:cNvPr id="66" name="Shape 66"/>
          <p:cNvPicPr preferRelativeResize="0"/>
          <p:nvPr/>
        </p:nvPicPr>
        <p:blipFill>
          <a:blip r:embed="rId3">
            <a:alphaModFix/>
          </a:blip>
          <a:stretch>
            <a:fillRect/>
          </a:stretch>
        </p:blipFill>
        <p:spPr>
          <a:xfrm>
            <a:off x="1030100" y="2441900"/>
            <a:ext cx="3013285" cy="2488499"/>
          </a:xfrm>
          <a:prstGeom prst="rect">
            <a:avLst/>
          </a:prstGeom>
          <a:noFill/>
          <a:ln>
            <a:noFill/>
          </a:ln>
        </p:spPr>
      </p:pic>
      <p:pic>
        <p:nvPicPr>
          <p:cNvPr id="67" name="Shape 67"/>
          <p:cNvPicPr preferRelativeResize="0"/>
          <p:nvPr/>
        </p:nvPicPr>
        <p:blipFill>
          <a:blip r:embed="rId4">
            <a:alphaModFix/>
          </a:blip>
          <a:stretch>
            <a:fillRect/>
          </a:stretch>
        </p:blipFill>
        <p:spPr>
          <a:xfrm>
            <a:off x="4811510" y="2441900"/>
            <a:ext cx="1870550" cy="2488499"/>
          </a:xfrm>
          <a:prstGeom prst="rect">
            <a:avLst/>
          </a:prstGeom>
          <a:noFill/>
          <a:ln>
            <a:noFill/>
          </a:ln>
        </p:spPr>
      </p:pic>
    </p:spTree>
    <p:extLst>
      <p:ext uri="{BB962C8B-B14F-4D97-AF65-F5344CB8AC3E}">
        <p14:creationId xmlns:p14="http://schemas.microsoft.com/office/powerpoint/2010/main" val="135756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259850"/>
            <a:ext cx="8520600" cy="572700"/>
          </a:xfrm>
          <a:prstGeom prst="rect">
            <a:avLst/>
          </a:prstGeom>
        </p:spPr>
        <p:txBody>
          <a:bodyPr lIns="91425" tIns="91425" rIns="91425" bIns="91425" anchor="t" anchorCtr="0">
            <a:noAutofit/>
          </a:bodyPr>
          <a:lstStyle/>
          <a:p>
            <a:pPr lvl="0" rtl="0">
              <a:spcBef>
                <a:spcPts val="0"/>
              </a:spcBef>
              <a:buNone/>
            </a:pPr>
            <a:r>
              <a:rPr lang="en"/>
              <a:t>Interpretation</a:t>
            </a:r>
          </a:p>
        </p:txBody>
      </p:sp>
      <p:sp>
        <p:nvSpPr>
          <p:cNvPr id="85" name="Shape 85"/>
          <p:cNvSpPr txBox="1">
            <a:spLocks noGrp="1"/>
          </p:cNvSpPr>
          <p:nvPr>
            <p:ph type="body" idx="1"/>
          </p:nvPr>
        </p:nvSpPr>
        <p:spPr>
          <a:xfrm>
            <a:off x="311700" y="832550"/>
            <a:ext cx="8520600" cy="3736200"/>
          </a:xfrm>
          <a:prstGeom prst="rect">
            <a:avLst/>
          </a:prstGeom>
        </p:spPr>
        <p:txBody>
          <a:bodyPr lIns="91425" tIns="91425" rIns="91425" bIns="91425" anchor="t" anchorCtr="0">
            <a:noAutofit/>
          </a:bodyPr>
          <a:lstStyle/>
          <a:p>
            <a:pPr marL="457200" lvl="0" indent="-317500" rtl="0">
              <a:spcBef>
                <a:spcPts val="0"/>
              </a:spcBef>
              <a:spcAft>
                <a:spcPts val="0"/>
              </a:spcAft>
              <a:buSzPct val="100000"/>
              <a:buFont typeface="Arial"/>
              <a:buChar char="●"/>
            </a:pPr>
            <a:r>
              <a:rPr lang="en" sz="1400">
                <a:latin typeface="Arial"/>
                <a:ea typeface="Arial"/>
                <a:cs typeface="Arial"/>
                <a:sym typeface="Arial"/>
              </a:rPr>
              <a:t>During Interpretation, you synthesize all the information you gathered during Discovery, and use it to create meaning. </a:t>
            </a:r>
          </a:p>
          <a:p>
            <a:pPr marL="457200" lvl="0" indent="-317500" rtl="0">
              <a:spcBef>
                <a:spcPts val="0"/>
              </a:spcBef>
              <a:spcAft>
                <a:spcPts val="0"/>
              </a:spcAft>
              <a:buSzPct val="100000"/>
              <a:buFont typeface="Arial"/>
              <a:buChar char="●"/>
            </a:pPr>
            <a:r>
              <a:rPr lang="en" sz="1400">
                <a:latin typeface="Arial"/>
                <a:ea typeface="Arial"/>
                <a:cs typeface="Arial"/>
                <a:sym typeface="Arial"/>
              </a:rPr>
              <a:t>Think about the scenario that your group picked. What do you know about the persona portrayed? What connections can you make between information in the scenario and the real world?  </a:t>
            </a:r>
          </a:p>
          <a:p>
            <a:pPr lvl="0" rtl="0">
              <a:spcBef>
                <a:spcPts val="0"/>
              </a:spcBef>
              <a:buNone/>
            </a:pPr>
            <a:endParaRPr/>
          </a:p>
        </p:txBody>
      </p:sp>
      <p:pic>
        <p:nvPicPr>
          <p:cNvPr id="86" name="Shape 86" descr="Screenshot 2016-07-13 at 4.52.53 PM.png"/>
          <p:cNvPicPr preferRelativeResize="0"/>
          <p:nvPr/>
        </p:nvPicPr>
        <p:blipFill>
          <a:blip r:embed="rId3">
            <a:alphaModFix/>
          </a:blip>
          <a:stretch>
            <a:fillRect/>
          </a:stretch>
        </p:blipFill>
        <p:spPr>
          <a:xfrm>
            <a:off x="1481349" y="2249599"/>
            <a:ext cx="5571374" cy="265174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Shape 72"/>
          <p:cNvPicPr preferRelativeResize="0"/>
          <p:nvPr/>
        </p:nvPicPr>
        <p:blipFill>
          <a:blip r:embed="rId3">
            <a:alphaModFix/>
          </a:blip>
          <a:stretch>
            <a:fillRect/>
          </a:stretch>
        </p:blipFill>
        <p:spPr>
          <a:xfrm>
            <a:off x="157200" y="592912"/>
            <a:ext cx="4601899" cy="3800465"/>
          </a:xfrm>
          <a:prstGeom prst="rect">
            <a:avLst/>
          </a:prstGeom>
          <a:noFill/>
          <a:ln>
            <a:noFill/>
          </a:ln>
        </p:spPr>
      </p:pic>
      <p:pic>
        <p:nvPicPr>
          <p:cNvPr id="73" name="Shape 73"/>
          <p:cNvPicPr preferRelativeResize="0"/>
          <p:nvPr/>
        </p:nvPicPr>
        <p:blipFill>
          <a:blip r:embed="rId4">
            <a:alphaModFix/>
          </a:blip>
          <a:stretch>
            <a:fillRect/>
          </a:stretch>
        </p:blipFill>
        <p:spPr>
          <a:xfrm>
            <a:off x="4824601" y="60587"/>
            <a:ext cx="3441674" cy="4578650"/>
          </a:xfrm>
          <a:prstGeom prst="rect">
            <a:avLst/>
          </a:prstGeom>
          <a:noFill/>
          <a:ln>
            <a:noFill/>
          </a:ln>
        </p:spPr>
      </p:pic>
    </p:spTree>
    <p:extLst>
      <p:ext uri="{BB962C8B-B14F-4D97-AF65-F5344CB8AC3E}">
        <p14:creationId xmlns:p14="http://schemas.microsoft.com/office/powerpoint/2010/main" val="29623436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Shape 78"/>
          <p:cNvPicPr preferRelativeResize="0"/>
          <p:nvPr/>
        </p:nvPicPr>
        <p:blipFill>
          <a:blip r:embed="rId3">
            <a:alphaModFix/>
          </a:blip>
          <a:stretch>
            <a:fillRect/>
          </a:stretch>
        </p:blipFill>
        <p:spPr>
          <a:xfrm>
            <a:off x="728825" y="76200"/>
            <a:ext cx="3728816" cy="4991100"/>
          </a:xfrm>
          <a:prstGeom prst="rect">
            <a:avLst/>
          </a:prstGeom>
          <a:noFill/>
          <a:ln>
            <a:noFill/>
          </a:ln>
        </p:spPr>
      </p:pic>
      <p:pic>
        <p:nvPicPr>
          <p:cNvPr id="79" name="Shape 79"/>
          <p:cNvPicPr preferRelativeResize="0"/>
          <p:nvPr/>
        </p:nvPicPr>
        <p:blipFill>
          <a:blip r:embed="rId4">
            <a:alphaModFix/>
          </a:blip>
          <a:stretch>
            <a:fillRect/>
          </a:stretch>
        </p:blipFill>
        <p:spPr>
          <a:xfrm>
            <a:off x="4534375" y="76200"/>
            <a:ext cx="3693275" cy="4991100"/>
          </a:xfrm>
          <a:prstGeom prst="rect">
            <a:avLst/>
          </a:prstGeom>
          <a:noFill/>
          <a:ln>
            <a:noFill/>
          </a:ln>
        </p:spPr>
      </p:pic>
    </p:spTree>
    <p:extLst>
      <p:ext uri="{BB962C8B-B14F-4D97-AF65-F5344CB8AC3E}">
        <p14:creationId xmlns:p14="http://schemas.microsoft.com/office/powerpoint/2010/main" val="29421498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a:blip r:embed="rId3">
            <a:alphaModFix/>
          </a:blip>
          <a:stretch>
            <a:fillRect/>
          </a:stretch>
        </p:blipFill>
        <p:spPr>
          <a:xfrm>
            <a:off x="466800" y="76200"/>
            <a:ext cx="3642874" cy="4857166"/>
          </a:xfrm>
          <a:prstGeom prst="rect">
            <a:avLst/>
          </a:prstGeom>
          <a:noFill/>
          <a:ln>
            <a:noFill/>
          </a:ln>
        </p:spPr>
      </p:pic>
      <p:pic>
        <p:nvPicPr>
          <p:cNvPr id="85" name="Shape 85"/>
          <p:cNvPicPr preferRelativeResize="0"/>
          <p:nvPr/>
        </p:nvPicPr>
        <p:blipFill>
          <a:blip r:embed="rId4">
            <a:alphaModFix/>
          </a:blip>
          <a:stretch>
            <a:fillRect/>
          </a:stretch>
        </p:blipFill>
        <p:spPr>
          <a:xfrm>
            <a:off x="4439456" y="152400"/>
            <a:ext cx="3585743" cy="4780975"/>
          </a:xfrm>
          <a:prstGeom prst="rect">
            <a:avLst/>
          </a:prstGeom>
          <a:noFill/>
          <a:ln>
            <a:noFill/>
          </a:ln>
        </p:spPr>
      </p:pic>
    </p:spTree>
    <p:extLst>
      <p:ext uri="{BB962C8B-B14F-4D97-AF65-F5344CB8AC3E}">
        <p14:creationId xmlns:p14="http://schemas.microsoft.com/office/powerpoint/2010/main" val="33347973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311700" y="78225"/>
            <a:ext cx="8520600" cy="572700"/>
          </a:xfrm>
          <a:prstGeom prst="rect">
            <a:avLst/>
          </a:prstGeom>
        </p:spPr>
        <p:txBody>
          <a:bodyPr lIns="91425" tIns="91425" rIns="91425" bIns="91425" anchor="t" anchorCtr="0">
            <a:noAutofit/>
          </a:bodyPr>
          <a:lstStyle/>
          <a:p>
            <a:pPr lvl="0">
              <a:spcBef>
                <a:spcPts val="0"/>
              </a:spcBef>
              <a:buNone/>
            </a:pPr>
            <a:r>
              <a:rPr lang="en"/>
              <a:t>Movement and mobiles </a:t>
            </a:r>
          </a:p>
        </p:txBody>
      </p:sp>
      <p:sp>
        <p:nvSpPr>
          <p:cNvPr id="91" name="Shape 91"/>
          <p:cNvSpPr txBox="1">
            <a:spLocks noGrp="1"/>
          </p:cNvSpPr>
          <p:nvPr>
            <p:ph type="body" idx="1"/>
          </p:nvPr>
        </p:nvSpPr>
        <p:spPr>
          <a:xfrm>
            <a:off x="311700" y="650925"/>
            <a:ext cx="8520600" cy="3334800"/>
          </a:xfrm>
          <a:prstGeom prst="rect">
            <a:avLst/>
          </a:prstGeom>
        </p:spPr>
        <p:txBody>
          <a:bodyPr lIns="91425" tIns="91425" rIns="91425" bIns="91425" anchor="t" anchorCtr="0">
            <a:noAutofit/>
          </a:bodyPr>
          <a:lstStyle/>
          <a:p>
            <a:pPr marL="457200" lvl="0" indent="-228600" rtl="0">
              <a:spcBef>
                <a:spcPts val="0"/>
              </a:spcBef>
              <a:spcAft>
                <a:spcPts val="0"/>
              </a:spcAft>
              <a:buFont typeface="Oswald"/>
              <a:buChar char="●"/>
            </a:pPr>
            <a:r>
              <a:rPr lang="en">
                <a:latin typeface="Oswald"/>
                <a:ea typeface="Oswald"/>
                <a:cs typeface="Oswald"/>
                <a:sym typeface="Oswald"/>
              </a:rPr>
              <a:t>Mobile means to move freely. </a:t>
            </a:r>
          </a:p>
          <a:p>
            <a:pPr marL="457200" lvl="0" indent="-228600" rtl="0">
              <a:spcBef>
                <a:spcPts val="0"/>
              </a:spcBef>
              <a:spcAft>
                <a:spcPts val="0"/>
              </a:spcAft>
              <a:buFont typeface="Oswald"/>
              <a:buChar char="●"/>
            </a:pPr>
            <a:r>
              <a:rPr lang="en">
                <a:latin typeface="Oswald"/>
                <a:ea typeface="Oswald"/>
                <a:cs typeface="Oswald"/>
                <a:sym typeface="Oswald"/>
              </a:rPr>
              <a:t>A mobile sculpture then is a 3-dimensional art form that is able to freely move. </a:t>
            </a:r>
          </a:p>
          <a:p>
            <a:pPr marL="457200" lvl="0" indent="-228600" rtl="0">
              <a:spcBef>
                <a:spcPts val="0"/>
              </a:spcBef>
              <a:spcAft>
                <a:spcPts val="0"/>
              </a:spcAft>
              <a:buFont typeface="Oswald"/>
              <a:buChar char="●"/>
            </a:pPr>
            <a:r>
              <a:rPr lang="en">
                <a:latin typeface="Oswald"/>
                <a:ea typeface="Oswald"/>
                <a:cs typeface="Oswald"/>
                <a:sym typeface="Oswald"/>
              </a:rPr>
              <a:t>Most mobiles are suspended and are moved by air or a push. </a:t>
            </a:r>
          </a:p>
          <a:p>
            <a:pPr marL="457200" lvl="0" indent="-228600" rtl="0">
              <a:spcBef>
                <a:spcPts val="0"/>
              </a:spcBef>
              <a:spcAft>
                <a:spcPts val="0"/>
              </a:spcAft>
              <a:buFont typeface="Oswald"/>
              <a:buChar char="●"/>
            </a:pPr>
            <a:r>
              <a:rPr lang="en">
                <a:latin typeface="Oswald"/>
                <a:ea typeface="Oswald"/>
                <a:cs typeface="Oswald"/>
                <a:sym typeface="Oswald"/>
              </a:rPr>
              <a:t>Mobiles are a type of kinetic art. </a:t>
            </a:r>
          </a:p>
          <a:p>
            <a:pPr marL="457200" lvl="0" indent="-228600">
              <a:spcBef>
                <a:spcPts val="0"/>
              </a:spcBef>
              <a:spcAft>
                <a:spcPts val="0"/>
              </a:spcAft>
              <a:buFont typeface="Oswald"/>
              <a:buChar char="●"/>
            </a:pPr>
            <a:r>
              <a:rPr lang="en">
                <a:latin typeface="Oswald"/>
                <a:ea typeface="Oswald"/>
                <a:cs typeface="Oswald"/>
                <a:sym typeface="Oswald"/>
              </a:rPr>
              <a:t>Kinetic art is a type of art that uses movement to create an effect. </a:t>
            </a:r>
          </a:p>
          <a:p>
            <a:pPr lvl="0">
              <a:spcBef>
                <a:spcPts val="0"/>
              </a:spcBef>
              <a:buNone/>
            </a:pPr>
            <a:endParaRPr/>
          </a:p>
        </p:txBody>
      </p:sp>
      <p:pic>
        <p:nvPicPr>
          <p:cNvPr id="92" name="Shape 92"/>
          <p:cNvPicPr preferRelativeResize="0"/>
          <p:nvPr/>
        </p:nvPicPr>
        <p:blipFill>
          <a:blip r:embed="rId3">
            <a:alphaModFix/>
          </a:blip>
          <a:stretch>
            <a:fillRect/>
          </a:stretch>
        </p:blipFill>
        <p:spPr>
          <a:xfrm>
            <a:off x="6759862" y="1960249"/>
            <a:ext cx="2299012" cy="3065349"/>
          </a:xfrm>
          <a:prstGeom prst="rect">
            <a:avLst/>
          </a:prstGeom>
          <a:noFill/>
          <a:ln>
            <a:noFill/>
          </a:ln>
        </p:spPr>
      </p:pic>
      <p:sp>
        <p:nvSpPr>
          <p:cNvPr id="93" name="Shape 93"/>
          <p:cNvSpPr txBox="1"/>
          <p:nvPr/>
        </p:nvSpPr>
        <p:spPr>
          <a:xfrm>
            <a:off x="1606525" y="4161075"/>
            <a:ext cx="5022300" cy="8091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1800">
                <a:solidFill>
                  <a:schemeClr val="dk2"/>
                </a:solidFill>
                <a:highlight>
                  <a:srgbClr val="F9F9F9"/>
                </a:highlight>
                <a:latin typeface="Oswald"/>
                <a:ea typeface="Oswald"/>
                <a:cs typeface="Oswald"/>
                <a:sym typeface="Oswald"/>
              </a:rPr>
              <a:t>Alexander Calder. Mobile. 29 April 2016. Manulearosi. </a:t>
            </a:r>
            <a:r>
              <a:rPr lang="en" sz="1800" u="sng">
                <a:solidFill>
                  <a:schemeClr val="dk2"/>
                </a:solidFill>
                <a:highlight>
                  <a:srgbClr val="F9F9F9"/>
                </a:highlight>
                <a:latin typeface="Oswald"/>
                <a:ea typeface="Oswald"/>
                <a:cs typeface="Oswald"/>
                <a:sym typeface="Oswald"/>
                <a:hlinkClick r:id="rId4"/>
              </a:rPr>
              <a:t>CC-BY-SA-3.0</a:t>
            </a:r>
          </a:p>
        </p:txBody>
      </p:sp>
    </p:spTree>
    <p:extLst>
      <p:ext uri="{BB962C8B-B14F-4D97-AF65-F5344CB8AC3E}">
        <p14:creationId xmlns:p14="http://schemas.microsoft.com/office/powerpoint/2010/main" val="14783885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78225"/>
            <a:ext cx="8520600" cy="572700"/>
          </a:xfrm>
          <a:prstGeom prst="rect">
            <a:avLst/>
          </a:prstGeom>
        </p:spPr>
        <p:txBody>
          <a:bodyPr lIns="91425" tIns="91425" rIns="91425" bIns="91425" anchor="t" anchorCtr="0">
            <a:noAutofit/>
          </a:bodyPr>
          <a:lstStyle/>
          <a:p>
            <a:pPr lvl="0" rtl="0">
              <a:spcBef>
                <a:spcPts val="0"/>
              </a:spcBef>
              <a:buNone/>
            </a:pPr>
            <a:r>
              <a:rPr lang="en"/>
              <a:t>Alexander Calder </a:t>
            </a:r>
          </a:p>
        </p:txBody>
      </p:sp>
      <p:sp>
        <p:nvSpPr>
          <p:cNvPr id="99" name="Shape 99"/>
          <p:cNvSpPr txBox="1">
            <a:spLocks noGrp="1"/>
          </p:cNvSpPr>
          <p:nvPr>
            <p:ph type="body" idx="1"/>
          </p:nvPr>
        </p:nvSpPr>
        <p:spPr>
          <a:xfrm>
            <a:off x="311700" y="650925"/>
            <a:ext cx="8520600" cy="1542000"/>
          </a:xfrm>
          <a:prstGeom prst="rect">
            <a:avLst/>
          </a:prstGeom>
        </p:spPr>
        <p:txBody>
          <a:bodyPr lIns="91425" tIns="91425" rIns="91425" bIns="91425" anchor="t" anchorCtr="0">
            <a:noAutofit/>
          </a:bodyPr>
          <a:lstStyle/>
          <a:p>
            <a:pPr marL="457200" lvl="0" indent="-228600" rtl="0">
              <a:spcBef>
                <a:spcPts val="0"/>
              </a:spcBef>
              <a:spcAft>
                <a:spcPts val="0"/>
              </a:spcAft>
              <a:buFont typeface="Oswald"/>
              <a:buChar char="●"/>
            </a:pPr>
            <a:r>
              <a:rPr lang="en">
                <a:latin typeface="Oswald"/>
                <a:ea typeface="Oswald"/>
                <a:cs typeface="Oswald"/>
                <a:sym typeface="Oswald"/>
              </a:rPr>
              <a:t>Calder created a new artform with his mobiles because they moved and also because they were crafted out of industrial materials. </a:t>
            </a:r>
          </a:p>
          <a:p>
            <a:pPr marL="457200" lvl="0" indent="-228600" rtl="0">
              <a:spcBef>
                <a:spcPts val="0"/>
              </a:spcBef>
              <a:spcAft>
                <a:spcPts val="0"/>
              </a:spcAft>
              <a:buFont typeface="Oswald"/>
              <a:buChar char="●"/>
            </a:pPr>
            <a:r>
              <a:rPr lang="en">
                <a:latin typeface="Oswald"/>
                <a:ea typeface="Oswald"/>
                <a:cs typeface="Oswald"/>
                <a:sym typeface="Oswald"/>
              </a:rPr>
              <a:t>They were made of a combination of metal, wire, and brightly colored abstract shapes. </a:t>
            </a:r>
          </a:p>
          <a:p>
            <a:pPr marL="457200" lvl="0" indent="-228600" rtl="0">
              <a:spcBef>
                <a:spcPts val="0"/>
              </a:spcBef>
              <a:spcAft>
                <a:spcPts val="0"/>
              </a:spcAft>
              <a:buFont typeface="Oswald"/>
              <a:buChar char="●"/>
            </a:pPr>
            <a:r>
              <a:rPr lang="en">
                <a:latin typeface="Oswald"/>
                <a:ea typeface="Oswald"/>
                <a:cs typeface="Oswald"/>
                <a:sym typeface="Oswald"/>
              </a:rPr>
              <a:t>Many of his mobiles were very large and occupied entire ceilings. </a:t>
            </a:r>
          </a:p>
          <a:p>
            <a:pPr lvl="0" rtl="0">
              <a:spcBef>
                <a:spcPts val="0"/>
              </a:spcBef>
              <a:spcAft>
                <a:spcPts val="0"/>
              </a:spcAft>
              <a:buNone/>
            </a:pPr>
            <a:endParaRPr>
              <a:latin typeface="Oswald"/>
              <a:ea typeface="Oswald"/>
              <a:cs typeface="Oswald"/>
              <a:sym typeface="Oswald"/>
            </a:endParaRPr>
          </a:p>
          <a:p>
            <a:pPr lvl="0" rtl="0">
              <a:spcBef>
                <a:spcPts val="0"/>
              </a:spcBef>
              <a:buNone/>
            </a:pPr>
            <a:endParaRPr/>
          </a:p>
        </p:txBody>
      </p:sp>
      <p:pic>
        <p:nvPicPr>
          <p:cNvPr id="100" name="Shape 100"/>
          <p:cNvPicPr preferRelativeResize="0"/>
          <p:nvPr/>
        </p:nvPicPr>
        <p:blipFill>
          <a:blip r:embed="rId3">
            <a:alphaModFix/>
          </a:blip>
          <a:stretch>
            <a:fillRect/>
          </a:stretch>
        </p:blipFill>
        <p:spPr>
          <a:xfrm>
            <a:off x="139300" y="2027125"/>
            <a:ext cx="1865050" cy="2742000"/>
          </a:xfrm>
          <a:prstGeom prst="rect">
            <a:avLst/>
          </a:prstGeom>
          <a:noFill/>
          <a:ln>
            <a:noFill/>
          </a:ln>
        </p:spPr>
      </p:pic>
      <p:pic>
        <p:nvPicPr>
          <p:cNvPr id="101" name="Shape 101"/>
          <p:cNvPicPr preferRelativeResize="0"/>
          <p:nvPr/>
        </p:nvPicPr>
        <p:blipFill>
          <a:blip r:embed="rId4">
            <a:alphaModFix/>
          </a:blip>
          <a:stretch>
            <a:fillRect/>
          </a:stretch>
        </p:blipFill>
        <p:spPr>
          <a:xfrm>
            <a:off x="2213950" y="2027124"/>
            <a:ext cx="6794000" cy="2423799"/>
          </a:xfrm>
          <a:prstGeom prst="rect">
            <a:avLst/>
          </a:prstGeom>
          <a:noFill/>
          <a:ln>
            <a:noFill/>
          </a:ln>
        </p:spPr>
      </p:pic>
      <p:sp>
        <p:nvSpPr>
          <p:cNvPr id="102" name="Shape 102"/>
          <p:cNvSpPr txBox="1"/>
          <p:nvPr/>
        </p:nvSpPr>
        <p:spPr>
          <a:xfrm>
            <a:off x="2213800" y="4450925"/>
            <a:ext cx="6794100" cy="3183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800">
                <a:solidFill>
                  <a:srgbClr val="252525"/>
                </a:solidFill>
                <a:highlight>
                  <a:srgbClr val="FFFFFF"/>
                </a:highlight>
              </a:rPr>
              <a:t>Van Vechten, Carl, photographer. "Alexander Calder." July 10, 1947. Creative Americans: Portraits by Carl Van Vechten, 1932-1964, Library of Congress.(Found on Wikipedia on the Alexander Calder page.) </a:t>
            </a:r>
          </a:p>
          <a:p>
            <a:pPr lvl="0" rtl="0">
              <a:lnSpc>
                <a:spcPct val="115000"/>
              </a:lnSpc>
              <a:spcBef>
                <a:spcPts val="0"/>
              </a:spcBef>
              <a:buNone/>
            </a:pPr>
            <a:r>
              <a:rPr lang="en" sz="800" i="1">
                <a:solidFill>
                  <a:schemeClr val="dk2"/>
                </a:solidFill>
                <a:highlight>
                  <a:srgbClr val="F9F9F9"/>
                </a:highlight>
              </a:rPr>
              <a:t>Red Mobile</a:t>
            </a:r>
            <a:r>
              <a:rPr lang="en" sz="800">
                <a:solidFill>
                  <a:schemeClr val="dk2"/>
                </a:solidFill>
                <a:highlight>
                  <a:srgbClr val="F9F9F9"/>
                </a:highlight>
              </a:rPr>
              <a:t>, di </a:t>
            </a:r>
            <a:r>
              <a:rPr lang="en" sz="800">
                <a:solidFill>
                  <a:schemeClr val="dk2"/>
                </a:solidFill>
                <a:highlight>
                  <a:srgbClr val="F9F9F9"/>
                </a:highlight>
                <a:hlinkClick r:id="rId5"/>
              </a:rPr>
              <a:t>en:Alexander Calder</a:t>
            </a:r>
            <a:r>
              <a:rPr lang="en" sz="800">
                <a:solidFill>
                  <a:schemeClr val="dk2"/>
                </a:solidFill>
                <a:highlight>
                  <a:srgbClr val="F9F9F9"/>
                </a:highlight>
              </a:rPr>
              <a:t>. 1956. Lamiera verniciata e bacchette di metallo. Montreal Museum of Fine Arts. Foto di </a:t>
            </a:r>
            <a:r>
              <a:rPr lang="en" sz="800">
                <a:solidFill>
                  <a:schemeClr val="dk2"/>
                </a:solidFill>
                <a:highlight>
                  <a:srgbClr val="F9F9F9"/>
                </a:highlight>
                <a:hlinkClick r:id="rId6"/>
              </a:rPr>
              <a:t>Montrealais</a:t>
            </a:r>
            <a:r>
              <a:rPr lang="en" sz="800">
                <a:solidFill>
                  <a:schemeClr val="dk2"/>
                </a:solidFill>
                <a:highlight>
                  <a:srgbClr val="F9F9F9"/>
                </a:highlight>
              </a:rPr>
              <a:t>. Attribution: </a:t>
            </a:r>
            <a:r>
              <a:rPr lang="en" sz="800">
                <a:solidFill>
                  <a:schemeClr val="dk2"/>
                </a:solidFill>
                <a:highlight>
                  <a:srgbClr val="F9F9F9"/>
                </a:highlight>
                <a:hlinkClick r:id="rId7"/>
              </a:rPr>
              <a:t>Montrealais</a:t>
            </a:r>
            <a:r>
              <a:rPr lang="en" sz="800">
                <a:solidFill>
                  <a:schemeClr val="dk2"/>
                </a:solidFill>
                <a:highlight>
                  <a:srgbClr val="F9F9F9"/>
                </a:highlight>
              </a:rPr>
              <a:t> at the </a:t>
            </a:r>
            <a:r>
              <a:rPr lang="en" sz="800">
                <a:solidFill>
                  <a:schemeClr val="dk2"/>
                </a:solidFill>
                <a:highlight>
                  <a:srgbClr val="F9F9F9"/>
                </a:highlight>
                <a:hlinkClick r:id="rId8"/>
              </a:rPr>
              <a:t>English language Wikipedia</a:t>
            </a:r>
          </a:p>
        </p:txBody>
      </p:sp>
    </p:spTree>
    <p:extLst>
      <p:ext uri="{BB962C8B-B14F-4D97-AF65-F5344CB8AC3E}">
        <p14:creationId xmlns:p14="http://schemas.microsoft.com/office/powerpoint/2010/main" val="15517423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11700" y="78225"/>
            <a:ext cx="8520600" cy="572700"/>
          </a:xfrm>
          <a:prstGeom prst="rect">
            <a:avLst/>
          </a:prstGeom>
        </p:spPr>
        <p:txBody>
          <a:bodyPr lIns="91425" tIns="91425" rIns="91425" bIns="91425" anchor="t" anchorCtr="0">
            <a:noAutofit/>
          </a:bodyPr>
          <a:lstStyle/>
          <a:p>
            <a:pPr lvl="0" rtl="0">
              <a:spcBef>
                <a:spcPts val="0"/>
              </a:spcBef>
              <a:buNone/>
            </a:pPr>
            <a:r>
              <a:rPr lang="en"/>
              <a:t>Alexander Calder </a:t>
            </a:r>
          </a:p>
        </p:txBody>
      </p:sp>
      <p:sp>
        <p:nvSpPr>
          <p:cNvPr id="108" name="Shape 108"/>
          <p:cNvSpPr txBox="1">
            <a:spLocks noGrp="1"/>
          </p:cNvSpPr>
          <p:nvPr>
            <p:ph type="body" idx="1"/>
          </p:nvPr>
        </p:nvSpPr>
        <p:spPr>
          <a:xfrm>
            <a:off x="131000" y="650925"/>
            <a:ext cx="8701200" cy="3334800"/>
          </a:xfrm>
          <a:prstGeom prst="rect">
            <a:avLst/>
          </a:prstGeom>
        </p:spPr>
        <p:txBody>
          <a:bodyPr lIns="91425" tIns="91425" rIns="91425" bIns="91425" anchor="t" anchorCtr="0">
            <a:noAutofit/>
          </a:bodyPr>
          <a:lstStyle/>
          <a:p>
            <a:pPr marL="457200" lvl="0" indent="-228600" rtl="0">
              <a:spcBef>
                <a:spcPts val="0"/>
              </a:spcBef>
              <a:spcAft>
                <a:spcPts val="0"/>
              </a:spcAft>
              <a:buFont typeface="Oswald"/>
              <a:buChar char="●"/>
            </a:pPr>
            <a:r>
              <a:rPr lang="en">
                <a:latin typeface="Oswald"/>
                <a:ea typeface="Oswald"/>
                <a:cs typeface="Oswald"/>
                <a:sym typeface="Oswald"/>
              </a:rPr>
              <a:t>Calder also created large installation sculptures that were built from the ground up. </a:t>
            </a:r>
          </a:p>
          <a:p>
            <a:pPr marL="457200" lvl="0" indent="-228600" rtl="0">
              <a:spcBef>
                <a:spcPts val="0"/>
              </a:spcBef>
              <a:spcAft>
                <a:spcPts val="0"/>
              </a:spcAft>
              <a:buFont typeface="Oswald"/>
              <a:buChar char="●"/>
            </a:pPr>
            <a:r>
              <a:rPr lang="en">
                <a:latin typeface="Oswald"/>
                <a:ea typeface="Oswald"/>
                <a:cs typeface="Oswald"/>
                <a:sym typeface="Oswald"/>
              </a:rPr>
              <a:t>The mobile balanced on the top point of the structure instead of being suspended from the ceiling. These are called standing mobiles. </a:t>
            </a:r>
          </a:p>
          <a:p>
            <a:pPr lvl="0" rtl="0">
              <a:spcBef>
                <a:spcPts val="0"/>
              </a:spcBef>
              <a:buNone/>
            </a:pPr>
            <a:endParaRPr/>
          </a:p>
        </p:txBody>
      </p:sp>
      <p:pic>
        <p:nvPicPr>
          <p:cNvPr id="109" name="Shape 109"/>
          <p:cNvPicPr preferRelativeResize="0"/>
          <p:nvPr/>
        </p:nvPicPr>
        <p:blipFill>
          <a:blip r:embed="rId3">
            <a:alphaModFix/>
          </a:blip>
          <a:stretch>
            <a:fillRect/>
          </a:stretch>
        </p:blipFill>
        <p:spPr>
          <a:xfrm>
            <a:off x="2421150" y="1632725"/>
            <a:ext cx="4301700" cy="3234874"/>
          </a:xfrm>
          <a:prstGeom prst="rect">
            <a:avLst/>
          </a:prstGeom>
          <a:noFill/>
          <a:ln>
            <a:noFill/>
          </a:ln>
        </p:spPr>
      </p:pic>
      <p:sp>
        <p:nvSpPr>
          <p:cNvPr id="110" name="Shape 110"/>
          <p:cNvSpPr txBox="1"/>
          <p:nvPr/>
        </p:nvSpPr>
        <p:spPr>
          <a:xfrm>
            <a:off x="221400" y="4792800"/>
            <a:ext cx="8701200" cy="3507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800">
                <a:solidFill>
                  <a:schemeClr val="dk2"/>
                </a:solidFill>
                <a:highlight>
                  <a:srgbClr val="F9F9F9"/>
                </a:highlight>
              </a:rPr>
              <a:t>Alexander Calder's </a:t>
            </a:r>
            <a:r>
              <a:rPr lang="en" sz="800" i="1">
                <a:solidFill>
                  <a:schemeClr val="dk2"/>
                </a:solidFill>
                <a:highlight>
                  <a:srgbClr val="F9F9F9"/>
                </a:highlight>
              </a:rPr>
              <a:t>L'empennage</a:t>
            </a:r>
            <a:r>
              <a:rPr lang="en" sz="800">
                <a:solidFill>
                  <a:schemeClr val="dk2"/>
                </a:solidFill>
                <a:highlight>
                  <a:srgbClr val="F9F9F9"/>
                </a:highlight>
              </a:rPr>
              <a:t> (1953) Pictured in 2002 when it was displayed in the sculpture garden of the </a:t>
            </a:r>
            <a:r>
              <a:rPr lang="en" sz="800">
                <a:solidFill>
                  <a:schemeClr val="dk2"/>
                </a:solidFill>
                <a:highlight>
                  <a:srgbClr val="F9F9F9"/>
                </a:highlight>
                <a:hlinkClick r:id="rId4"/>
              </a:rPr>
              <a:t>Scottish National Gallery of Modern Art</a:t>
            </a:r>
            <a:r>
              <a:rPr lang="en" sz="800">
                <a:solidFill>
                  <a:schemeClr val="dk2"/>
                </a:solidFill>
                <a:highlight>
                  <a:srgbClr val="F9F9F9"/>
                </a:highlight>
              </a:rPr>
              <a:t>. Posted to Wikipedia by Finlay McWalter.</a:t>
            </a:r>
          </a:p>
        </p:txBody>
      </p:sp>
    </p:spTree>
    <p:extLst>
      <p:ext uri="{BB962C8B-B14F-4D97-AF65-F5344CB8AC3E}">
        <p14:creationId xmlns:p14="http://schemas.microsoft.com/office/powerpoint/2010/main" val="25816340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102100" y="0"/>
            <a:ext cx="8520600" cy="572700"/>
          </a:xfrm>
          <a:prstGeom prst="rect">
            <a:avLst/>
          </a:prstGeom>
        </p:spPr>
        <p:txBody>
          <a:bodyPr lIns="91425" tIns="91425" rIns="91425" bIns="91425" anchor="t" anchorCtr="0">
            <a:noAutofit/>
          </a:bodyPr>
          <a:lstStyle/>
          <a:p>
            <a:pPr lvl="0">
              <a:spcBef>
                <a:spcPts val="0"/>
              </a:spcBef>
              <a:buNone/>
            </a:pPr>
            <a:r>
              <a:rPr lang="en"/>
              <a:t>Alexander Calder</a:t>
            </a:r>
          </a:p>
        </p:txBody>
      </p:sp>
      <p:pic>
        <p:nvPicPr>
          <p:cNvPr id="116" name="Shape 116"/>
          <p:cNvPicPr preferRelativeResize="0"/>
          <p:nvPr/>
        </p:nvPicPr>
        <p:blipFill>
          <a:blip r:embed="rId3">
            <a:alphaModFix/>
          </a:blip>
          <a:stretch>
            <a:fillRect/>
          </a:stretch>
        </p:blipFill>
        <p:spPr>
          <a:xfrm>
            <a:off x="5300799" y="96962"/>
            <a:ext cx="3712175" cy="4949574"/>
          </a:xfrm>
          <a:prstGeom prst="rect">
            <a:avLst/>
          </a:prstGeom>
          <a:noFill/>
          <a:ln>
            <a:noFill/>
          </a:ln>
        </p:spPr>
      </p:pic>
      <p:sp>
        <p:nvSpPr>
          <p:cNvPr id="117" name="Shape 117"/>
          <p:cNvSpPr txBox="1"/>
          <p:nvPr/>
        </p:nvSpPr>
        <p:spPr>
          <a:xfrm>
            <a:off x="4711300" y="4722225"/>
            <a:ext cx="3384600" cy="324300"/>
          </a:xfrm>
          <a:prstGeom prst="rect">
            <a:avLst/>
          </a:prstGeom>
          <a:noFill/>
          <a:ln>
            <a:noFill/>
          </a:ln>
        </p:spPr>
        <p:txBody>
          <a:bodyPr lIns="91425" tIns="91425" rIns="91425" bIns="91425" anchor="ctr" anchorCtr="0">
            <a:noAutofit/>
          </a:bodyPr>
          <a:lstStyle/>
          <a:p>
            <a:pPr lvl="0" rtl="0">
              <a:lnSpc>
                <a:spcPct val="115000"/>
              </a:lnSpc>
              <a:spcBef>
                <a:spcPts val="0"/>
              </a:spcBef>
              <a:buNone/>
            </a:pPr>
            <a:r>
              <a:rPr lang="en" sz="800">
                <a:solidFill>
                  <a:schemeClr val="dk2"/>
                </a:solidFill>
                <a:highlight>
                  <a:srgbClr val="F9F9F9"/>
                </a:highlight>
              </a:rPr>
              <a:t>Alexander Calder. Mobile. 29 April 2016. Manulearosi. </a:t>
            </a:r>
            <a:r>
              <a:rPr lang="en" sz="800" u="sng">
                <a:solidFill>
                  <a:schemeClr val="dk2"/>
                </a:solidFill>
                <a:highlight>
                  <a:srgbClr val="F9F9F9"/>
                </a:highlight>
                <a:hlinkClick r:id="rId4"/>
              </a:rPr>
              <a:t>CC-BY-SA-3.0</a:t>
            </a:r>
          </a:p>
        </p:txBody>
      </p:sp>
      <p:sp>
        <p:nvSpPr>
          <p:cNvPr id="118" name="Shape 118"/>
          <p:cNvSpPr txBox="1"/>
          <p:nvPr/>
        </p:nvSpPr>
        <p:spPr>
          <a:xfrm>
            <a:off x="102100" y="677125"/>
            <a:ext cx="4967700" cy="4214400"/>
          </a:xfrm>
          <a:prstGeom prst="rect">
            <a:avLst/>
          </a:prstGeom>
          <a:noFill/>
          <a:ln>
            <a:noFill/>
          </a:ln>
        </p:spPr>
        <p:txBody>
          <a:bodyPr lIns="91425" tIns="91425" rIns="91425" bIns="91425" anchor="ctr" anchorCtr="0">
            <a:noAutofit/>
          </a:bodyPr>
          <a:lstStyle/>
          <a:p>
            <a:pPr marL="457200" lvl="0" indent="-342900" rtl="0">
              <a:lnSpc>
                <a:spcPct val="115000"/>
              </a:lnSpc>
              <a:spcBef>
                <a:spcPts val="0"/>
              </a:spcBef>
              <a:buClr>
                <a:schemeClr val="dk2"/>
              </a:buClr>
              <a:buSzPct val="100000"/>
              <a:buFont typeface="Oswald"/>
              <a:buChar char="●"/>
            </a:pPr>
            <a:r>
              <a:rPr lang="en" sz="1800">
                <a:solidFill>
                  <a:schemeClr val="dk2"/>
                </a:solidFill>
                <a:latin typeface="Oswald"/>
                <a:ea typeface="Oswald"/>
                <a:cs typeface="Oswald"/>
                <a:sym typeface="Oswald"/>
              </a:rPr>
              <a:t>Born in Pennsylvania in 1898 </a:t>
            </a:r>
          </a:p>
          <a:p>
            <a:pPr marL="457200" lvl="0" indent="-342900" rtl="0">
              <a:lnSpc>
                <a:spcPct val="115000"/>
              </a:lnSpc>
              <a:spcBef>
                <a:spcPts val="0"/>
              </a:spcBef>
              <a:buClr>
                <a:schemeClr val="dk2"/>
              </a:buClr>
              <a:buSzPct val="100000"/>
              <a:buFont typeface="Oswald"/>
              <a:buChar char="●"/>
            </a:pPr>
            <a:r>
              <a:rPr lang="en" sz="1800">
                <a:solidFill>
                  <a:schemeClr val="dk2"/>
                </a:solidFill>
                <a:latin typeface="Oswald"/>
                <a:ea typeface="Oswald"/>
                <a:cs typeface="Oswald"/>
                <a:sym typeface="Oswald"/>
              </a:rPr>
              <a:t>Died in 1976</a:t>
            </a:r>
          </a:p>
          <a:p>
            <a:pPr marL="457200" lvl="0" indent="-342900" rtl="0">
              <a:lnSpc>
                <a:spcPct val="115000"/>
              </a:lnSpc>
              <a:spcBef>
                <a:spcPts val="0"/>
              </a:spcBef>
              <a:buClr>
                <a:schemeClr val="dk2"/>
              </a:buClr>
              <a:buSzPct val="100000"/>
              <a:buFont typeface="Oswald"/>
              <a:buChar char="●"/>
            </a:pPr>
            <a:r>
              <a:rPr lang="en" sz="1800">
                <a:solidFill>
                  <a:schemeClr val="dk2"/>
                </a:solidFill>
                <a:latin typeface="Oswald"/>
                <a:ea typeface="Oswald"/>
                <a:cs typeface="Oswald"/>
                <a:sym typeface="Oswald"/>
              </a:rPr>
              <a:t>Enjoyed making sculptures even as a child and created jewelry and toys regularly. </a:t>
            </a:r>
          </a:p>
          <a:p>
            <a:pPr marL="457200" lvl="0" indent="-342900" rtl="0">
              <a:lnSpc>
                <a:spcPct val="115000"/>
              </a:lnSpc>
              <a:spcBef>
                <a:spcPts val="0"/>
              </a:spcBef>
              <a:buClr>
                <a:schemeClr val="dk2"/>
              </a:buClr>
              <a:buSzPct val="100000"/>
              <a:buFont typeface="Oswald"/>
              <a:buChar char="●"/>
            </a:pPr>
            <a:r>
              <a:rPr lang="en" sz="1800">
                <a:solidFill>
                  <a:schemeClr val="dk2"/>
                </a:solidFill>
                <a:latin typeface="Oswald"/>
                <a:ea typeface="Oswald"/>
                <a:cs typeface="Oswald"/>
                <a:sym typeface="Oswald"/>
              </a:rPr>
              <a:t>Pursued a degree in Mechanical Engineering. </a:t>
            </a:r>
          </a:p>
          <a:p>
            <a:pPr marL="457200" lvl="0" indent="-342900" rtl="0">
              <a:lnSpc>
                <a:spcPct val="115000"/>
              </a:lnSpc>
              <a:spcBef>
                <a:spcPts val="0"/>
              </a:spcBef>
              <a:buSzPct val="100000"/>
              <a:buFont typeface="Oswald"/>
              <a:buChar char="●"/>
            </a:pPr>
            <a:r>
              <a:rPr lang="en" sz="1800">
                <a:solidFill>
                  <a:schemeClr val="dk2"/>
                </a:solidFill>
                <a:latin typeface="Oswald"/>
                <a:ea typeface="Oswald"/>
                <a:cs typeface="Oswald"/>
                <a:sym typeface="Oswald"/>
              </a:rPr>
              <a:t>To celebrate what would have been Calder’s 113th birthday, the Google Doodle of the day was an interactive mobile that users could manipulate: </a:t>
            </a:r>
            <a:r>
              <a:rPr lang="en" sz="1800" u="sng">
                <a:solidFill>
                  <a:srgbClr val="1155CC"/>
                </a:solidFill>
                <a:latin typeface="Oswald"/>
                <a:ea typeface="Oswald"/>
                <a:cs typeface="Oswald"/>
                <a:sym typeface="Oswald"/>
                <a:hlinkClick r:id="rId5"/>
              </a:rPr>
              <a:t>http://www.google.com/doodles/alexander-calders-113th-birthday</a:t>
            </a:r>
            <a:r>
              <a:rPr lang="en" sz="1800">
                <a:solidFill>
                  <a:schemeClr val="dk2"/>
                </a:solidFill>
                <a:latin typeface="Oswald"/>
                <a:ea typeface="Oswald"/>
                <a:cs typeface="Oswald"/>
                <a:sym typeface="Oswald"/>
              </a:rPr>
              <a:t> </a:t>
            </a:r>
          </a:p>
          <a:p>
            <a:pPr lvl="0" rtl="0">
              <a:lnSpc>
                <a:spcPct val="115000"/>
              </a:lnSpc>
              <a:spcBef>
                <a:spcPts val="0"/>
              </a:spcBef>
              <a:buNone/>
            </a:pPr>
            <a:endParaRPr sz="1800">
              <a:solidFill>
                <a:schemeClr val="dk2"/>
              </a:solidFill>
              <a:latin typeface="Oswald"/>
              <a:ea typeface="Oswald"/>
              <a:cs typeface="Oswald"/>
              <a:sym typeface="Oswald"/>
            </a:endParaRPr>
          </a:p>
          <a:p>
            <a:pPr marL="457200" lvl="0" indent="-342900" rtl="0">
              <a:lnSpc>
                <a:spcPct val="115000"/>
              </a:lnSpc>
              <a:spcBef>
                <a:spcPts val="0"/>
              </a:spcBef>
              <a:buSzPct val="100000"/>
              <a:buFont typeface="Oswald"/>
              <a:buChar char="●"/>
            </a:pPr>
            <a:r>
              <a:rPr lang="en" sz="1800">
                <a:solidFill>
                  <a:schemeClr val="dk2"/>
                </a:solidFill>
                <a:latin typeface="Oswald"/>
                <a:ea typeface="Oswald"/>
                <a:cs typeface="Oswald"/>
                <a:sym typeface="Oswald"/>
              </a:rPr>
              <a:t>More of his art can be viewed on this site: </a:t>
            </a:r>
            <a:r>
              <a:rPr lang="en" sz="1800" u="sng">
                <a:solidFill>
                  <a:srgbClr val="1155CC"/>
                </a:solidFill>
                <a:latin typeface="Oswald"/>
                <a:ea typeface="Oswald"/>
                <a:cs typeface="Oswald"/>
                <a:sym typeface="Oswald"/>
                <a:hlinkClick r:id="rId6"/>
              </a:rPr>
              <a:t>http://calder.org/</a:t>
            </a:r>
            <a:r>
              <a:rPr lang="en" sz="1800">
                <a:solidFill>
                  <a:schemeClr val="dk2"/>
                </a:solidFill>
                <a:latin typeface="Oswald"/>
                <a:ea typeface="Oswald"/>
                <a:cs typeface="Oswald"/>
                <a:sym typeface="Oswald"/>
              </a:rPr>
              <a:t> </a:t>
            </a:r>
          </a:p>
        </p:txBody>
      </p:sp>
    </p:spTree>
    <p:extLst>
      <p:ext uri="{BB962C8B-B14F-4D97-AF65-F5344CB8AC3E}">
        <p14:creationId xmlns:p14="http://schemas.microsoft.com/office/powerpoint/2010/main" val="12974467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65125"/>
            <a:ext cx="8520600" cy="572700"/>
          </a:xfrm>
          <a:prstGeom prst="rect">
            <a:avLst/>
          </a:prstGeom>
        </p:spPr>
        <p:txBody>
          <a:bodyPr lIns="91425" tIns="91425" rIns="91425" bIns="91425" anchor="t" anchorCtr="0">
            <a:noAutofit/>
          </a:bodyPr>
          <a:lstStyle/>
          <a:p>
            <a:pPr lvl="0">
              <a:spcBef>
                <a:spcPts val="0"/>
              </a:spcBef>
              <a:buNone/>
            </a:pPr>
            <a:r>
              <a:rPr lang="en"/>
              <a:t>Art vocabulary</a:t>
            </a:r>
          </a:p>
        </p:txBody>
      </p:sp>
      <p:sp>
        <p:nvSpPr>
          <p:cNvPr id="124" name="Shape 124"/>
          <p:cNvSpPr txBox="1">
            <a:spLocks noGrp="1"/>
          </p:cNvSpPr>
          <p:nvPr>
            <p:ph type="body" idx="1"/>
          </p:nvPr>
        </p:nvSpPr>
        <p:spPr>
          <a:xfrm>
            <a:off x="311700" y="637825"/>
            <a:ext cx="8520600" cy="3931200"/>
          </a:xfrm>
          <a:prstGeom prst="rect">
            <a:avLst/>
          </a:prstGeom>
        </p:spPr>
        <p:txBody>
          <a:bodyPr lIns="91425" tIns="91425" rIns="91425" bIns="91425" anchor="t" anchorCtr="0">
            <a:noAutofit/>
          </a:bodyPr>
          <a:lstStyle/>
          <a:p>
            <a:pPr marL="457200" lvl="0" indent="-228600" rtl="0">
              <a:spcBef>
                <a:spcPts val="0"/>
              </a:spcBef>
              <a:spcAft>
                <a:spcPts val="0"/>
              </a:spcAft>
              <a:buFont typeface="Oswald"/>
              <a:buChar char="●"/>
            </a:pPr>
            <a:r>
              <a:rPr lang="en">
                <a:latin typeface="Oswald"/>
                <a:ea typeface="Oswald"/>
                <a:cs typeface="Oswald"/>
                <a:sym typeface="Oswald"/>
              </a:rPr>
              <a:t>Mobiles evoke a sense of volume (meaning they physically take up a large space), but they also give a sense of low mass despite the large size (they seem light and airy which allows them to move easily). </a:t>
            </a:r>
          </a:p>
          <a:p>
            <a:pPr lvl="0" rtl="0">
              <a:spcBef>
                <a:spcPts val="0"/>
              </a:spcBef>
              <a:spcAft>
                <a:spcPts val="0"/>
              </a:spcAft>
              <a:buNone/>
            </a:pPr>
            <a:endParaRPr>
              <a:latin typeface="Oswald"/>
              <a:ea typeface="Oswald"/>
              <a:cs typeface="Oswald"/>
              <a:sym typeface="Oswald"/>
            </a:endParaRPr>
          </a:p>
          <a:p>
            <a:pPr marL="457200" lvl="0" indent="-228600" rtl="0">
              <a:spcBef>
                <a:spcPts val="0"/>
              </a:spcBef>
              <a:spcAft>
                <a:spcPts val="0"/>
              </a:spcAft>
              <a:buFont typeface="Oswald"/>
              <a:buChar char="●"/>
            </a:pPr>
            <a:r>
              <a:rPr lang="en">
                <a:latin typeface="Oswald"/>
                <a:ea typeface="Oswald"/>
                <a:cs typeface="Oswald"/>
                <a:sym typeface="Oswald"/>
              </a:rPr>
              <a:t>The mobiles also exhibit balance and movement. </a:t>
            </a:r>
          </a:p>
          <a:p>
            <a:pPr lvl="0" rtl="0">
              <a:spcBef>
                <a:spcPts val="0"/>
              </a:spcBef>
              <a:spcAft>
                <a:spcPts val="0"/>
              </a:spcAft>
              <a:buNone/>
            </a:pPr>
            <a:endParaRPr>
              <a:latin typeface="Oswald"/>
              <a:ea typeface="Oswald"/>
              <a:cs typeface="Oswald"/>
              <a:sym typeface="Oswald"/>
            </a:endParaRPr>
          </a:p>
          <a:p>
            <a:pPr marL="457200" lvl="0" indent="-228600" rtl="0">
              <a:spcBef>
                <a:spcPts val="0"/>
              </a:spcBef>
              <a:spcAft>
                <a:spcPts val="0"/>
              </a:spcAft>
              <a:buFont typeface="Oswald"/>
              <a:buChar char="●"/>
            </a:pPr>
            <a:r>
              <a:rPr lang="en">
                <a:latin typeface="Oswald"/>
                <a:ea typeface="Oswald"/>
                <a:cs typeface="Oswald"/>
                <a:sym typeface="Oswald"/>
              </a:rPr>
              <a:t>In terms of design vocabulary, balance means that the art elements are stable and arranged in a pleasing way. A level mobile is balanced. </a:t>
            </a:r>
          </a:p>
          <a:p>
            <a:pPr lvl="0" rtl="0">
              <a:spcBef>
                <a:spcPts val="0"/>
              </a:spcBef>
              <a:spcAft>
                <a:spcPts val="0"/>
              </a:spcAft>
              <a:buNone/>
            </a:pPr>
            <a:endParaRPr>
              <a:latin typeface="Oswald"/>
              <a:ea typeface="Oswald"/>
              <a:cs typeface="Oswald"/>
              <a:sym typeface="Oswald"/>
            </a:endParaRPr>
          </a:p>
          <a:p>
            <a:pPr marL="457200" lvl="0" indent="-228600" rtl="0">
              <a:spcBef>
                <a:spcPts val="0"/>
              </a:spcBef>
              <a:spcAft>
                <a:spcPts val="0"/>
              </a:spcAft>
              <a:buFont typeface="Oswald"/>
              <a:buChar char="●"/>
            </a:pPr>
            <a:r>
              <a:rPr lang="en">
                <a:latin typeface="Oswald"/>
                <a:ea typeface="Oswald"/>
                <a:cs typeface="Oswald"/>
                <a:sym typeface="Oswald"/>
              </a:rPr>
              <a:t>The movement of the mobile allows for a dynamic viewing experience; the appearance or composition changes as the mobile is pushed. </a:t>
            </a:r>
          </a:p>
          <a:p>
            <a:pPr lvl="0" rtl="0">
              <a:spcBef>
                <a:spcPts val="0"/>
              </a:spcBef>
              <a:spcAft>
                <a:spcPts val="0"/>
              </a:spcAft>
              <a:buNone/>
            </a:pPr>
            <a:endParaRPr>
              <a:latin typeface="Oswald"/>
              <a:ea typeface="Oswald"/>
              <a:cs typeface="Oswald"/>
              <a:sym typeface="Oswald"/>
            </a:endParaRPr>
          </a:p>
          <a:p>
            <a:pPr marL="457200" lvl="0" indent="-228600">
              <a:spcBef>
                <a:spcPts val="0"/>
              </a:spcBef>
              <a:spcAft>
                <a:spcPts val="0"/>
              </a:spcAft>
              <a:buFont typeface="Oswald"/>
              <a:buChar char="●"/>
            </a:pPr>
            <a:r>
              <a:rPr lang="en">
                <a:latin typeface="Oswald"/>
                <a:ea typeface="Oswald"/>
                <a:cs typeface="Oswald"/>
                <a:sym typeface="Oswald"/>
              </a:rPr>
              <a:t>In terms of design vocabulary, movement refers to how something changes place or position. </a:t>
            </a:r>
          </a:p>
          <a:p>
            <a:pPr lvl="0">
              <a:spcBef>
                <a:spcPts val="0"/>
              </a:spcBef>
              <a:buNone/>
            </a:pPr>
            <a:endParaRPr/>
          </a:p>
        </p:txBody>
      </p:sp>
    </p:spTree>
    <p:extLst>
      <p:ext uri="{BB962C8B-B14F-4D97-AF65-F5344CB8AC3E}">
        <p14:creationId xmlns:p14="http://schemas.microsoft.com/office/powerpoint/2010/main" val="7960851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65125"/>
            <a:ext cx="8520600" cy="572700"/>
          </a:xfrm>
          <a:prstGeom prst="rect">
            <a:avLst/>
          </a:prstGeom>
        </p:spPr>
        <p:txBody>
          <a:bodyPr lIns="91425" tIns="91425" rIns="91425" bIns="91425" anchor="t" anchorCtr="0">
            <a:noAutofit/>
          </a:bodyPr>
          <a:lstStyle/>
          <a:p>
            <a:pPr lvl="0" rtl="0">
              <a:spcBef>
                <a:spcPts val="0"/>
              </a:spcBef>
              <a:buNone/>
            </a:pPr>
            <a:r>
              <a:rPr lang="en"/>
              <a:t>Art vocabulary</a:t>
            </a:r>
          </a:p>
        </p:txBody>
      </p:sp>
      <p:sp>
        <p:nvSpPr>
          <p:cNvPr id="130" name="Shape 130"/>
          <p:cNvSpPr txBox="1">
            <a:spLocks noGrp="1"/>
          </p:cNvSpPr>
          <p:nvPr>
            <p:ph type="body" idx="1"/>
          </p:nvPr>
        </p:nvSpPr>
        <p:spPr>
          <a:xfrm>
            <a:off x="311700" y="637825"/>
            <a:ext cx="8520600" cy="3931200"/>
          </a:xfrm>
          <a:prstGeom prst="rect">
            <a:avLst/>
          </a:prstGeom>
        </p:spPr>
        <p:txBody>
          <a:bodyPr lIns="91425" tIns="91425" rIns="91425" bIns="91425" anchor="t" anchorCtr="0">
            <a:noAutofit/>
          </a:bodyPr>
          <a:lstStyle/>
          <a:p>
            <a:pPr marL="914400" lvl="0" indent="-228600" rtl="0">
              <a:spcBef>
                <a:spcPts val="0"/>
              </a:spcBef>
              <a:spcAft>
                <a:spcPts val="0"/>
              </a:spcAft>
              <a:buFont typeface="Oswald"/>
              <a:buChar char="●"/>
            </a:pPr>
            <a:r>
              <a:rPr lang="en">
                <a:latin typeface="Oswald"/>
                <a:ea typeface="Oswald"/>
                <a:cs typeface="Oswald"/>
                <a:sym typeface="Oswald"/>
              </a:rPr>
              <a:t>In art, movement can be either implied or actual motion.</a:t>
            </a:r>
          </a:p>
          <a:p>
            <a:pPr lvl="0" rtl="0">
              <a:spcBef>
                <a:spcPts val="0"/>
              </a:spcBef>
              <a:spcAft>
                <a:spcPts val="0"/>
              </a:spcAft>
              <a:buNone/>
            </a:pPr>
            <a:endParaRPr>
              <a:latin typeface="Oswald"/>
              <a:ea typeface="Oswald"/>
              <a:cs typeface="Oswald"/>
              <a:sym typeface="Oswald"/>
            </a:endParaRPr>
          </a:p>
          <a:p>
            <a:pPr marL="914400" lvl="0" indent="-228600" rtl="0">
              <a:spcBef>
                <a:spcPts val="0"/>
              </a:spcBef>
              <a:spcAft>
                <a:spcPts val="0"/>
              </a:spcAft>
              <a:buFont typeface="Oswald"/>
              <a:buChar char="●"/>
            </a:pPr>
            <a:r>
              <a:rPr lang="en">
                <a:latin typeface="Oswald"/>
                <a:ea typeface="Oswald"/>
                <a:cs typeface="Oswald"/>
                <a:sym typeface="Oswald"/>
              </a:rPr>
              <a:t> If it is implied, the art piece might suggest movement but not actually move. </a:t>
            </a:r>
          </a:p>
          <a:p>
            <a:pPr lvl="0" rtl="0">
              <a:spcBef>
                <a:spcPts val="0"/>
              </a:spcBef>
              <a:spcAft>
                <a:spcPts val="0"/>
              </a:spcAft>
              <a:buNone/>
            </a:pPr>
            <a:endParaRPr>
              <a:latin typeface="Oswald"/>
              <a:ea typeface="Oswald"/>
              <a:cs typeface="Oswald"/>
              <a:sym typeface="Oswald"/>
            </a:endParaRPr>
          </a:p>
          <a:p>
            <a:pPr marL="914400" lvl="0" indent="-228600" rtl="0">
              <a:spcBef>
                <a:spcPts val="0"/>
              </a:spcBef>
              <a:spcAft>
                <a:spcPts val="0"/>
              </a:spcAft>
              <a:buFont typeface="Oswald"/>
              <a:buChar char="●"/>
            </a:pPr>
            <a:r>
              <a:rPr lang="en">
                <a:latin typeface="Oswald"/>
                <a:ea typeface="Oswald"/>
                <a:cs typeface="Oswald"/>
                <a:sym typeface="Oswald"/>
              </a:rPr>
              <a:t>In the case of a mobile, it has actual motion. </a:t>
            </a:r>
          </a:p>
          <a:p>
            <a:pPr lvl="0" rtl="0">
              <a:spcBef>
                <a:spcPts val="0"/>
              </a:spcBef>
              <a:spcAft>
                <a:spcPts val="0"/>
              </a:spcAft>
              <a:buNone/>
            </a:pPr>
            <a:endParaRPr>
              <a:latin typeface="Oswald"/>
              <a:ea typeface="Oswald"/>
              <a:cs typeface="Oswald"/>
              <a:sym typeface="Oswald"/>
            </a:endParaRPr>
          </a:p>
          <a:p>
            <a:pPr marL="914400" lvl="0" indent="-228600" rtl="0">
              <a:spcBef>
                <a:spcPts val="0"/>
              </a:spcBef>
              <a:spcAft>
                <a:spcPts val="0"/>
              </a:spcAft>
              <a:buFont typeface="Oswald"/>
              <a:buChar char="●"/>
            </a:pPr>
            <a:r>
              <a:rPr lang="en">
                <a:highlight>
                  <a:srgbClr val="FFFFFF"/>
                </a:highlight>
                <a:latin typeface="Oswald"/>
                <a:ea typeface="Oswald"/>
                <a:cs typeface="Oswald"/>
                <a:sym typeface="Oswald"/>
              </a:rPr>
              <a:t>Watch these clip of Calder’s mobiles to see the movement: </a:t>
            </a:r>
          </a:p>
          <a:p>
            <a:pPr lvl="0" indent="457200" rtl="0">
              <a:spcBef>
                <a:spcPts val="0"/>
              </a:spcBef>
              <a:spcAft>
                <a:spcPts val="0"/>
              </a:spcAft>
              <a:buNone/>
            </a:pPr>
            <a:r>
              <a:rPr lang="en" u="sng">
                <a:highlight>
                  <a:srgbClr val="FFFFFF"/>
                </a:highlight>
                <a:latin typeface="Oswald"/>
                <a:ea typeface="Oswald"/>
                <a:cs typeface="Oswald"/>
                <a:sym typeface="Oswald"/>
                <a:hlinkClick r:id="rId3"/>
              </a:rPr>
              <a:t>https://www.youtube.com/watch?v=fI5PRaTSMUI</a:t>
            </a:r>
          </a:p>
          <a:p>
            <a:pPr lvl="0" indent="457200" rtl="0">
              <a:spcBef>
                <a:spcPts val="0"/>
              </a:spcBef>
              <a:spcAft>
                <a:spcPts val="0"/>
              </a:spcAft>
              <a:buNone/>
            </a:pPr>
            <a:r>
              <a:rPr lang="en" u="sng">
                <a:highlight>
                  <a:srgbClr val="FFFFFF"/>
                </a:highlight>
                <a:latin typeface="Oswald"/>
                <a:ea typeface="Oswald"/>
                <a:cs typeface="Oswald"/>
                <a:sym typeface="Oswald"/>
                <a:hlinkClick r:id="rId4"/>
              </a:rPr>
              <a:t>https://www.youtube.com/watch?v=uyIgGb8SgrE</a:t>
            </a:r>
          </a:p>
          <a:p>
            <a:pPr lvl="0" rtl="0">
              <a:spcBef>
                <a:spcPts val="0"/>
              </a:spcBef>
              <a:buNone/>
            </a:pPr>
            <a:endParaRPr/>
          </a:p>
        </p:txBody>
      </p:sp>
    </p:spTree>
    <p:extLst>
      <p:ext uri="{BB962C8B-B14F-4D97-AF65-F5344CB8AC3E}">
        <p14:creationId xmlns:p14="http://schemas.microsoft.com/office/powerpoint/2010/main" val="1505577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11700" y="0"/>
            <a:ext cx="8520600" cy="572700"/>
          </a:xfrm>
          <a:prstGeom prst="rect">
            <a:avLst/>
          </a:prstGeom>
        </p:spPr>
        <p:txBody>
          <a:bodyPr lIns="91425" tIns="91425" rIns="91425" bIns="91425" anchor="t" anchorCtr="0">
            <a:noAutofit/>
          </a:bodyPr>
          <a:lstStyle/>
          <a:p>
            <a:pPr lvl="0">
              <a:spcBef>
                <a:spcPts val="0"/>
              </a:spcBef>
              <a:buNone/>
            </a:pPr>
            <a:r>
              <a:rPr lang="en"/>
              <a:t>Art + Science</a:t>
            </a:r>
          </a:p>
        </p:txBody>
      </p:sp>
      <p:sp>
        <p:nvSpPr>
          <p:cNvPr id="136" name="Shape 136"/>
          <p:cNvSpPr txBox="1">
            <a:spLocks noGrp="1"/>
          </p:cNvSpPr>
          <p:nvPr>
            <p:ph type="body" idx="1"/>
          </p:nvPr>
        </p:nvSpPr>
        <p:spPr>
          <a:xfrm>
            <a:off x="311700" y="572700"/>
            <a:ext cx="8520600" cy="4397700"/>
          </a:xfrm>
          <a:prstGeom prst="rect">
            <a:avLst/>
          </a:prstGeom>
        </p:spPr>
        <p:txBody>
          <a:bodyPr lIns="91425" tIns="91425" rIns="91425" bIns="91425" anchor="t" anchorCtr="0">
            <a:noAutofit/>
          </a:bodyPr>
          <a:lstStyle/>
          <a:p>
            <a:pPr marL="914400" lvl="1" indent="-342900" rtl="0">
              <a:spcBef>
                <a:spcPts val="0"/>
              </a:spcBef>
              <a:spcAft>
                <a:spcPts val="0"/>
              </a:spcAft>
              <a:buSzPct val="100000"/>
              <a:buFont typeface="Oswald"/>
              <a:buChar char="○"/>
            </a:pPr>
            <a:r>
              <a:rPr lang="en" sz="1800">
                <a:latin typeface="Oswald"/>
                <a:ea typeface="Oswald"/>
                <a:cs typeface="Oswald"/>
                <a:sym typeface="Oswald"/>
              </a:rPr>
              <a:t>A mobile uses a principle of science called equilibrium.</a:t>
            </a:r>
          </a:p>
          <a:p>
            <a:pPr marL="457200" lvl="0" indent="0" rtl="0">
              <a:spcBef>
                <a:spcPts val="0"/>
              </a:spcBef>
              <a:spcAft>
                <a:spcPts val="0"/>
              </a:spcAft>
              <a:buNone/>
            </a:pPr>
            <a:endParaRPr sz="1800">
              <a:latin typeface="Oswald"/>
              <a:ea typeface="Oswald"/>
              <a:cs typeface="Oswald"/>
              <a:sym typeface="Oswald"/>
            </a:endParaRPr>
          </a:p>
          <a:p>
            <a:pPr marL="914400" lvl="1" indent="-342900">
              <a:spcBef>
                <a:spcPts val="0"/>
              </a:spcBef>
              <a:spcAft>
                <a:spcPts val="0"/>
              </a:spcAft>
              <a:buSzPct val="100000"/>
              <a:buFont typeface="Oswald"/>
              <a:buChar char="○"/>
            </a:pPr>
            <a:r>
              <a:rPr lang="en" sz="1800">
                <a:latin typeface="Oswald"/>
                <a:ea typeface="Oswald"/>
                <a:cs typeface="Oswald"/>
                <a:sym typeface="Oswald"/>
              </a:rPr>
              <a:t> In the sculptures, each component must balance the other so that the structure doesn’t collapse or lean too heavily toward one side. </a:t>
            </a:r>
          </a:p>
          <a:p>
            <a:pPr lvl="0">
              <a:spcBef>
                <a:spcPts val="0"/>
              </a:spcBef>
              <a:spcAft>
                <a:spcPts val="0"/>
              </a:spcAft>
              <a:buNone/>
            </a:pPr>
            <a:endParaRPr>
              <a:latin typeface="Oswald"/>
              <a:ea typeface="Oswald"/>
              <a:cs typeface="Oswald"/>
              <a:sym typeface="Oswald"/>
            </a:endParaRPr>
          </a:p>
          <a:p>
            <a:pPr marL="914400" lvl="1" indent="-342900" rtl="0">
              <a:spcBef>
                <a:spcPts val="0"/>
              </a:spcBef>
              <a:spcAft>
                <a:spcPts val="0"/>
              </a:spcAft>
              <a:buSzPct val="100000"/>
              <a:buFont typeface="Oswald"/>
              <a:buChar char="○"/>
            </a:pPr>
            <a:r>
              <a:rPr lang="en" sz="1800">
                <a:latin typeface="Oswald"/>
                <a:ea typeface="Oswald"/>
                <a:cs typeface="Oswald"/>
                <a:sym typeface="Oswald"/>
              </a:rPr>
              <a:t>Imagine a seesaw. If two children are on opposite sides of the seesaw and they have equal weight, the seesaw stays perfectly horizontal. </a:t>
            </a:r>
          </a:p>
          <a:p>
            <a:pPr marL="457200" lvl="0" indent="0" rtl="0">
              <a:spcBef>
                <a:spcPts val="0"/>
              </a:spcBef>
              <a:spcAft>
                <a:spcPts val="0"/>
              </a:spcAft>
              <a:buNone/>
            </a:pPr>
            <a:endParaRPr sz="1800">
              <a:latin typeface="Oswald"/>
              <a:ea typeface="Oswald"/>
              <a:cs typeface="Oswald"/>
              <a:sym typeface="Oswald"/>
            </a:endParaRPr>
          </a:p>
          <a:p>
            <a:pPr marL="914400" lvl="1" indent="-342900" rtl="0">
              <a:spcBef>
                <a:spcPts val="0"/>
              </a:spcBef>
              <a:spcAft>
                <a:spcPts val="0"/>
              </a:spcAft>
              <a:buSzPct val="100000"/>
              <a:buFont typeface="Oswald"/>
              <a:buChar char="○"/>
            </a:pPr>
            <a:r>
              <a:rPr lang="en" sz="1800">
                <a:latin typeface="Oswald"/>
                <a:ea typeface="Oswald"/>
                <a:cs typeface="Oswald"/>
                <a:sym typeface="Oswald"/>
              </a:rPr>
              <a:t>If both children sit on the same side of the seesaw, it will hit the ground on that side. </a:t>
            </a:r>
          </a:p>
          <a:p>
            <a:pPr marL="457200" lvl="0" indent="0" rtl="0">
              <a:spcBef>
                <a:spcPts val="0"/>
              </a:spcBef>
              <a:spcAft>
                <a:spcPts val="0"/>
              </a:spcAft>
              <a:buNone/>
            </a:pPr>
            <a:endParaRPr sz="1800">
              <a:latin typeface="Oswald"/>
              <a:ea typeface="Oswald"/>
              <a:cs typeface="Oswald"/>
              <a:sym typeface="Oswald"/>
            </a:endParaRPr>
          </a:p>
          <a:p>
            <a:pPr marL="914400" lvl="1" indent="-342900">
              <a:spcBef>
                <a:spcPts val="0"/>
              </a:spcBef>
              <a:spcAft>
                <a:spcPts val="0"/>
              </a:spcAft>
              <a:buSzPct val="100000"/>
              <a:buFont typeface="Oswald"/>
              <a:buChar char="○"/>
            </a:pPr>
            <a:r>
              <a:rPr lang="en" sz="1800">
                <a:latin typeface="Oswald"/>
                <a:ea typeface="Oswald"/>
                <a:cs typeface="Oswald"/>
                <a:sym typeface="Oswald"/>
              </a:rPr>
              <a:t>This describes balance and the scenario applies to a mobile as well. </a:t>
            </a:r>
          </a:p>
          <a:p>
            <a:pPr lvl="0">
              <a:spcBef>
                <a:spcPts val="0"/>
              </a:spcBef>
              <a:buNone/>
            </a:pPr>
            <a:endParaRPr/>
          </a:p>
        </p:txBody>
      </p:sp>
    </p:spTree>
    <p:extLst>
      <p:ext uri="{BB962C8B-B14F-4D97-AF65-F5344CB8AC3E}">
        <p14:creationId xmlns:p14="http://schemas.microsoft.com/office/powerpoint/2010/main" val="650306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95250"/>
            <a:ext cx="8520600" cy="572700"/>
          </a:xfrm>
          <a:prstGeom prst="rect">
            <a:avLst/>
          </a:prstGeom>
        </p:spPr>
        <p:txBody>
          <a:bodyPr lIns="91425" tIns="91425" rIns="91425" bIns="91425" anchor="t" anchorCtr="0">
            <a:noAutofit/>
          </a:bodyPr>
          <a:lstStyle/>
          <a:p>
            <a:pPr lvl="0" rtl="0">
              <a:spcBef>
                <a:spcPts val="0"/>
              </a:spcBef>
              <a:buNone/>
            </a:pPr>
            <a:r>
              <a:rPr lang="en"/>
              <a:t>How can you use the scenarios to help you with design thinking? </a:t>
            </a:r>
          </a:p>
        </p:txBody>
      </p:sp>
      <p:sp>
        <p:nvSpPr>
          <p:cNvPr id="92" name="Shape 92"/>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rtl="0">
              <a:spcBef>
                <a:spcPts val="0"/>
              </a:spcBef>
              <a:buClr>
                <a:schemeClr val="dk2"/>
              </a:buClr>
              <a:buSzPct val="78571"/>
              <a:buFont typeface="Arial"/>
              <a:buNone/>
            </a:pPr>
            <a:r>
              <a:rPr lang="en" sz="1400">
                <a:latin typeface="Arial"/>
                <a:ea typeface="Arial"/>
                <a:cs typeface="Arial"/>
                <a:sym typeface="Arial"/>
              </a:rPr>
              <a:t>The next slide shows a persona for Susan. This information was used to develop the example game you learned about previously. You can then see how the information was purposefully used to help create the design of the game and controller.</a:t>
            </a:r>
          </a:p>
        </p:txBody>
      </p:sp>
      <p:pic>
        <p:nvPicPr>
          <p:cNvPr id="93" name="Shape 93" descr="Screenshot 2016-06-27 at 4.41.28 PM.png"/>
          <p:cNvPicPr preferRelativeResize="0"/>
          <p:nvPr/>
        </p:nvPicPr>
        <p:blipFill>
          <a:blip r:embed="rId3">
            <a:alphaModFix/>
          </a:blip>
          <a:stretch>
            <a:fillRect/>
          </a:stretch>
        </p:blipFill>
        <p:spPr>
          <a:xfrm>
            <a:off x="1193275" y="2815150"/>
            <a:ext cx="3019999" cy="2013324"/>
          </a:xfrm>
          <a:prstGeom prst="rect">
            <a:avLst/>
          </a:prstGeom>
          <a:noFill/>
          <a:ln>
            <a:noFill/>
          </a:ln>
        </p:spPr>
      </p:pic>
      <p:pic>
        <p:nvPicPr>
          <p:cNvPr id="94" name="Shape 94"/>
          <p:cNvPicPr preferRelativeResize="0"/>
          <p:nvPr/>
        </p:nvPicPr>
        <p:blipFill>
          <a:blip r:embed="rId4">
            <a:alphaModFix/>
          </a:blip>
          <a:stretch>
            <a:fillRect/>
          </a:stretch>
        </p:blipFill>
        <p:spPr>
          <a:xfrm>
            <a:off x="4557150" y="2815150"/>
            <a:ext cx="2681150" cy="2013324"/>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0"/>
            <a:ext cx="8520600" cy="572700"/>
          </a:xfrm>
          <a:prstGeom prst="rect">
            <a:avLst/>
          </a:prstGeom>
        </p:spPr>
        <p:txBody>
          <a:bodyPr lIns="91425" tIns="91425" rIns="91425" bIns="91425" anchor="t" anchorCtr="0">
            <a:noAutofit/>
          </a:bodyPr>
          <a:lstStyle/>
          <a:p>
            <a:pPr lvl="0" rtl="0">
              <a:spcBef>
                <a:spcPts val="0"/>
              </a:spcBef>
              <a:buNone/>
            </a:pPr>
            <a:r>
              <a:rPr lang="en"/>
              <a:t>Art + Science</a:t>
            </a:r>
          </a:p>
        </p:txBody>
      </p:sp>
      <p:sp>
        <p:nvSpPr>
          <p:cNvPr id="142" name="Shape 142"/>
          <p:cNvSpPr txBox="1">
            <a:spLocks noGrp="1"/>
          </p:cNvSpPr>
          <p:nvPr>
            <p:ph type="body" idx="1"/>
          </p:nvPr>
        </p:nvSpPr>
        <p:spPr>
          <a:xfrm>
            <a:off x="311700" y="572700"/>
            <a:ext cx="8520600" cy="4397700"/>
          </a:xfrm>
          <a:prstGeom prst="rect">
            <a:avLst/>
          </a:prstGeom>
        </p:spPr>
        <p:txBody>
          <a:bodyPr lIns="91425" tIns="91425" rIns="91425" bIns="91425" anchor="t" anchorCtr="0">
            <a:noAutofit/>
          </a:bodyPr>
          <a:lstStyle/>
          <a:p>
            <a:pPr marL="914400" lvl="1" indent="-342900" rtl="0">
              <a:spcBef>
                <a:spcPts val="0"/>
              </a:spcBef>
              <a:spcAft>
                <a:spcPts val="0"/>
              </a:spcAft>
              <a:buSzPct val="100000"/>
              <a:buFont typeface="Oswald"/>
              <a:buChar char="○"/>
            </a:pPr>
            <a:r>
              <a:rPr lang="en" sz="1800">
                <a:latin typeface="Oswald"/>
                <a:ea typeface="Oswald"/>
                <a:cs typeface="Oswald"/>
                <a:sym typeface="Oswald"/>
              </a:rPr>
              <a:t>Like a seesaw, a mobile has a fulcrum. </a:t>
            </a:r>
          </a:p>
          <a:p>
            <a:pPr marL="457200" lvl="0" indent="0" rtl="0">
              <a:spcBef>
                <a:spcPts val="0"/>
              </a:spcBef>
              <a:spcAft>
                <a:spcPts val="0"/>
              </a:spcAft>
              <a:buNone/>
            </a:pPr>
            <a:endParaRPr sz="1800">
              <a:latin typeface="Oswald"/>
              <a:ea typeface="Oswald"/>
              <a:cs typeface="Oswald"/>
              <a:sym typeface="Oswald"/>
            </a:endParaRPr>
          </a:p>
          <a:p>
            <a:pPr marL="914400" lvl="1" indent="-342900" rtl="0">
              <a:spcBef>
                <a:spcPts val="0"/>
              </a:spcBef>
              <a:spcAft>
                <a:spcPts val="0"/>
              </a:spcAft>
              <a:buSzPct val="100000"/>
              <a:buFont typeface="Oswald"/>
              <a:buChar char="○"/>
            </a:pPr>
            <a:r>
              <a:rPr lang="en" sz="1800">
                <a:latin typeface="Oswald"/>
                <a:ea typeface="Oswald"/>
                <a:cs typeface="Oswald"/>
                <a:sym typeface="Oswald"/>
              </a:rPr>
              <a:t>A fulcrum is the center point on which something balances. </a:t>
            </a:r>
          </a:p>
          <a:p>
            <a:pPr marL="457200" lvl="0" indent="0" rtl="0">
              <a:spcBef>
                <a:spcPts val="0"/>
              </a:spcBef>
              <a:spcAft>
                <a:spcPts val="0"/>
              </a:spcAft>
              <a:buNone/>
            </a:pPr>
            <a:endParaRPr sz="1800">
              <a:latin typeface="Oswald"/>
              <a:ea typeface="Oswald"/>
              <a:cs typeface="Oswald"/>
              <a:sym typeface="Oswald"/>
            </a:endParaRPr>
          </a:p>
          <a:p>
            <a:pPr marL="914400" lvl="1" indent="-342900" rtl="0">
              <a:spcBef>
                <a:spcPts val="0"/>
              </a:spcBef>
              <a:spcAft>
                <a:spcPts val="0"/>
              </a:spcAft>
              <a:buSzPct val="100000"/>
              <a:buFont typeface="Oswald"/>
              <a:buChar char="○"/>
            </a:pPr>
            <a:r>
              <a:rPr lang="en" sz="1800">
                <a:latin typeface="Oswald"/>
                <a:ea typeface="Oswald"/>
                <a:cs typeface="Oswald"/>
                <a:sym typeface="Oswald"/>
              </a:rPr>
              <a:t>The fulcrum is the triangle in the image below. </a:t>
            </a:r>
          </a:p>
          <a:p>
            <a:pPr lvl="0" rtl="0">
              <a:spcBef>
                <a:spcPts val="0"/>
              </a:spcBef>
              <a:buNone/>
            </a:pPr>
            <a:endParaRPr/>
          </a:p>
        </p:txBody>
      </p:sp>
      <p:pic>
        <p:nvPicPr>
          <p:cNvPr id="143" name="Shape 143"/>
          <p:cNvPicPr preferRelativeResize="0"/>
          <p:nvPr/>
        </p:nvPicPr>
        <p:blipFill>
          <a:blip r:embed="rId3">
            <a:alphaModFix/>
          </a:blip>
          <a:stretch>
            <a:fillRect/>
          </a:stretch>
        </p:blipFill>
        <p:spPr>
          <a:xfrm>
            <a:off x="2143650" y="2510450"/>
            <a:ext cx="3804025" cy="1673775"/>
          </a:xfrm>
          <a:prstGeom prst="rect">
            <a:avLst/>
          </a:prstGeom>
          <a:noFill/>
          <a:ln>
            <a:noFill/>
          </a:ln>
        </p:spPr>
      </p:pic>
      <p:sp>
        <p:nvSpPr>
          <p:cNvPr id="144" name="Shape 144"/>
          <p:cNvSpPr txBox="1"/>
          <p:nvPr/>
        </p:nvSpPr>
        <p:spPr>
          <a:xfrm>
            <a:off x="311700" y="4737600"/>
            <a:ext cx="8061600" cy="2328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 sz="800">
                <a:solidFill>
                  <a:schemeClr val="dk2"/>
                </a:solidFill>
                <a:highlight>
                  <a:srgbClr val="F9F9F9"/>
                </a:highlight>
              </a:rPr>
              <a:t>First Class Lever, 1 December 2005, </a:t>
            </a:r>
            <a:r>
              <a:rPr lang="en" sz="800">
                <a:solidFill>
                  <a:schemeClr val="dk2"/>
                </a:solidFill>
                <a:highlight>
                  <a:srgbClr val="F9F9F9"/>
                </a:highlight>
                <a:hlinkClick r:id="rId4"/>
              </a:rPr>
              <a:t>ChongDae</a:t>
            </a:r>
            <a:r>
              <a:rPr lang="en" sz="800">
                <a:solidFill>
                  <a:schemeClr val="dk2"/>
                </a:solidFill>
              </a:rPr>
              <a:t>  </a:t>
            </a:r>
            <a:r>
              <a:rPr lang="en" sz="800">
                <a:solidFill>
                  <a:schemeClr val="dk2"/>
                </a:solidFill>
                <a:highlight>
                  <a:srgbClr val="F9F9F9"/>
                </a:highlight>
                <a:hlinkClick r:id="rId5"/>
              </a:rPr>
              <a:t>CC-BY-SA-3.0-migrated</a:t>
            </a:r>
          </a:p>
        </p:txBody>
      </p:sp>
    </p:spTree>
    <p:extLst>
      <p:ext uri="{BB962C8B-B14F-4D97-AF65-F5344CB8AC3E}">
        <p14:creationId xmlns:p14="http://schemas.microsoft.com/office/powerpoint/2010/main" val="38783463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0"/>
            <a:ext cx="8520600" cy="572700"/>
          </a:xfrm>
          <a:prstGeom prst="rect">
            <a:avLst/>
          </a:prstGeom>
        </p:spPr>
        <p:txBody>
          <a:bodyPr lIns="91425" tIns="91425" rIns="91425" bIns="91425" anchor="t" anchorCtr="0">
            <a:noAutofit/>
          </a:bodyPr>
          <a:lstStyle/>
          <a:p>
            <a:pPr lvl="0" rtl="0">
              <a:spcBef>
                <a:spcPts val="0"/>
              </a:spcBef>
              <a:buNone/>
            </a:pPr>
            <a:r>
              <a:rPr lang="en"/>
              <a:t>Art + Science</a:t>
            </a:r>
          </a:p>
        </p:txBody>
      </p:sp>
      <p:sp>
        <p:nvSpPr>
          <p:cNvPr id="150" name="Shape 150"/>
          <p:cNvSpPr txBox="1">
            <a:spLocks noGrp="1"/>
          </p:cNvSpPr>
          <p:nvPr>
            <p:ph type="body" idx="1"/>
          </p:nvPr>
        </p:nvSpPr>
        <p:spPr>
          <a:xfrm>
            <a:off x="311700" y="572700"/>
            <a:ext cx="8520600" cy="4397700"/>
          </a:xfrm>
          <a:prstGeom prst="rect">
            <a:avLst/>
          </a:prstGeom>
        </p:spPr>
        <p:txBody>
          <a:bodyPr lIns="91425" tIns="91425" rIns="91425" bIns="91425" anchor="t" anchorCtr="0">
            <a:noAutofit/>
          </a:bodyPr>
          <a:lstStyle/>
          <a:p>
            <a:pPr marL="914400" lvl="1" indent="-342900" rtl="0">
              <a:spcBef>
                <a:spcPts val="0"/>
              </a:spcBef>
              <a:spcAft>
                <a:spcPts val="0"/>
              </a:spcAft>
              <a:buSzPct val="100000"/>
              <a:buFont typeface="Oswald"/>
              <a:buChar char="○"/>
            </a:pPr>
            <a:r>
              <a:rPr lang="en" sz="1800">
                <a:latin typeface="Oswald"/>
                <a:ea typeface="Oswald"/>
                <a:cs typeface="Oswald"/>
                <a:sym typeface="Oswald"/>
              </a:rPr>
              <a:t>Before you start making a sculpture, first try building one using this interactive. What variables can you manipulate to create equilibrium? </a:t>
            </a:r>
            <a:r>
              <a:rPr lang="en" sz="1800" u="sng">
                <a:solidFill>
                  <a:srgbClr val="1155CC"/>
                </a:solidFill>
                <a:latin typeface="Oswald"/>
                <a:ea typeface="Oswald"/>
                <a:cs typeface="Oswald"/>
                <a:sym typeface="Oswald"/>
                <a:hlinkClick r:id="rId3"/>
              </a:rPr>
              <a:t>http://www.nga.gov/kids/interactive/mobile.htm</a:t>
            </a:r>
            <a:r>
              <a:rPr lang="en" sz="1800">
                <a:latin typeface="Oswald"/>
                <a:ea typeface="Oswald"/>
                <a:cs typeface="Oswald"/>
                <a:sym typeface="Oswald"/>
              </a:rPr>
              <a:t> </a:t>
            </a:r>
          </a:p>
          <a:p>
            <a:pPr marL="457200" lvl="0" indent="0" rtl="0">
              <a:spcBef>
                <a:spcPts val="0"/>
              </a:spcBef>
              <a:spcAft>
                <a:spcPts val="0"/>
              </a:spcAft>
              <a:buNone/>
            </a:pPr>
            <a:endParaRPr sz="1800">
              <a:latin typeface="Oswald"/>
              <a:ea typeface="Oswald"/>
              <a:cs typeface="Oswald"/>
              <a:sym typeface="Oswald"/>
            </a:endParaRPr>
          </a:p>
          <a:p>
            <a:pPr lvl="0" rtl="0">
              <a:spcBef>
                <a:spcPts val="0"/>
              </a:spcBef>
              <a:buNone/>
            </a:pPr>
            <a:endParaRPr/>
          </a:p>
        </p:txBody>
      </p:sp>
      <p:pic>
        <p:nvPicPr>
          <p:cNvPr id="151" name="Shape 151"/>
          <p:cNvPicPr preferRelativeResize="0"/>
          <p:nvPr/>
        </p:nvPicPr>
        <p:blipFill>
          <a:blip r:embed="rId4">
            <a:alphaModFix/>
          </a:blip>
          <a:stretch>
            <a:fillRect/>
          </a:stretch>
        </p:blipFill>
        <p:spPr>
          <a:xfrm>
            <a:off x="1598225" y="1702600"/>
            <a:ext cx="5288060" cy="3097500"/>
          </a:xfrm>
          <a:prstGeom prst="rect">
            <a:avLst/>
          </a:prstGeom>
          <a:noFill/>
          <a:ln>
            <a:noFill/>
          </a:ln>
        </p:spPr>
      </p:pic>
    </p:spTree>
    <p:extLst>
      <p:ext uri="{BB962C8B-B14F-4D97-AF65-F5344CB8AC3E}">
        <p14:creationId xmlns:p14="http://schemas.microsoft.com/office/powerpoint/2010/main" val="1172626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Unit Connection </a:t>
            </a:r>
          </a:p>
        </p:txBody>
      </p:sp>
      <p:sp>
        <p:nvSpPr>
          <p:cNvPr id="157" name="Shape 157"/>
          <p:cNvSpPr txBox="1">
            <a:spLocks noGrp="1"/>
          </p:cNvSpPr>
          <p:nvPr>
            <p:ph type="body" idx="1"/>
          </p:nvPr>
        </p:nvSpPr>
        <p:spPr>
          <a:xfrm>
            <a:off x="311700" y="1234075"/>
            <a:ext cx="8520600" cy="3334800"/>
          </a:xfrm>
          <a:prstGeom prst="rect">
            <a:avLst/>
          </a:prstGeom>
        </p:spPr>
        <p:txBody>
          <a:bodyPr lIns="91425" tIns="91425" rIns="91425" bIns="91425" anchor="t" anchorCtr="0">
            <a:noAutofit/>
          </a:bodyPr>
          <a:lstStyle/>
          <a:p>
            <a:pPr lvl="0" indent="387350">
              <a:spcBef>
                <a:spcPts val="0"/>
              </a:spcBef>
              <a:spcAft>
                <a:spcPts val="0"/>
              </a:spcAft>
              <a:buClr>
                <a:schemeClr val="dk2"/>
              </a:buClr>
              <a:buSzPct val="61111"/>
              <a:buFont typeface="Arial"/>
              <a:buNone/>
            </a:pPr>
            <a:r>
              <a:rPr lang="en">
                <a:latin typeface="Oswald"/>
                <a:ea typeface="Oswald"/>
                <a:cs typeface="Oswald"/>
                <a:sym typeface="Oswald"/>
              </a:rPr>
              <a:t>Remember, a mobile is an example of kinetic art. Similarly, your therapy game was kinetic in nature. It was designed to help someone who is working to regain mobility by getting the player to move actively. The mobile creates motion as does your game. Mobiles are also very dynamic, just like the games. To tie it all together, your mobile is inspired by the code you used to create the game. </a:t>
            </a:r>
          </a:p>
          <a:p>
            <a:pPr lvl="0">
              <a:spcBef>
                <a:spcPts val="0"/>
              </a:spcBef>
              <a:buNone/>
            </a:pPr>
            <a:endParaRPr/>
          </a:p>
        </p:txBody>
      </p:sp>
    </p:spTree>
    <p:extLst>
      <p:ext uri="{BB962C8B-B14F-4D97-AF65-F5344CB8AC3E}">
        <p14:creationId xmlns:p14="http://schemas.microsoft.com/office/powerpoint/2010/main" val="28527438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xfrm>
            <a:off x="344250" y="1403850"/>
            <a:ext cx="8455500" cy="2146800"/>
          </a:xfrm>
          <a:prstGeom prst="rect">
            <a:avLst/>
          </a:prstGeom>
        </p:spPr>
        <p:txBody>
          <a:bodyPr lIns="91425" tIns="91425" rIns="91425" bIns="91425" anchor="ctr" anchorCtr="0">
            <a:noAutofit/>
          </a:bodyPr>
          <a:lstStyle/>
          <a:p>
            <a:pPr lvl="0">
              <a:spcBef>
                <a:spcPts val="0"/>
              </a:spcBef>
              <a:buNone/>
            </a:pPr>
            <a:r>
              <a:rPr lang="en"/>
              <a:t>Let’s Play!</a:t>
            </a:r>
          </a:p>
        </p:txBody>
      </p:sp>
      <p:sp>
        <p:nvSpPr>
          <p:cNvPr id="59" name="Shape 59"/>
          <p:cNvSpPr txBox="1">
            <a:spLocks noGrp="1"/>
          </p:cNvSpPr>
          <p:nvPr>
            <p:ph type="subTitle" idx="1"/>
          </p:nvPr>
        </p:nvSpPr>
        <p:spPr>
          <a:xfrm>
            <a:off x="344250" y="3550650"/>
            <a:ext cx="5489100" cy="577800"/>
          </a:xfrm>
          <a:prstGeom prst="rect">
            <a:avLst/>
          </a:prstGeom>
        </p:spPr>
        <p:txBody>
          <a:bodyPr lIns="91425" tIns="91425" rIns="91425" bIns="91425" anchor="ctr" anchorCtr="0">
            <a:noAutofit/>
          </a:bodyPr>
          <a:lstStyle/>
          <a:p>
            <a:pPr lvl="0">
              <a:spcBef>
                <a:spcPts val="0"/>
              </a:spcBef>
              <a:buNone/>
            </a:pPr>
            <a:r>
              <a:rPr lang="en" dirty="0" smtClean="0"/>
              <a:t>Lesson 11 Therapy </a:t>
            </a:r>
            <a:r>
              <a:rPr lang="en" dirty="0"/>
              <a:t>Game Project</a:t>
            </a:r>
          </a:p>
        </p:txBody>
      </p:sp>
    </p:spTree>
    <p:extLst>
      <p:ext uri="{BB962C8B-B14F-4D97-AF65-F5344CB8AC3E}">
        <p14:creationId xmlns:p14="http://schemas.microsoft.com/office/powerpoint/2010/main" val="22879028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67200"/>
            <a:ext cx="8520600" cy="572700"/>
          </a:xfrm>
          <a:prstGeom prst="rect">
            <a:avLst/>
          </a:prstGeom>
        </p:spPr>
        <p:txBody>
          <a:bodyPr lIns="91425" tIns="91425" rIns="91425" bIns="91425" anchor="t" anchorCtr="0">
            <a:noAutofit/>
          </a:bodyPr>
          <a:lstStyle/>
          <a:p>
            <a:pPr lvl="0">
              <a:spcBef>
                <a:spcPts val="0"/>
              </a:spcBef>
              <a:buNone/>
            </a:pPr>
            <a:r>
              <a:rPr lang="en"/>
              <a:t>Yay!</a:t>
            </a:r>
          </a:p>
        </p:txBody>
      </p:sp>
      <p:sp>
        <p:nvSpPr>
          <p:cNvPr id="65" name="Shape 65"/>
          <p:cNvSpPr txBox="1">
            <a:spLocks noGrp="1"/>
          </p:cNvSpPr>
          <p:nvPr>
            <p:ph type="body" idx="1"/>
          </p:nvPr>
        </p:nvSpPr>
        <p:spPr>
          <a:xfrm>
            <a:off x="311700" y="795300"/>
            <a:ext cx="8520600" cy="4140900"/>
          </a:xfrm>
          <a:prstGeom prst="rect">
            <a:avLst/>
          </a:prstGeom>
        </p:spPr>
        <p:txBody>
          <a:bodyPr lIns="91425" tIns="91425" rIns="91425" bIns="91425" anchor="t" anchorCtr="0">
            <a:noAutofit/>
          </a:bodyPr>
          <a:lstStyle/>
          <a:p>
            <a:pPr lvl="0">
              <a:spcBef>
                <a:spcPts val="0"/>
              </a:spcBef>
              <a:spcAft>
                <a:spcPts val="0"/>
              </a:spcAft>
              <a:buClr>
                <a:schemeClr val="dk2"/>
              </a:buClr>
              <a:buSzPct val="25000"/>
              <a:buFont typeface="Arial"/>
              <a:buNone/>
            </a:pPr>
            <a:r>
              <a:rPr lang="en" sz="6000">
                <a:latin typeface="Oswald"/>
                <a:ea typeface="Oswald"/>
                <a:cs typeface="Oswald"/>
                <a:sym typeface="Oswald"/>
              </a:rPr>
              <a:t>Congrats on an incredible Maker Faire!</a:t>
            </a:r>
            <a:r>
              <a:rPr lang="en" sz="1400">
                <a:latin typeface="Oswald"/>
                <a:ea typeface="Oswald"/>
                <a:cs typeface="Oswald"/>
                <a:sym typeface="Oswald"/>
              </a:rPr>
              <a:t> </a:t>
            </a:r>
          </a:p>
          <a:p>
            <a:pPr lvl="0">
              <a:spcBef>
                <a:spcPts val="0"/>
              </a:spcBef>
              <a:buNone/>
            </a:pPr>
            <a:endParaRPr/>
          </a:p>
        </p:txBody>
      </p:sp>
    </p:spTree>
    <p:extLst>
      <p:ext uri="{BB962C8B-B14F-4D97-AF65-F5344CB8AC3E}">
        <p14:creationId xmlns:p14="http://schemas.microsoft.com/office/powerpoint/2010/main" val="30324946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pic>
        <p:nvPicPr>
          <p:cNvPr id="70" name="Shape 70" descr="Screenshot 2016-07-13 at 4.52.53 PM.png"/>
          <p:cNvPicPr preferRelativeResize="0"/>
          <p:nvPr/>
        </p:nvPicPr>
        <p:blipFill>
          <a:blip r:embed="rId3">
            <a:alphaModFix/>
          </a:blip>
          <a:stretch>
            <a:fillRect/>
          </a:stretch>
        </p:blipFill>
        <p:spPr>
          <a:xfrm>
            <a:off x="678949" y="624199"/>
            <a:ext cx="8073975" cy="3842900"/>
          </a:xfrm>
          <a:prstGeom prst="rect">
            <a:avLst/>
          </a:prstGeom>
          <a:noFill/>
          <a:ln>
            <a:noFill/>
          </a:ln>
        </p:spPr>
      </p:pic>
      <p:sp>
        <p:nvSpPr>
          <p:cNvPr id="71" name="Shape 71"/>
          <p:cNvSpPr txBox="1"/>
          <p:nvPr/>
        </p:nvSpPr>
        <p:spPr>
          <a:xfrm>
            <a:off x="152400" y="4467100"/>
            <a:ext cx="8659800" cy="566700"/>
          </a:xfrm>
          <a:prstGeom prst="rect">
            <a:avLst/>
          </a:prstGeom>
          <a:noFill/>
          <a:ln>
            <a:noFill/>
          </a:ln>
        </p:spPr>
        <p:txBody>
          <a:bodyPr lIns="91425" tIns="91425" rIns="91425" bIns="91425" anchor="ctr" anchorCtr="0">
            <a:noAutofit/>
          </a:bodyPr>
          <a:lstStyle/>
          <a:p>
            <a:pPr lvl="0" indent="457200" algn="ctr" rtl="0">
              <a:lnSpc>
                <a:spcPct val="115000"/>
              </a:lnSpc>
              <a:spcBef>
                <a:spcPts val="0"/>
              </a:spcBef>
              <a:buNone/>
            </a:pPr>
            <a:r>
              <a:rPr lang="en" sz="1100">
                <a:solidFill>
                  <a:srgbClr val="434343"/>
                </a:solidFill>
              </a:rPr>
              <a:t>© 2012 IDEO LLC. All rights reserved. http:// designthinkingforeducators.com/</a:t>
            </a:r>
          </a:p>
          <a:p>
            <a:pPr marL="914400" lvl="0" indent="457200" rtl="0">
              <a:lnSpc>
                <a:spcPct val="115000"/>
              </a:lnSpc>
              <a:spcBef>
                <a:spcPts val="0"/>
              </a:spcBef>
              <a:buNone/>
            </a:pPr>
            <a:r>
              <a:rPr lang="en" sz="1100">
                <a:solidFill>
                  <a:srgbClr val="434343"/>
                </a:solidFill>
              </a:rPr>
              <a:t>(This diagram is borrowed from the Design Thinking for Educators toolkit, which is created by IDEO.) </a:t>
            </a:r>
          </a:p>
        </p:txBody>
      </p:sp>
      <p:pic>
        <p:nvPicPr>
          <p:cNvPr id="72" name="Shape 72"/>
          <p:cNvPicPr preferRelativeResize="0"/>
          <p:nvPr/>
        </p:nvPicPr>
        <p:blipFill>
          <a:blip r:embed="rId4">
            <a:alphaModFix/>
          </a:blip>
          <a:stretch>
            <a:fillRect/>
          </a:stretch>
        </p:blipFill>
        <p:spPr>
          <a:xfrm>
            <a:off x="642700" y="1927771"/>
            <a:ext cx="1786000" cy="1963200"/>
          </a:xfrm>
          <a:prstGeom prst="rect">
            <a:avLst/>
          </a:prstGeom>
          <a:noFill/>
          <a:ln>
            <a:noFill/>
          </a:ln>
        </p:spPr>
      </p:pic>
      <p:pic>
        <p:nvPicPr>
          <p:cNvPr id="73" name="Shape 73"/>
          <p:cNvPicPr preferRelativeResize="0"/>
          <p:nvPr/>
        </p:nvPicPr>
        <p:blipFill rotWithShape="1">
          <a:blip r:embed="rId4">
            <a:alphaModFix/>
          </a:blip>
          <a:srcRect l="4610" t="2100" r="-4610" b="-2100"/>
          <a:stretch/>
        </p:blipFill>
        <p:spPr>
          <a:xfrm>
            <a:off x="2428699" y="1968921"/>
            <a:ext cx="1786000" cy="1963200"/>
          </a:xfrm>
          <a:prstGeom prst="rect">
            <a:avLst/>
          </a:prstGeom>
          <a:noFill/>
          <a:ln>
            <a:noFill/>
          </a:ln>
        </p:spPr>
      </p:pic>
      <p:pic>
        <p:nvPicPr>
          <p:cNvPr id="74" name="Shape 74"/>
          <p:cNvPicPr preferRelativeResize="0"/>
          <p:nvPr/>
        </p:nvPicPr>
        <p:blipFill>
          <a:blip r:embed="rId4">
            <a:alphaModFix/>
          </a:blip>
          <a:stretch>
            <a:fillRect/>
          </a:stretch>
        </p:blipFill>
        <p:spPr>
          <a:xfrm>
            <a:off x="4119025" y="1968921"/>
            <a:ext cx="1786000" cy="1963200"/>
          </a:xfrm>
          <a:prstGeom prst="rect">
            <a:avLst/>
          </a:prstGeom>
          <a:noFill/>
          <a:ln>
            <a:noFill/>
          </a:ln>
        </p:spPr>
      </p:pic>
      <p:pic>
        <p:nvPicPr>
          <p:cNvPr id="75" name="Shape 75"/>
          <p:cNvPicPr preferRelativeResize="0"/>
          <p:nvPr/>
        </p:nvPicPr>
        <p:blipFill>
          <a:blip r:embed="rId4">
            <a:alphaModFix/>
          </a:blip>
          <a:stretch>
            <a:fillRect/>
          </a:stretch>
        </p:blipFill>
        <p:spPr>
          <a:xfrm>
            <a:off x="5680725" y="1968921"/>
            <a:ext cx="1786000" cy="1963200"/>
          </a:xfrm>
          <a:prstGeom prst="rect">
            <a:avLst/>
          </a:prstGeom>
          <a:noFill/>
          <a:ln>
            <a:noFill/>
          </a:ln>
        </p:spPr>
      </p:pic>
    </p:spTree>
    <p:extLst>
      <p:ext uri="{BB962C8B-B14F-4D97-AF65-F5344CB8AC3E}">
        <p14:creationId xmlns:p14="http://schemas.microsoft.com/office/powerpoint/2010/main" val="21819436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84975"/>
            <a:ext cx="8520600" cy="572700"/>
          </a:xfrm>
          <a:prstGeom prst="rect">
            <a:avLst/>
          </a:prstGeom>
        </p:spPr>
        <p:txBody>
          <a:bodyPr lIns="91425" tIns="91425" rIns="91425" bIns="91425" anchor="t" anchorCtr="0">
            <a:noAutofit/>
          </a:bodyPr>
          <a:lstStyle/>
          <a:p>
            <a:pPr lvl="0">
              <a:spcBef>
                <a:spcPts val="0"/>
              </a:spcBef>
              <a:buNone/>
            </a:pPr>
            <a:r>
              <a:rPr lang="en"/>
              <a:t>Let’s reflect </a:t>
            </a:r>
          </a:p>
        </p:txBody>
      </p:sp>
      <p:sp>
        <p:nvSpPr>
          <p:cNvPr id="81" name="Shape 81"/>
          <p:cNvSpPr txBox="1">
            <a:spLocks noGrp="1"/>
          </p:cNvSpPr>
          <p:nvPr>
            <p:ph type="body" idx="1"/>
          </p:nvPr>
        </p:nvSpPr>
        <p:spPr>
          <a:xfrm>
            <a:off x="311700" y="724200"/>
            <a:ext cx="8520600" cy="3844800"/>
          </a:xfrm>
          <a:prstGeom prst="rect">
            <a:avLst/>
          </a:prstGeom>
        </p:spPr>
        <p:txBody>
          <a:bodyPr lIns="91425" tIns="91425" rIns="91425" bIns="91425" anchor="t" anchorCtr="0">
            <a:noAutofit/>
          </a:bodyPr>
          <a:lstStyle/>
          <a:p>
            <a:pPr marL="457200" lvl="0" indent="-228600" rtl="0">
              <a:spcBef>
                <a:spcPts val="0"/>
              </a:spcBef>
              <a:spcAft>
                <a:spcPts val="0"/>
              </a:spcAft>
              <a:buFont typeface="Oswald"/>
              <a:buChar char="●"/>
            </a:pPr>
            <a:r>
              <a:rPr lang="en">
                <a:latin typeface="Oswald"/>
                <a:ea typeface="Oswald"/>
                <a:cs typeface="Oswald"/>
                <a:sym typeface="Oswald"/>
              </a:rPr>
              <a:t>What did you think about the therapy game project? What did you like and dislike?</a:t>
            </a:r>
          </a:p>
          <a:p>
            <a:pPr lvl="0">
              <a:spcBef>
                <a:spcPts val="0"/>
              </a:spcBef>
              <a:spcAft>
                <a:spcPts val="0"/>
              </a:spcAft>
              <a:buNone/>
            </a:pPr>
            <a:endParaRPr>
              <a:latin typeface="Oswald"/>
              <a:ea typeface="Oswald"/>
              <a:cs typeface="Oswald"/>
              <a:sym typeface="Oswald"/>
            </a:endParaRPr>
          </a:p>
          <a:p>
            <a:pPr marL="457200" lvl="0" indent="-228600" rtl="0">
              <a:spcBef>
                <a:spcPts val="0"/>
              </a:spcBef>
              <a:spcAft>
                <a:spcPts val="0"/>
              </a:spcAft>
              <a:buFont typeface="Oswald"/>
              <a:buChar char="●"/>
            </a:pPr>
            <a:r>
              <a:rPr lang="en">
                <a:latin typeface="Oswald"/>
                <a:ea typeface="Oswald"/>
                <a:cs typeface="Oswald"/>
                <a:sym typeface="Oswald"/>
              </a:rPr>
              <a:t>What have you learned during this unit? (Think back even to the beginning when we had lessons on dynamic games, the nervous system, etc.) </a:t>
            </a:r>
          </a:p>
          <a:p>
            <a:pPr lvl="0">
              <a:spcBef>
                <a:spcPts val="0"/>
              </a:spcBef>
              <a:spcAft>
                <a:spcPts val="0"/>
              </a:spcAft>
              <a:buNone/>
            </a:pPr>
            <a:endParaRPr>
              <a:latin typeface="Oswald"/>
              <a:ea typeface="Oswald"/>
              <a:cs typeface="Oswald"/>
              <a:sym typeface="Oswald"/>
            </a:endParaRPr>
          </a:p>
          <a:p>
            <a:pPr marL="457200" lvl="0" indent="-228600" rtl="0">
              <a:spcBef>
                <a:spcPts val="0"/>
              </a:spcBef>
              <a:spcAft>
                <a:spcPts val="0"/>
              </a:spcAft>
              <a:buFont typeface="Oswald"/>
              <a:buChar char="●"/>
            </a:pPr>
            <a:r>
              <a:rPr lang="en">
                <a:latin typeface="Oswald"/>
                <a:ea typeface="Oswald"/>
                <a:cs typeface="Oswald"/>
                <a:sym typeface="Oswald"/>
              </a:rPr>
              <a:t>How would you continue to change your game? If you had more time, what would you add or take away? </a:t>
            </a:r>
          </a:p>
          <a:p>
            <a:pPr lvl="0">
              <a:spcBef>
                <a:spcPts val="0"/>
              </a:spcBef>
              <a:spcAft>
                <a:spcPts val="0"/>
              </a:spcAft>
              <a:buNone/>
            </a:pPr>
            <a:endParaRPr>
              <a:latin typeface="Oswald"/>
              <a:ea typeface="Oswald"/>
              <a:cs typeface="Oswald"/>
              <a:sym typeface="Oswald"/>
            </a:endParaRPr>
          </a:p>
          <a:p>
            <a:pPr marL="457200" lvl="0" indent="-228600" rtl="0">
              <a:spcBef>
                <a:spcPts val="0"/>
              </a:spcBef>
              <a:spcAft>
                <a:spcPts val="0"/>
              </a:spcAft>
              <a:buFont typeface="Oswald"/>
              <a:buChar char="●"/>
            </a:pPr>
            <a:r>
              <a:rPr lang="en">
                <a:latin typeface="Oswald"/>
                <a:ea typeface="Oswald"/>
                <a:cs typeface="Oswald"/>
                <a:sym typeface="Oswald"/>
              </a:rPr>
              <a:t>How could this unit be improved for future classes? </a:t>
            </a:r>
          </a:p>
          <a:p>
            <a:pPr lvl="0">
              <a:spcBef>
                <a:spcPts val="0"/>
              </a:spcBef>
              <a:spcAft>
                <a:spcPts val="0"/>
              </a:spcAft>
              <a:buNone/>
            </a:pPr>
            <a:endParaRPr>
              <a:latin typeface="Oswald"/>
              <a:ea typeface="Oswald"/>
              <a:cs typeface="Oswald"/>
              <a:sym typeface="Oswald"/>
            </a:endParaRPr>
          </a:p>
          <a:p>
            <a:pPr marL="457200" lvl="0" indent="-228600" rtl="0">
              <a:spcBef>
                <a:spcPts val="0"/>
              </a:spcBef>
              <a:spcAft>
                <a:spcPts val="0"/>
              </a:spcAft>
              <a:buFont typeface="Oswald"/>
              <a:buChar char="●"/>
            </a:pPr>
            <a:r>
              <a:rPr lang="en">
                <a:latin typeface="Oswald"/>
                <a:ea typeface="Oswald"/>
                <a:cs typeface="Oswald"/>
                <a:sym typeface="Oswald"/>
              </a:rPr>
              <a:t>What is the role of art in engineering?</a:t>
            </a:r>
          </a:p>
          <a:p>
            <a:pPr lvl="0">
              <a:spcBef>
                <a:spcPts val="0"/>
              </a:spcBef>
              <a:spcAft>
                <a:spcPts val="0"/>
              </a:spcAft>
              <a:buNone/>
            </a:pPr>
            <a:endParaRPr>
              <a:latin typeface="Oswald"/>
              <a:ea typeface="Oswald"/>
              <a:cs typeface="Oswald"/>
              <a:sym typeface="Oswald"/>
            </a:endParaRPr>
          </a:p>
          <a:p>
            <a:pPr marL="457200" lvl="0" indent="-228600">
              <a:spcBef>
                <a:spcPts val="0"/>
              </a:spcBef>
              <a:spcAft>
                <a:spcPts val="0"/>
              </a:spcAft>
              <a:buFont typeface="Oswald"/>
              <a:buChar char="●"/>
            </a:pPr>
            <a:r>
              <a:rPr lang="en">
                <a:latin typeface="Oswald"/>
                <a:ea typeface="Oswald"/>
                <a:cs typeface="Oswald"/>
                <a:sym typeface="Oswald"/>
              </a:rPr>
              <a:t>How is computer science creative? </a:t>
            </a:r>
          </a:p>
        </p:txBody>
      </p:sp>
    </p:spTree>
    <p:extLst>
      <p:ext uri="{BB962C8B-B14F-4D97-AF65-F5344CB8AC3E}">
        <p14:creationId xmlns:p14="http://schemas.microsoft.com/office/powerpoint/2010/main" val="20058866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Shape 86" descr="Screenshot 2016-07-13 at 4.52.53 PM.png"/>
          <p:cNvPicPr preferRelativeResize="0"/>
          <p:nvPr/>
        </p:nvPicPr>
        <p:blipFill>
          <a:blip r:embed="rId3">
            <a:alphaModFix/>
          </a:blip>
          <a:stretch>
            <a:fillRect/>
          </a:stretch>
        </p:blipFill>
        <p:spPr>
          <a:xfrm>
            <a:off x="678949" y="624199"/>
            <a:ext cx="8073975" cy="3842900"/>
          </a:xfrm>
          <a:prstGeom prst="rect">
            <a:avLst/>
          </a:prstGeom>
          <a:noFill/>
          <a:ln>
            <a:noFill/>
          </a:ln>
        </p:spPr>
      </p:pic>
      <p:sp>
        <p:nvSpPr>
          <p:cNvPr id="87" name="Shape 87"/>
          <p:cNvSpPr txBox="1"/>
          <p:nvPr/>
        </p:nvSpPr>
        <p:spPr>
          <a:xfrm>
            <a:off x="152400" y="4467100"/>
            <a:ext cx="8659800" cy="566700"/>
          </a:xfrm>
          <a:prstGeom prst="rect">
            <a:avLst/>
          </a:prstGeom>
          <a:noFill/>
          <a:ln>
            <a:noFill/>
          </a:ln>
        </p:spPr>
        <p:txBody>
          <a:bodyPr lIns="91425" tIns="91425" rIns="91425" bIns="91425" anchor="ctr" anchorCtr="0">
            <a:noAutofit/>
          </a:bodyPr>
          <a:lstStyle/>
          <a:p>
            <a:pPr lvl="0" indent="457200" algn="ctr" rtl="0">
              <a:lnSpc>
                <a:spcPct val="115000"/>
              </a:lnSpc>
              <a:spcBef>
                <a:spcPts val="0"/>
              </a:spcBef>
              <a:buNone/>
            </a:pPr>
            <a:r>
              <a:rPr lang="en" sz="1100">
                <a:solidFill>
                  <a:srgbClr val="434343"/>
                </a:solidFill>
              </a:rPr>
              <a:t>© 2012 IDEO LLC. All rights reserved. http:// designthinkingforeducators.com/</a:t>
            </a:r>
          </a:p>
          <a:p>
            <a:pPr marL="914400" lvl="0" indent="457200" rtl="0">
              <a:lnSpc>
                <a:spcPct val="115000"/>
              </a:lnSpc>
              <a:spcBef>
                <a:spcPts val="0"/>
              </a:spcBef>
              <a:buNone/>
            </a:pPr>
            <a:r>
              <a:rPr lang="en" sz="1100">
                <a:solidFill>
                  <a:srgbClr val="434343"/>
                </a:solidFill>
              </a:rPr>
              <a:t>(This diagram is borrowed from the Design Thinking for Educators toolkit, which is created by IDEO.) </a:t>
            </a:r>
          </a:p>
        </p:txBody>
      </p:sp>
      <p:pic>
        <p:nvPicPr>
          <p:cNvPr id="88" name="Shape 88"/>
          <p:cNvPicPr preferRelativeResize="0"/>
          <p:nvPr/>
        </p:nvPicPr>
        <p:blipFill>
          <a:blip r:embed="rId4">
            <a:alphaModFix/>
          </a:blip>
          <a:stretch>
            <a:fillRect/>
          </a:stretch>
        </p:blipFill>
        <p:spPr>
          <a:xfrm>
            <a:off x="642700" y="1927771"/>
            <a:ext cx="1786000" cy="1963200"/>
          </a:xfrm>
          <a:prstGeom prst="rect">
            <a:avLst/>
          </a:prstGeom>
          <a:noFill/>
          <a:ln>
            <a:noFill/>
          </a:ln>
        </p:spPr>
      </p:pic>
      <p:pic>
        <p:nvPicPr>
          <p:cNvPr id="89" name="Shape 89"/>
          <p:cNvPicPr preferRelativeResize="0"/>
          <p:nvPr/>
        </p:nvPicPr>
        <p:blipFill rotWithShape="1">
          <a:blip r:embed="rId4">
            <a:alphaModFix/>
          </a:blip>
          <a:srcRect l="4610" t="2100" r="-4610" b="-2100"/>
          <a:stretch/>
        </p:blipFill>
        <p:spPr>
          <a:xfrm>
            <a:off x="2428699" y="1968921"/>
            <a:ext cx="1786000" cy="1963200"/>
          </a:xfrm>
          <a:prstGeom prst="rect">
            <a:avLst/>
          </a:prstGeom>
          <a:noFill/>
          <a:ln>
            <a:noFill/>
          </a:ln>
        </p:spPr>
      </p:pic>
      <p:pic>
        <p:nvPicPr>
          <p:cNvPr id="90" name="Shape 90"/>
          <p:cNvPicPr preferRelativeResize="0"/>
          <p:nvPr/>
        </p:nvPicPr>
        <p:blipFill>
          <a:blip r:embed="rId4">
            <a:alphaModFix/>
          </a:blip>
          <a:stretch>
            <a:fillRect/>
          </a:stretch>
        </p:blipFill>
        <p:spPr>
          <a:xfrm>
            <a:off x="4119025" y="1968921"/>
            <a:ext cx="1786000" cy="1963200"/>
          </a:xfrm>
          <a:prstGeom prst="rect">
            <a:avLst/>
          </a:prstGeom>
          <a:noFill/>
          <a:ln>
            <a:noFill/>
          </a:ln>
        </p:spPr>
      </p:pic>
      <p:pic>
        <p:nvPicPr>
          <p:cNvPr id="91" name="Shape 91"/>
          <p:cNvPicPr preferRelativeResize="0"/>
          <p:nvPr/>
        </p:nvPicPr>
        <p:blipFill>
          <a:blip r:embed="rId4">
            <a:alphaModFix/>
          </a:blip>
          <a:stretch>
            <a:fillRect/>
          </a:stretch>
        </p:blipFill>
        <p:spPr>
          <a:xfrm>
            <a:off x="5742475" y="1927771"/>
            <a:ext cx="1786000" cy="1963200"/>
          </a:xfrm>
          <a:prstGeom prst="rect">
            <a:avLst/>
          </a:prstGeom>
          <a:noFill/>
          <a:ln>
            <a:noFill/>
          </a:ln>
        </p:spPr>
      </p:pic>
      <p:pic>
        <p:nvPicPr>
          <p:cNvPr id="92" name="Shape 92"/>
          <p:cNvPicPr preferRelativeResize="0"/>
          <p:nvPr/>
        </p:nvPicPr>
        <p:blipFill>
          <a:blip r:embed="rId4">
            <a:alphaModFix/>
          </a:blip>
          <a:stretch>
            <a:fillRect/>
          </a:stretch>
        </p:blipFill>
        <p:spPr>
          <a:xfrm>
            <a:off x="7316850" y="1927771"/>
            <a:ext cx="1786000" cy="1963200"/>
          </a:xfrm>
          <a:prstGeom prst="rect">
            <a:avLst/>
          </a:prstGeom>
          <a:noFill/>
          <a:ln>
            <a:noFill/>
          </a:ln>
        </p:spPr>
      </p:pic>
    </p:spTree>
    <p:extLst>
      <p:ext uri="{BB962C8B-B14F-4D97-AF65-F5344CB8AC3E}">
        <p14:creationId xmlns:p14="http://schemas.microsoft.com/office/powerpoint/2010/main" val="480659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105550"/>
            <a:ext cx="8520600" cy="572700"/>
          </a:xfrm>
          <a:prstGeom prst="rect">
            <a:avLst/>
          </a:prstGeom>
        </p:spPr>
        <p:txBody>
          <a:bodyPr lIns="91425" tIns="91425" rIns="91425" bIns="91425" anchor="t" anchorCtr="0">
            <a:noAutofit/>
          </a:bodyPr>
          <a:lstStyle/>
          <a:p>
            <a:pPr lvl="0" rtl="0">
              <a:spcBef>
                <a:spcPts val="0"/>
              </a:spcBef>
              <a:buNone/>
            </a:pPr>
            <a:r>
              <a:rPr lang="en"/>
              <a:t>Persona Example</a:t>
            </a:r>
          </a:p>
        </p:txBody>
      </p:sp>
      <p:sp>
        <p:nvSpPr>
          <p:cNvPr id="100" name="Shape 100"/>
          <p:cNvSpPr txBox="1">
            <a:spLocks noGrp="1"/>
          </p:cNvSpPr>
          <p:nvPr>
            <p:ph type="body" idx="1"/>
          </p:nvPr>
        </p:nvSpPr>
        <p:spPr>
          <a:xfrm>
            <a:off x="311700" y="802025"/>
            <a:ext cx="8520600" cy="3334800"/>
          </a:xfrm>
          <a:prstGeom prst="rect">
            <a:avLst/>
          </a:prstGeom>
        </p:spPr>
        <p:txBody>
          <a:bodyPr lIns="91425" tIns="91425" rIns="91425" bIns="91425" anchor="t" anchorCtr="0">
            <a:noAutofit/>
          </a:bodyPr>
          <a:lstStyle/>
          <a:p>
            <a:pPr lvl="0" rtl="0">
              <a:spcBef>
                <a:spcPts val="0"/>
              </a:spcBef>
              <a:buNone/>
            </a:pPr>
            <a:r>
              <a:rPr lang="en" sz="1200">
                <a:latin typeface="Arial"/>
                <a:ea typeface="Arial"/>
                <a:cs typeface="Arial"/>
                <a:sym typeface="Arial"/>
              </a:rPr>
              <a:t>Susan is a 26 year old who is recovering from an accident. She is in a wheelchair and is learning to walk again. Susan needs to practice leaning forward to help her stand. </a:t>
            </a:r>
          </a:p>
          <a:p>
            <a:pPr lvl="0" rtl="0">
              <a:spcBef>
                <a:spcPts val="0"/>
              </a:spcBef>
              <a:spcAft>
                <a:spcPts val="0"/>
              </a:spcAft>
              <a:buClr>
                <a:schemeClr val="dk2"/>
              </a:buClr>
              <a:buSzPct val="91666"/>
              <a:buFont typeface="Arial"/>
              <a:buNone/>
            </a:pPr>
            <a:r>
              <a:rPr lang="en" sz="1200" b="1">
                <a:solidFill>
                  <a:srgbClr val="1E1C1C"/>
                </a:solidFill>
                <a:highlight>
                  <a:srgbClr val="FFFFFF"/>
                </a:highlight>
                <a:latin typeface="Arial"/>
                <a:ea typeface="Arial"/>
                <a:cs typeface="Arial"/>
                <a:sym typeface="Arial"/>
              </a:rPr>
              <a:t>What do you like about therapy?</a:t>
            </a:r>
            <a:r>
              <a:rPr lang="en" sz="1200">
                <a:solidFill>
                  <a:srgbClr val="1E1C1C"/>
                </a:solidFill>
                <a:highlight>
                  <a:srgbClr val="FFFFFF"/>
                </a:highlight>
                <a:latin typeface="Arial"/>
                <a:ea typeface="Arial"/>
                <a:cs typeface="Arial"/>
                <a:sym typeface="Arial"/>
              </a:rPr>
              <a:t> It’s like working out at a gym and there is a variety of exercise equipment.</a:t>
            </a:r>
          </a:p>
          <a:p>
            <a:pPr lvl="0" rtl="0">
              <a:spcBef>
                <a:spcPts val="0"/>
              </a:spcBef>
              <a:spcAft>
                <a:spcPts val="0"/>
              </a:spcAft>
              <a:buClr>
                <a:schemeClr val="dk2"/>
              </a:buClr>
              <a:buSzPct val="91666"/>
              <a:buFont typeface="Arial"/>
              <a:buNone/>
            </a:pPr>
            <a:endParaRPr sz="1200">
              <a:solidFill>
                <a:srgbClr val="1E1C1C"/>
              </a:solidFill>
              <a:highlight>
                <a:srgbClr val="FFFFFF"/>
              </a:highlight>
              <a:latin typeface="Arial"/>
              <a:ea typeface="Arial"/>
              <a:cs typeface="Arial"/>
              <a:sym typeface="Arial"/>
            </a:endParaRPr>
          </a:p>
          <a:p>
            <a:pPr lvl="0" rtl="0">
              <a:spcBef>
                <a:spcPts val="0"/>
              </a:spcBef>
              <a:spcAft>
                <a:spcPts val="0"/>
              </a:spcAft>
              <a:buClr>
                <a:schemeClr val="dk2"/>
              </a:buClr>
              <a:buSzPct val="91666"/>
              <a:buFont typeface="Arial"/>
              <a:buNone/>
            </a:pPr>
            <a:r>
              <a:rPr lang="en" sz="1200" b="1">
                <a:solidFill>
                  <a:srgbClr val="1E1C1C"/>
                </a:solidFill>
                <a:highlight>
                  <a:srgbClr val="FFFFFF"/>
                </a:highlight>
                <a:latin typeface="Arial"/>
                <a:ea typeface="Arial"/>
                <a:cs typeface="Arial"/>
                <a:sym typeface="Arial"/>
              </a:rPr>
              <a:t>What do you dislike about therapy? </a:t>
            </a:r>
            <a:r>
              <a:rPr lang="en" sz="1200">
                <a:latin typeface="Arial"/>
                <a:ea typeface="Arial"/>
                <a:cs typeface="Arial"/>
                <a:sym typeface="Arial"/>
              </a:rPr>
              <a:t>Sometimes the equipment is intimidating looking and it is not always intuitive. Some exercises can get old if it is repetitive each session. </a:t>
            </a:r>
          </a:p>
          <a:p>
            <a:pPr lvl="0" rtl="0">
              <a:spcBef>
                <a:spcPts val="0"/>
              </a:spcBef>
              <a:spcAft>
                <a:spcPts val="0"/>
              </a:spcAft>
              <a:buClr>
                <a:schemeClr val="dk2"/>
              </a:buClr>
              <a:buSzPct val="91666"/>
              <a:buFont typeface="Arial"/>
              <a:buNone/>
            </a:pPr>
            <a:endParaRPr sz="1200">
              <a:latin typeface="Arial"/>
              <a:ea typeface="Arial"/>
              <a:cs typeface="Arial"/>
              <a:sym typeface="Arial"/>
            </a:endParaRPr>
          </a:p>
          <a:p>
            <a:pPr lvl="0" rtl="0">
              <a:spcBef>
                <a:spcPts val="0"/>
              </a:spcBef>
              <a:spcAft>
                <a:spcPts val="0"/>
              </a:spcAft>
              <a:buClr>
                <a:schemeClr val="dk2"/>
              </a:buClr>
              <a:buSzPct val="91666"/>
              <a:buFont typeface="Arial"/>
              <a:buNone/>
            </a:pPr>
            <a:r>
              <a:rPr lang="en" sz="1200" b="1">
                <a:solidFill>
                  <a:srgbClr val="1E1C1C"/>
                </a:solidFill>
                <a:highlight>
                  <a:srgbClr val="FFFFFF"/>
                </a:highlight>
                <a:latin typeface="Arial"/>
                <a:ea typeface="Arial"/>
                <a:cs typeface="Arial"/>
                <a:sym typeface="Arial"/>
              </a:rPr>
              <a:t>What motivates you to do your therapy?</a:t>
            </a:r>
            <a:r>
              <a:rPr lang="en" sz="1200">
                <a:solidFill>
                  <a:srgbClr val="1E1C1C"/>
                </a:solidFill>
                <a:highlight>
                  <a:srgbClr val="FFFFFF"/>
                </a:highlight>
                <a:latin typeface="Arial"/>
                <a:ea typeface="Arial"/>
                <a:cs typeface="Arial"/>
                <a:sym typeface="Arial"/>
              </a:rPr>
              <a:t>  </a:t>
            </a:r>
            <a:r>
              <a:rPr lang="en" sz="1200">
                <a:latin typeface="Arial"/>
                <a:ea typeface="Arial"/>
                <a:cs typeface="Arial"/>
                <a:sym typeface="Arial"/>
              </a:rPr>
              <a:t>There is a lot of encouragement. The key for me to is to focus on the long term goals. I feel like I am getting stronger and I am actually getting a real work out, just as if I were in a regular gym. </a:t>
            </a:r>
          </a:p>
          <a:p>
            <a:pPr lvl="0" rtl="0">
              <a:spcBef>
                <a:spcPts val="0"/>
              </a:spcBef>
              <a:spcAft>
                <a:spcPts val="0"/>
              </a:spcAft>
              <a:buClr>
                <a:schemeClr val="dk2"/>
              </a:buClr>
              <a:buSzPct val="91666"/>
              <a:buFont typeface="Arial"/>
              <a:buNone/>
            </a:pPr>
            <a:endParaRPr sz="1200">
              <a:latin typeface="Arial"/>
              <a:ea typeface="Arial"/>
              <a:cs typeface="Arial"/>
              <a:sym typeface="Arial"/>
            </a:endParaRPr>
          </a:p>
          <a:p>
            <a:pPr lvl="0" rtl="0">
              <a:spcBef>
                <a:spcPts val="0"/>
              </a:spcBef>
              <a:spcAft>
                <a:spcPts val="0"/>
              </a:spcAft>
              <a:buClr>
                <a:schemeClr val="dk2"/>
              </a:buClr>
              <a:buSzPct val="91666"/>
              <a:buFont typeface="Arial"/>
              <a:buNone/>
            </a:pPr>
            <a:r>
              <a:rPr lang="en" sz="1200" b="1">
                <a:solidFill>
                  <a:srgbClr val="1E1C1C"/>
                </a:solidFill>
                <a:highlight>
                  <a:srgbClr val="FFFFFF"/>
                </a:highlight>
                <a:latin typeface="Arial"/>
                <a:ea typeface="Arial"/>
                <a:cs typeface="Arial"/>
                <a:sym typeface="Arial"/>
              </a:rPr>
              <a:t>Describe the setting where you do your therapy: </a:t>
            </a:r>
            <a:r>
              <a:rPr lang="en" sz="1200">
                <a:solidFill>
                  <a:srgbClr val="1E1C1C"/>
                </a:solidFill>
                <a:highlight>
                  <a:srgbClr val="FFFFFF"/>
                </a:highlight>
                <a:latin typeface="Arial"/>
                <a:ea typeface="Arial"/>
                <a:cs typeface="Arial"/>
                <a:sym typeface="Arial"/>
              </a:rPr>
              <a:t>I go to a therapist’s office, and again, it is like a gym. Some of the equipment is modified so it can be used by people in wheelchairs. Some of the equipment is not very modern looking, but it actually is highly engineered.</a:t>
            </a:r>
          </a:p>
          <a:p>
            <a:pPr lvl="0" rtl="0">
              <a:spcBef>
                <a:spcPts val="0"/>
              </a:spcBef>
              <a:spcAft>
                <a:spcPts val="0"/>
              </a:spcAft>
              <a:buClr>
                <a:schemeClr val="dk2"/>
              </a:buClr>
              <a:buSzPct val="61111"/>
              <a:buFont typeface="Arial"/>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105550"/>
            <a:ext cx="8520600" cy="572700"/>
          </a:xfrm>
          <a:prstGeom prst="rect">
            <a:avLst/>
          </a:prstGeom>
        </p:spPr>
        <p:txBody>
          <a:bodyPr lIns="91425" tIns="91425" rIns="91425" bIns="91425" anchor="t" anchorCtr="0">
            <a:noAutofit/>
          </a:bodyPr>
          <a:lstStyle/>
          <a:p>
            <a:pPr lvl="0" rtl="0">
              <a:spcBef>
                <a:spcPts val="0"/>
              </a:spcBef>
              <a:buNone/>
            </a:pPr>
            <a:r>
              <a:rPr lang="en"/>
              <a:t>Persona Example</a:t>
            </a:r>
          </a:p>
        </p:txBody>
      </p:sp>
      <p:sp>
        <p:nvSpPr>
          <p:cNvPr id="106" name="Shape 106"/>
          <p:cNvSpPr txBox="1">
            <a:spLocks noGrp="1"/>
          </p:cNvSpPr>
          <p:nvPr>
            <p:ph type="body" idx="1"/>
          </p:nvPr>
        </p:nvSpPr>
        <p:spPr>
          <a:xfrm>
            <a:off x="311700" y="802025"/>
            <a:ext cx="8520600" cy="3334800"/>
          </a:xfrm>
          <a:prstGeom prst="rect">
            <a:avLst/>
          </a:prstGeom>
        </p:spPr>
        <p:txBody>
          <a:bodyPr lIns="91425" tIns="91425" rIns="91425" bIns="91425" anchor="t" anchorCtr="0">
            <a:noAutofit/>
          </a:bodyPr>
          <a:lstStyle/>
          <a:p>
            <a:pPr lvl="0" rtl="0">
              <a:spcBef>
                <a:spcPts val="0"/>
              </a:spcBef>
              <a:spcAft>
                <a:spcPts val="0"/>
              </a:spcAft>
              <a:buClr>
                <a:schemeClr val="dk2"/>
              </a:buClr>
              <a:buSzPct val="91666"/>
              <a:buFont typeface="Arial"/>
              <a:buNone/>
            </a:pPr>
            <a:endParaRPr sz="1200">
              <a:solidFill>
                <a:srgbClr val="1E1C1C"/>
              </a:solidFill>
              <a:highlight>
                <a:srgbClr val="FFFFFF"/>
              </a:highlight>
              <a:latin typeface="Arial"/>
              <a:ea typeface="Arial"/>
              <a:cs typeface="Arial"/>
              <a:sym typeface="Arial"/>
            </a:endParaRPr>
          </a:p>
          <a:p>
            <a:pPr lvl="0" rtl="0">
              <a:spcBef>
                <a:spcPts val="0"/>
              </a:spcBef>
              <a:spcAft>
                <a:spcPts val="0"/>
              </a:spcAft>
              <a:buClr>
                <a:schemeClr val="dk2"/>
              </a:buClr>
              <a:buSzPct val="91666"/>
              <a:buFont typeface="Arial"/>
              <a:buNone/>
            </a:pPr>
            <a:r>
              <a:rPr lang="en" sz="1200" b="1">
                <a:solidFill>
                  <a:srgbClr val="1E1C1C"/>
                </a:solidFill>
                <a:highlight>
                  <a:srgbClr val="FFFFFF"/>
                </a:highlight>
                <a:latin typeface="Arial"/>
                <a:ea typeface="Arial"/>
                <a:cs typeface="Arial"/>
                <a:sym typeface="Arial"/>
              </a:rPr>
              <a:t>How has your injury affected your life?</a:t>
            </a:r>
            <a:r>
              <a:rPr lang="en" sz="1200">
                <a:solidFill>
                  <a:srgbClr val="1E1C1C"/>
                </a:solidFill>
                <a:highlight>
                  <a:srgbClr val="FFFFFF"/>
                </a:highlight>
                <a:latin typeface="Arial"/>
                <a:ea typeface="Arial"/>
                <a:cs typeface="Arial"/>
                <a:sym typeface="Arial"/>
              </a:rPr>
              <a:t> I cannot stand up by myself and I cannot stand for long once I get up. I am learning to walk again on my own, but I am very early in my therapy. </a:t>
            </a:r>
          </a:p>
          <a:p>
            <a:pPr lvl="0" rtl="0">
              <a:spcBef>
                <a:spcPts val="0"/>
              </a:spcBef>
              <a:spcAft>
                <a:spcPts val="0"/>
              </a:spcAft>
              <a:buClr>
                <a:schemeClr val="dk2"/>
              </a:buClr>
              <a:buSzPct val="91666"/>
              <a:buFont typeface="Arial"/>
              <a:buNone/>
            </a:pPr>
            <a:endParaRPr sz="1200">
              <a:solidFill>
                <a:srgbClr val="1E1C1C"/>
              </a:solidFill>
              <a:highlight>
                <a:srgbClr val="FFFFFF"/>
              </a:highlight>
              <a:latin typeface="Arial"/>
              <a:ea typeface="Arial"/>
              <a:cs typeface="Arial"/>
              <a:sym typeface="Arial"/>
            </a:endParaRPr>
          </a:p>
          <a:p>
            <a:pPr lvl="0" rtl="0">
              <a:spcBef>
                <a:spcPts val="0"/>
              </a:spcBef>
              <a:spcAft>
                <a:spcPts val="0"/>
              </a:spcAft>
              <a:buClr>
                <a:schemeClr val="dk2"/>
              </a:buClr>
              <a:buSzPct val="91666"/>
              <a:buFont typeface="Arial"/>
              <a:buNone/>
            </a:pPr>
            <a:r>
              <a:rPr lang="en" sz="1200" b="1">
                <a:solidFill>
                  <a:srgbClr val="1E1C1C"/>
                </a:solidFill>
                <a:highlight>
                  <a:srgbClr val="FFFFFF"/>
                </a:highlight>
                <a:latin typeface="Arial"/>
                <a:ea typeface="Arial"/>
                <a:cs typeface="Arial"/>
                <a:sym typeface="Arial"/>
              </a:rPr>
              <a:t>What are your interests? </a:t>
            </a:r>
            <a:r>
              <a:rPr lang="en" sz="1200">
                <a:solidFill>
                  <a:srgbClr val="1E1C1C"/>
                </a:solidFill>
                <a:highlight>
                  <a:srgbClr val="FFFFFF"/>
                </a:highlight>
                <a:latin typeface="Arial"/>
                <a:ea typeface="Arial"/>
                <a:cs typeface="Arial"/>
                <a:sym typeface="Arial"/>
              </a:rPr>
              <a:t>I enjoy pop culture. I am a tv buff! I am passionate about helping animals. </a:t>
            </a:r>
          </a:p>
          <a:p>
            <a:pPr lvl="0" rtl="0">
              <a:spcBef>
                <a:spcPts val="0"/>
              </a:spcBef>
              <a:spcAft>
                <a:spcPts val="0"/>
              </a:spcAft>
              <a:buClr>
                <a:schemeClr val="dk2"/>
              </a:buClr>
              <a:buSzPct val="91666"/>
              <a:buFont typeface="Arial"/>
              <a:buNone/>
            </a:pPr>
            <a:endParaRPr sz="1200">
              <a:solidFill>
                <a:srgbClr val="1E1C1C"/>
              </a:solidFill>
              <a:highlight>
                <a:srgbClr val="FFFFFF"/>
              </a:highlight>
              <a:latin typeface="Arial"/>
              <a:ea typeface="Arial"/>
              <a:cs typeface="Arial"/>
              <a:sym typeface="Arial"/>
            </a:endParaRPr>
          </a:p>
          <a:p>
            <a:pPr lvl="0" rtl="0">
              <a:spcBef>
                <a:spcPts val="0"/>
              </a:spcBef>
              <a:spcAft>
                <a:spcPts val="0"/>
              </a:spcAft>
              <a:buClr>
                <a:schemeClr val="dk2"/>
              </a:buClr>
              <a:buSzPct val="91666"/>
              <a:buFont typeface="Arial"/>
              <a:buNone/>
            </a:pPr>
            <a:r>
              <a:rPr lang="en" sz="1200" b="1">
                <a:solidFill>
                  <a:srgbClr val="1E1C1C"/>
                </a:solidFill>
                <a:highlight>
                  <a:srgbClr val="FFFFFF"/>
                </a:highlight>
                <a:latin typeface="Arial"/>
                <a:ea typeface="Arial"/>
                <a:cs typeface="Arial"/>
                <a:sym typeface="Arial"/>
              </a:rPr>
              <a:t>What kind of games do you like?</a:t>
            </a:r>
            <a:r>
              <a:rPr lang="en" sz="1200">
                <a:solidFill>
                  <a:srgbClr val="1E1C1C"/>
                </a:solidFill>
                <a:highlight>
                  <a:srgbClr val="FFFFFF"/>
                </a:highlight>
                <a:latin typeface="Arial"/>
                <a:ea typeface="Arial"/>
                <a:cs typeface="Arial"/>
                <a:sym typeface="Arial"/>
              </a:rPr>
              <a:t> I like playing golf at Top Golf and I am re-learning how to bowl from a wheelchair.</a:t>
            </a:r>
          </a:p>
          <a:p>
            <a:pPr lvl="0" rtl="0">
              <a:spcBef>
                <a:spcPts val="0"/>
              </a:spcBef>
              <a:spcAft>
                <a:spcPts val="0"/>
              </a:spcAft>
              <a:buClr>
                <a:schemeClr val="dk2"/>
              </a:buClr>
              <a:buSzPct val="91666"/>
              <a:buFont typeface="Arial"/>
              <a:buNone/>
            </a:pPr>
            <a:endParaRPr sz="1200">
              <a:solidFill>
                <a:srgbClr val="1E1C1C"/>
              </a:solidFill>
              <a:highlight>
                <a:srgbClr val="FFFFFF"/>
              </a:highlight>
              <a:latin typeface="Arial"/>
              <a:ea typeface="Arial"/>
              <a:cs typeface="Arial"/>
              <a:sym typeface="Arial"/>
            </a:endParaRPr>
          </a:p>
          <a:p>
            <a:pPr lvl="0" rtl="0">
              <a:spcBef>
                <a:spcPts val="0"/>
              </a:spcBef>
              <a:spcAft>
                <a:spcPts val="0"/>
              </a:spcAft>
              <a:buClr>
                <a:schemeClr val="dk2"/>
              </a:buClr>
              <a:buSzPct val="91666"/>
              <a:buFont typeface="Arial"/>
              <a:buNone/>
            </a:pPr>
            <a:r>
              <a:rPr lang="en" sz="1200" b="1">
                <a:solidFill>
                  <a:srgbClr val="1E1C1C"/>
                </a:solidFill>
                <a:highlight>
                  <a:srgbClr val="FFFFFF"/>
                </a:highlight>
                <a:latin typeface="Arial"/>
                <a:ea typeface="Arial"/>
                <a:cs typeface="Arial"/>
                <a:sym typeface="Arial"/>
              </a:rPr>
              <a:t>What are your favorite activities? </a:t>
            </a:r>
            <a:r>
              <a:rPr lang="en" sz="1200">
                <a:solidFill>
                  <a:srgbClr val="1E1C1C"/>
                </a:solidFill>
                <a:highlight>
                  <a:srgbClr val="FFFFFF"/>
                </a:highlight>
                <a:latin typeface="Arial"/>
                <a:ea typeface="Arial"/>
                <a:cs typeface="Arial"/>
                <a:sym typeface="Arial"/>
              </a:rPr>
              <a:t>I like being out and about with my friends and family. I like shopping at outdoor malls and going to restaurants.</a:t>
            </a:r>
          </a:p>
          <a:p>
            <a:pPr lvl="0" rtl="0">
              <a:spcBef>
                <a:spcPts val="0"/>
              </a:spcBef>
              <a:spcAft>
                <a:spcPts val="0"/>
              </a:spcAft>
              <a:buClr>
                <a:schemeClr val="dk2"/>
              </a:buClr>
              <a:buSzPct val="91666"/>
              <a:buFont typeface="Arial"/>
              <a:buNone/>
            </a:pPr>
            <a:endParaRPr sz="1200">
              <a:solidFill>
                <a:srgbClr val="1E1C1C"/>
              </a:solidFill>
              <a:highlight>
                <a:srgbClr val="FFFFFF"/>
              </a:highlight>
              <a:latin typeface="Arial"/>
              <a:ea typeface="Arial"/>
              <a:cs typeface="Arial"/>
              <a:sym typeface="Arial"/>
            </a:endParaRPr>
          </a:p>
          <a:p>
            <a:pPr lvl="0" rtl="0">
              <a:spcBef>
                <a:spcPts val="0"/>
              </a:spcBef>
              <a:spcAft>
                <a:spcPts val="0"/>
              </a:spcAft>
              <a:buClr>
                <a:schemeClr val="dk2"/>
              </a:buClr>
              <a:buSzPct val="91666"/>
              <a:buFont typeface="Arial"/>
              <a:buNone/>
            </a:pPr>
            <a:r>
              <a:rPr lang="en" sz="1200" b="1">
                <a:solidFill>
                  <a:srgbClr val="1E1C1C"/>
                </a:solidFill>
                <a:highlight>
                  <a:srgbClr val="FFFFFF"/>
                </a:highlight>
                <a:latin typeface="Arial"/>
                <a:ea typeface="Arial"/>
                <a:cs typeface="Arial"/>
                <a:sym typeface="Arial"/>
              </a:rPr>
              <a:t>What do you think about technology?</a:t>
            </a:r>
            <a:r>
              <a:rPr lang="en" sz="1200">
                <a:solidFill>
                  <a:srgbClr val="1E1C1C"/>
                </a:solidFill>
                <a:highlight>
                  <a:srgbClr val="FFFFFF"/>
                </a:highlight>
                <a:latin typeface="Arial"/>
                <a:ea typeface="Arial"/>
                <a:cs typeface="Arial"/>
                <a:sym typeface="Arial"/>
              </a:rPr>
              <a:t> I am all about it as long as it is intuitive. I am not afraid to try new things.</a:t>
            </a:r>
            <a:r>
              <a:rPr lang="en" sz="1050">
                <a:solidFill>
                  <a:srgbClr val="1E1C1C"/>
                </a:solidFill>
                <a:highlight>
                  <a:srgbClr val="FFFFFF"/>
                </a:highlight>
                <a:latin typeface="Arial"/>
                <a:ea typeface="Arial"/>
                <a:cs typeface="Arial"/>
                <a:sym typeface="Arial"/>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105550"/>
            <a:ext cx="8520600" cy="572700"/>
          </a:xfrm>
          <a:prstGeom prst="rect">
            <a:avLst/>
          </a:prstGeom>
        </p:spPr>
        <p:txBody>
          <a:bodyPr lIns="91425" tIns="91425" rIns="91425" bIns="91425" anchor="t" anchorCtr="0">
            <a:noAutofit/>
          </a:bodyPr>
          <a:lstStyle/>
          <a:p>
            <a:pPr lvl="0" rtl="0">
              <a:spcBef>
                <a:spcPts val="0"/>
              </a:spcBef>
              <a:buNone/>
            </a:pPr>
            <a:r>
              <a:rPr lang="en"/>
              <a:t>Interpretation</a:t>
            </a:r>
          </a:p>
        </p:txBody>
      </p:sp>
      <p:sp>
        <p:nvSpPr>
          <p:cNvPr id="112" name="Shape 112"/>
          <p:cNvSpPr txBox="1">
            <a:spLocks noGrp="1"/>
          </p:cNvSpPr>
          <p:nvPr>
            <p:ph type="body" idx="1"/>
          </p:nvPr>
        </p:nvSpPr>
        <p:spPr>
          <a:xfrm>
            <a:off x="311700" y="802025"/>
            <a:ext cx="8520600" cy="3334800"/>
          </a:xfrm>
          <a:prstGeom prst="rect">
            <a:avLst/>
          </a:prstGeom>
        </p:spPr>
        <p:txBody>
          <a:bodyPr lIns="91425" tIns="91425" rIns="91425" bIns="91425" anchor="t" anchorCtr="0">
            <a:noAutofit/>
          </a:bodyPr>
          <a:lstStyle/>
          <a:p>
            <a:pPr marL="457200" lvl="0" indent="-317500" rtl="0">
              <a:spcBef>
                <a:spcPts val="0"/>
              </a:spcBef>
              <a:spcAft>
                <a:spcPts val="0"/>
              </a:spcAft>
              <a:buSzPct val="100000"/>
              <a:buFont typeface="Arial"/>
              <a:buChar char="●"/>
            </a:pPr>
            <a:r>
              <a:rPr lang="en" sz="1400">
                <a:latin typeface="Arial"/>
                <a:ea typeface="Arial"/>
                <a:cs typeface="Arial"/>
                <a:sym typeface="Arial"/>
              </a:rPr>
              <a:t>What do you know about Susan? </a:t>
            </a:r>
          </a:p>
          <a:p>
            <a:pPr lvl="0" rtl="0">
              <a:spcBef>
                <a:spcPts val="0"/>
              </a:spcBef>
              <a:spcAft>
                <a:spcPts val="0"/>
              </a:spcAft>
              <a:buNone/>
            </a:pPr>
            <a:endParaRPr sz="1400">
              <a:latin typeface="Arial"/>
              <a:ea typeface="Arial"/>
              <a:cs typeface="Arial"/>
              <a:sym typeface="Arial"/>
            </a:endParaRPr>
          </a:p>
          <a:p>
            <a:pPr marL="457200" lvl="0" indent="-317500" rtl="0">
              <a:spcBef>
                <a:spcPts val="0"/>
              </a:spcBef>
              <a:spcAft>
                <a:spcPts val="0"/>
              </a:spcAft>
              <a:buSzPct val="100000"/>
              <a:buFont typeface="Arial"/>
              <a:buChar char="●"/>
            </a:pPr>
            <a:r>
              <a:rPr lang="en" sz="1400">
                <a:latin typeface="Arial"/>
                <a:ea typeface="Arial"/>
                <a:cs typeface="Arial"/>
                <a:sym typeface="Arial"/>
              </a:rPr>
              <a:t>What kind of games do you think she would like and why? </a:t>
            </a:r>
          </a:p>
          <a:p>
            <a:pPr lvl="0" rtl="0">
              <a:spcBef>
                <a:spcPts val="0"/>
              </a:spcBef>
              <a:spcAft>
                <a:spcPts val="0"/>
              </a:spcAft>
              <a:buNone/>
            </a:pPr>
            <a:endParaRPr sz="1400">
              <a:latin typeface="Arial"/>
              <a:ea typeface="Arial"/>
              <a:cs typeface="Arial"/>
              <a:sym typeface="Arial"/>
            </a:endParaRPr>
          </a:p>
          <a:p>
            <a:pPr marL="457200" lvl="0" indent="-317500" rtl="0">
              <a:spcBef>
                <a:spcPts val="0"/>
              </a:spcBef>
              <a:spcAft>
                <a:spcPts val="0"/>
              </a:spcAft>
              <a:buSzPct val="100000"/>
              <a:buFont typeface="Arial"/>
              <a:buChar char="●"/>
            </a:pPr>
            <a:r>
              <a:rPr lang="en" sz="1400">
                <a:latin typeface="Arial"/>
                <a:ea typeface="Arial"/>
                <a:cs typeface="Arial"/>
                <a:sym typeface="Arial"/>
              </a:rPr>
              <a:t>What would motivate her in a therapy game? </a:t>
            </a:r>
          </a:p>
          <a:p>
            <a:pPr lvl="0" rtl="0">
              <a:spcBef>
                <a:spcPts val="0"/>
              </a:spcBef>
              <a:spcAft>
                <a:spcPts val="0"/>
              </a:spcAft>
              <a:buNone/>
            </a:pPr>
            <a:endParaRPr sz="1400">
              <a:latin typeface="Arial"/>
              <a:ea typeface="Arial"/>
              <a:cs typeface="Arial"/>
              <a:sym typeface="Arial"/>
            </a:endParaRPr>
          </a:p>
          <a:p>
            <a:pPr marL="457200" lvl="0" indent="-317500" rtl="0">
              <a:spcBef>
                <a:spcPts val="0"/>
              </a:spcBef>
              <a:spcAft>
                <a:spcPts val="0"/>
              </a:spcAft>
              <a:buSzPct val="100000"/>
              <a:buFont typeface="Arial"/>
              <a:buChar char="●"/>
            </a:pPr>
            <a:r>
              <a:rPr lang="en" sz="1400">
                <a:latin typeface="Arial"/>
                <a:ea typeface="Arial"/>
                <a:cs typeface="Arial"/>
                <a:sym typeface="Arial"/>
              </a:rPr>
              <a:t>What would be a game that Susan could relate to? </a:t>
            </a:r>
          </a:p>
        </p:txBody>
      </p:sp>
    </p:spTree>
  </p:cSld>
  <p:clrMapOvr>
    <a:masterClrMapping/>
  </p:clrMapOvr>
</p:sld>
</file>

<file path=ppt/theme/theme1.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4063</Words>
  <Application>Microsoft Office PowerPoint</Application>
  <PresentationFormat>On-screen Show (16:9)</PresentationFormat>
  <Paragraphs>432</Paragraphs>
  <Slides>67</Slides>
  <Notes>67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Arial</vt:lpstr>
      <vt:lpstr>Oswald</vt:lpstr>
      <vt:lpstr>Calibri</vt:lpstr>
      <vt:lpstr>Playfair Display</vt:lpstr>
      <vt:lpstr>Montserrat</vt:lpstr>
      <vt:lpstr>pop</vt:lpstr>
      <vt:lpstr>Lesson 6 </vt:lpstr>
      <vt:lpstr>Warm Up</vt:lpstr>
      <vt:lpstr>PowerPoint Presentation</vt:lpstr>
      <vt:lpstr>Scenario Interpretation </vt:lpstr>
      <vt:lpstr>Interpretation</vt:lpstr>
      <vt:lpstr>How can you use the scenarios to help you with design thinking? </vt:lpstr>
      <vt:lpstr>Persona Example</vt:lpstr>
      <vt:lpstr>Persona Example</vt:lpstr>
      <vt:lpstr>Interpretation</vt:lpstr>
      <vt:lpstr>PowerPoint Presentation</vt:lpstr>
      <vt:lpstr>Make a mind map to help with interpretation</vt:lpstr>
      <vt:lpstr>Translating the persona into design</vt:lpstr>
      <vt:lpstr>Translating the persona into design</vt:lpstr>
      <vt:lpstr>PowerPoint Presentation</vt:lpstr>
      <vt:lpstr>Ideation</vt:lpstr>
      <vt:lpstr>Ideation</vt:lpstr>
      <vt:lpstr>Ideation</vt:lpstr>
      <vt:lpstr>Ideation</vt:lpstr>
      <vt:lpstr>Ideation</vt:lpstr>
      <vt:lpstr>Ideation</vt:lpstr>
      <vt:lpstr>PowerPoint Presentation</vt:lpstr>
      <vt:lpstr>Experimentation </vt:lpstr>
      <vt:lpstr>Experimentation </vt:lpstr>
      <vt:lpstr>PowerPoint Presentation</vt:lpstr>
      <vt:lpstr>Let’s Play! </vt:lpstr>
      <vt:lpstr>Review</vt:lpstr>
      <vt:lpstr>Pseudocode Dynamic Game Flowchart example</vt:lpstr>
      <vt:lpstr>Review</vt:lpstr>
      <vt:lpstr>Conditional statements</vt:lpstr>
      <vt:lpstr>Conditional statements</vt:lpstr>
      <vt:lpstr>Conditional statements</vt:lpstr>
      <vt:lpstr>Rock, Paper Scissors with conditional statements</vt:lpstr>
      <vt:lpstr>Rock, Paper Scissors with conditional statements</vt:lpstr>
      <vt:lpstr>Wrap Up </vt:lpstr>
      <vt:lpstr>Wrap Up </vt:lpstr>
      <vt:lpstr>Let’s Play!</vt:lpstr>
      <vt:lpstr>Project Day 1</vt:lpstr>
      <vt:lpstr>Project Day 1</vt:lpstr>
      <vt:lpstr>Project Day 1</vt:lpstr>
      <vt:lpstr>Project Day 1</vt:lpstr>
      <vt:lpstr>Project Day 3</vt:lpstr>
      <vt:lpstr>Project Day 3</vt:lpstr>
      <vt:lpstr>PowerPoint Presentation</vt:lpstr>
      <vt:lpstr>Examples of projects at the Maker Faire</vt:lpstr>
      <vt:lpstr>Examples of projects at the Maker Faire</vt:lpstr>
      <vt:lpstr>Project Day 6</vt:lpstr>
      <vt:lpstr>Project Day 9</vt:lpstr>
      <vt:lpstr>Let’s Play!</vt:lpstr>
      <vt:lpstr>Mobile inspired by pseudocode</vt:lpstr>
      <vt:lpstr>PowerPoint Presentation</vt:lpstr>
      <vt:lpstr>PowerPoint Presentation</vt:lpstr>
      <vt:lpstr>PowerPoint Presentation</vt:lpstr>
      <vt:lpstr>Movement and mobiles </vt:lpstr>
      <vt:lpstr>Alexander Calder </vt:lpstr>
      <vt:lpstr>Alexander Calder </vt:lpstr>
      <vt:lpstr>Alexander Calder</vt:lpstr>
      <vt:lpstr>Art vocabulary</vt:lpstr>
      <vt:lpstr>Art vocabulary</vt:lpstr>
      <vt:lpstr>Art + Science</vt:lpstr>
      <vt:lpstr>Art + Science</vt:lpstr>
      <vt:lpstr>Art + Science</vt:lpstr>
      <vt:lpstr>Unit Connection </vt:lpstr>
      <vt:lpstr>Let’s Play!</vt:lpstr>
      <vt:lpstr>Yay!</vt:lpstr>
      <vt:lpstr>PowerPoint Presentation</vt:lpstr>
      <vt:lpstr>Let’s reflect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6 </dc:title>
  <dc:creator>Rykowski's</dc:creator>
  <cp:lastModifiedBy>Rykowski's</cp:lastModifiedBy>
  <cp:revision>2</cp:revision>
  <dcterms:modified xsi:type="dcterms:W3CDTF">2016-12-07T23:43:34Z</dcterms:modified>
</cp:coreProperties>
</file>