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80" r:id="rId5"/>
    <p:sldId id="259" r:id="rId6"/>
    <p:sldId id="266" r:id="rId7"/>
    <p:sldId id="274" r:id="rId8"/>
    <p:sldId id="278" r:id="rId9"/>
    <p:sldId id="275" r:id="rId10"/>
    <p:sldId id="269" r:id="rId11"/>
    <p:sldId id="276" r:id="rId12"/>
    <p:sldId id="270" r:id="rId13"/>
    <p:sldId id="277" r:id="rId14"/>
    <p:sldId id="279" r:id="rId15"/>
    <p:sldId id="272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1419" autoAdjust="0"/>
  </p:normalViewPr>
  <p:slideViewPr>
    <p:cSldViewPr>
      <p:cViewPr>
        <p:scale>
          <a:sx n="53" d="100"/>
          <a:sy n="53" d="100"/>
        </p:scale>
        <p:origin x="-480" y="-378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7/27/2013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7/27/2013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t>2</a:t>
            </a:fld>
            <a:endParaRPr lang="en-US" sz="1200" b="0" i="0" dirty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t>3</a:t>
            </a:fld>
            <a:endParaRPr lang="en-US" sz="1200" b="0" i="0" dirty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4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28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8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‹N°›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7/27/2013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7/27/2013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7/27/2013</a:t>
            </a:fld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/>
              <a:t>7/27/2013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/>
              <a:t>7/27/2013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7/27/2013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/>
              <a:pPr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spring%20trainning/spring%20test.exe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TUCS/racing%20car.exe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47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6.jpeg"/><Relationship Id="rId5" Type="http://schemas.openxmlformats.org/officeDocument/2006/relationships/image" Target="../media/image42.png"/><Relationship Id="rId10" Type="http://schemas.openxmlformats.org/officeDocument/2006/relationships/image" Target="../media/image45.jpeg"/><Relationship Id="rId4" Type="http://schemas.openxmlformats.org/officeDocument/2006/relationships/hyperlink" Target="TUCS/Mario%20final.exe" TargetMode="Externa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3.png"/><Relationship Id="rId7" Type="http://schemas.openxmlformats.org/officeDocument/2006/relationships/image" Target="../media/image5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16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winter%20trainning/winter%20pacman%20level%202%20end.exe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7.gif"/><Relationship Id="rId7" Type="http://schemas.openxmlformats.org/officeDocument/2006/relationships/hyperlink" Target="winter%20trainning/winter%20PacMan%20level1.exe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hyperlink" Target="winter%20trainning/winter%20ball%203.exe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winter%20trainning/winter-%20ball%202.exe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26.png"/><Relationship Id="rId4" Type="http://schemas.openxmlformats.org/officeDocument/2006/relationships/hyperlink" Target="winter%20trainning/winter-aCT%201.exe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winter%20trainning/winter%20pacman%20test.exe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winter%20trainning/winter%20yoyo%20test.exe" TargetMode="Externa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image" Target="../media/image17.gif"/><Relationship Id="rId7" Type="http://schemas.openxmlformats.org/officeDocument/2006/relationships/hyperlink" Target="spring%20trainning/spring%20quiz%20scratch.exe" TargetMode="Externa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spring%20trainning/spring%20tom%20et%20jerry.exe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spring%20trainning/spring%20C&amp;R.exe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hyperlink" Target="spring%20trainning/spring%20ogre%20et%20la%20princesse.exe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2412" y="1896863"/>
            <a:ext cx="9144000" cy="191787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5400" b="0" noProof="1">
                <a:solidFill>
                  <a:schemeClr val="bg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</a:rPr>
              <a:t>Scratch </a:t>
            </a:r>
            <a:r>
              <a:rPr lang="fr-FR" sz="5400" b="0" noProof="1" smtClean="0">
                <a:solidFill>
                  <a:schemeClr val="bg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</a:rPr>
              <a:t>c</a:t>
            </a:r>
            <a:r>
              <a:rPr lang="fr-FR" sz="5400" b="0" i="0" noProof="1" smtClean="0">
                <a:solidFill>
                  <a:schemeClr val="bg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ompetition </a:t>
            </a:r>
            <a:br>
              <a:rPr lang="fr-FR" sz="5400" b="0" i="0" noProof="1" smtClean="0">
                <a:solidFill>
                  <a:schemeClr val="bg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</a:br>
            <a:r>
              <a:rPr lang="fr-FR" sz="5400" b="0" i="0" noProof="1" smtClean="0">
                <a:solidFill>
                  <a:schemeClr val="bg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in </a:t>
            </a:r>
            <a:r>
              <a:rPr lang="fr-FR" sz="5400" b="0" noProof="1" smtClean="0">
                <a:solidFill>
                  <a:schemeClr val="bg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</a:rPr>
              <a:t>Tunisia </a:t>
            </a:r>
            <a:endParaRPr lang="fr-FR" sz="5400" b="0" i="0" baseline="0" noProof="1">
              <a:solidFill>
                <a:schemeClr val="bg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2412" y="5074927"/>
            <a:ext cx="9144000" cy="1319214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0" i="0" baseline="0" noProof="1" smtClean="0">
                <a:solidFill>
                  <a:schemeClr val="bg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EIM</a:t>
            </a:r>
            <a:endParaRPr lang="fr-FR" sz="4000" b="0" i="0" baseline="0" noProof="1">
              <a:solidFill>
                <a:schemeClr val="bg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  <p:pic>
        <p:nvPicPr>
          <p:cNvPr id="1026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88640"/>
            <a:ext cx="1722303" cy="12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lesson\Nouveau dossier\espagne\Sans titre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734"/>
          <a:stretch/>
        </p:blipFill>
        <p:spPr bwMode="auto">
          <a:xfrm>
            <a:off x="3721546" y="6093296"/>
            <a:ext cx="1872208" cy="86717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lesson\Nouveau dossier\espagne\Sans titre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342"/>
          <a:stretch/>
        </p:blipFill>
        <p:spPr bwMode="auto">
          <a:xfrm>
            <a:off x="4942284" y="5914002"/>
            <a:ext cx="1872208" cy="10464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lesson\Nouveau dossier\espagne\Sans titre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8795">
            <a:off x="10558908" y="3934557"/>
            <a:ext cx="1872208" cy="17251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lesson\Nouveau dossier\espagne\Sans titre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73"/>
          <a:stretch/>
        </p:blipFill>
        <p:spPr bwMode="auto">
          <a:xfrm>
            <a:off x="6094412" y="5531547"/>
            <a:ext cx="1872208" cy="142892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lesson\Nouveau dossier\espagne\Sans titre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08">
            <a:off x="7320677" y="5158259"/>
            <a:ext cx="1872208" cy="1725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lesson\Nouveau dossier\espagne\Sans titre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966">
            <a:off x="8492098" y="4816151"/>
            <a:ext cx="1872208" cy="1725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lesson\Nouveau dossier\espagne\Sans titre 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573">
            <a:off x="9576825" y="4381501"/>
            <a:ext cx="1872208" cy="1725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lesson\Nouveau dossier\espagne\presentation\Sans titre 3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-27384"/>
            <a:ext cx="2088232" cy="19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70076" y="278849"/>
            <a:ext cx="6358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Scratch </a:t>
            </a:r>
            <a:r>
              <a:rPr lang="fr-FR" sz="2000" b="1" dirty="0" err="1" smtClean="0">
                <a:solidFill>
                  <a:schemeClr val="bg1"/>
                </a:solidFill>
              </a:rPr>
              <a:t>conference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From</a:t>
            </a:r>
            <a:r>
              <a:rPr lang="fr-FR" sz="2000" b="1" dirty="0" smtClean="0">
                <a:solidFill>
                  <a:schemeClr val="bg1"/>
                </a:solidFill>
              </a:rPr>
              <a:t> 25 to 28 </a:t>
            </a:r>
            <a:r>
              <a:rPr lang="fr-FR" sz="2000" b="1" dirty="0" err="1" smtClean="0">
                <a:solidFill>
                  <a:schemeClr val="bg1"/>
                </a:solidFill>
              </a:rPr>
              <a:t>july</a:t>
            </a:r>
            <a:r>
              <a:rPr lang="fr-FR" sz="2000" b="1" dirty="0">
                <a:solidFill>
                  <a:schemeClr val="bg1"/>
                </a:solidFill>
              </a:rPr>
              <a:t> 2013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Barcelone, </a:t>
            </a:r>
            <a:r>
              <a:rPr lang="fr-FR" sz="2000" b="1" dirty="0">
                <a:solidFill>
                  <a:schemeClr val="bg1"/>
                </a:solidFill>
              </a:rPr>
              <a:t>Espagne</a:t>
            </a:r>
          </a:p>
        </p:txBody>
      </p:sp>
      <p:pic>
        <p:nvPicPr>
          <p:cNvPr id="16" name="Picture 8" descr="http://francebbr.f.r.pic.centerblog.net/o/0ba7b70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1812" y="3783738"/>
            <a:ext cx="1472680" cy="108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404664"/>
            <a:ext cx="10666413" cy="1160462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</a:pPr>
            <a:r>
              <a:rPr lang="fr-FR" sz="3800" b="1" kern="1200" noProof="1">
                <a:solidFill>
                  <a:srgbClr val="C00000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spring trainning:</a:t>
            </a:r>
            <a:r>
              <a:rPr lang="fr-FR" noProof="1" smtClean="0">
                <a:solidFill>
                  <a:srgbClr val="C00000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/>
            </a:r>
            <a:br>
              <a:rPr lang="fr-FR" noProof="1" smtClean="0">
                <a:solidFill>
                  <a:srgbClr val="C00000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</a:br>
            <a:r>
              <a:rPr lang="fr-FR" sz="2400" noProof="1" smtClean="0">
                <a:solidFill>
                  <a:srgbClr val="C00000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The </a:t>
            </a:r>
            <a:r>
              <a:rPr lang="fr-FR" sz="2400" noProof="1">
                <a:solidFill>
                  <a:srgbClr val="C00000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end of </a:t>
            </a:r>
            <a:r>
              <a:rPr lang="fr-FR" sz="2400" noProof="1" smtClean="0">
                <a:solidFill>
                  <a:srgbClr val="C00000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spring session test</a:t>
            </a:r>
            <a:endParaRPr lang="fr-FR" sz="2400" noProof="1">
              <a:solidFill>
                <a:srgbClr val="C00000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5868143" cy="664096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One </a:t>
            </a: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  <a:hlinkClick r:id="rId3" action="ppaction://hlinkfile"/>
              </a:rPr>
              <a:t>task </a:t>
            </a: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composed by three parts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n-ea"/>
              <a:cs typeface="+mn-cs"/>
            </a:endParaRPr>
          </a:p>
        </p:txBody>
      </p:sp>
      <p:pic>
        <p:nvPicPr>
          <p:cNvPr id="8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00" y="2383292"/>
            <a:ext cx="4733503" cy="40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2365408"/>
            <a:ext cx="4743015" cy="40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70" y="2365408"/>
            <a:ext cx="4733503" cy="40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fbcdn-sphotos-g-a.akamaihd.net/hphotos-ak-prn1/523628_359501340820660_238628551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84784"/>
            <a:ext cx="7632848" cy="51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>
                <a:solidFill>
                  <a:srgbClr val="C00000"/>
                </a:solidFill>
              </a:rPr>
              <a:t>TUCS</a:t>
            </a:r>
            <a:r>
              <a:rPr lang="fr-FR" noProof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	</a:t>
            </a:r>
            <a:endParaRPr lang="fr-FR" noProof="1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22412" y="1828800"/>
            <a:ext cx="5148064" cy="4191000"/>
          </a:xfrm>
        </p:spPr>
        <p:txBody>
          <a:bodyPr/>
          <a:lstStyle/>
          <a:p>
            <a:pPr>
              <a:buClrTx/>
            </a:pPr>
            <a:r>
              <a:rPr lang="fr-FR" dirty="0" smtClean="0">
                <a:solidFill>
                  <a:schemeClr val="bg1"/>
                </a:solidFill>
              </a:rPr>
              <a:t>The first </a:t>
            </a:r>
            <a:r>
              <a:rPr lang="fr-FR" dirty="0" err="1" smtClean="0">
                <a:solidFill>
                  <a:schemeClr val="bg1"/>
                </a:solidFill>
              </a:rPr>
              <a:t>Tunisian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Competition</a:t>
            </a:r>
            <a:r>
              <a:rPr lang="fr-FR" dirty="0" smtClean="0">
                <a:solidFill>
                  <a:schemeClr val="bg1"/>
                </a:solidFill>
              </a:rPr>
              <a:t> in Scratch </a:t>
            </a:r>
            <a:r>
              <a:rPr lang="fr-FR" dirty="0" err="1" smtClean="0">
                <a:solidFill>
                  <a:schemeClr val="bg1"/>
                </a:solidFill>
              </a:rPr>
              <a:t>was</a:t>
            </a:r>
            <a:r>
              <a:rPr lang="fr-FR" dirty="0" smtClean="0">
                <a:solidFill>
                  <a:schemeClr val="bg1"/>
                </a:solidFill>
              </a:rPr>
              <a:t> in 9 </a:t>
            </a:r>
            <a:r>
              <a:rPr lang="fr-FR" dirty="0" err="1" smtClean="0">
                <a:solidFill>
                  <a:schemeClr val="bg1"/>
                </a:solidFill>
              </a:rPr>
              <a:t>april</a:t>
            </a:r>
            <a:r>
              <a:rPr lang="fr-FR" dirty="0" smtClean="0">
                <a:solidFill>
                  <a:schemeClr val="bg1"/>
                </a:solidFill>
              </a:rPr>
              <a:t> 2013,</a:t>
            </a:r>
          </a:p>
          <a:p>
            <a:pPr>
              <a:buClrTx/>
            </a:pPr>
            <a:r>
              <a:rPr lang="fr-FR" dirty="0" smtClean="0">
                <a:solidFill>
                  <a:schemeClr val="bg1"/>
                </a:solidFill>
              </a:rPr>
              <a:t>27 participants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differents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cities</a:t>
            </a:r>
            <a:r>
              <a:rPr lang="fr-FR" dirty="0" smtClean="0">
                <a:solidFill>
                  <a:schemeClr val="bg1"/>
                </a:solidFill>
              </a:rPr>
              <a:t>: Bizerte, </a:t>
            </a:r>
            <a:r>
              <a:rPr lang="fr-FR" dirty="0">
                <a:solidFill>
                  <a:schemeClr val="bg1"/>
                </a:solidFill>
              </a:rPr>
              <a:t>K</a:t>
            </a:r>
            <a:r>
              <a:rPr lang="fr-FR" dirty="0" smtClean="0">
                <a:solidFill>
                  <a:schemeClr val="bg1"/>
                </a:solidFill>
              </a:rPr>
              <a:t>asserine, </a:t>
            </a:r>
            <a:r>
              <a:rPr lang="fr-FR" dirty="0">
                <a:solidFill>
                  <a:schemeClr val="bg1"/>
                </a:solidFill>
              </a:rPr>
              <a:t>M</a:t>
            </a:r>
            <a:r>
              <a:rPr lang="fr-FR" dirty="0" smtClean="0">
                <a:solidFill>
                  <a:schemeClr val="bg1"/>
                </a:solidFill>
              </a:rPr>
              <a:t>onastir and </a:t>
            </a:r>
            <a:r>
              <a:rPr lang="fr-FR" dirty="0">
                <a:solidFill>
                  <a:schemeClr val="bg1"/>
                </a:solidFill>
              </a:rPr>
              <a:t>M</a:t>
            </a:r>
            <a:r>
              <a:rPr lang="fr-FR" dirty="0" smtClean="0">
                <a:solidFill>
                  <a:schemeClr val="bg1"/>
                </a:solidFill>
              </a:rPr>
              <a:t>ahdia </a:t>
            </a:r>
            <a:r>
              <a:rPr lang="fr-FR" dirty="0" err="1" smtClean="0">
                <a:solidFill>
                  <a:schemeClr val="bg1"/>
                </a:solidFill>
              </a:rPr>
              <a:t>were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present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>
              <a:buClrTx/>
            </a:pPr>
            <a:r>
              <a:rPr lang="fr-FR" dirty="0" err="1" smtClean="0">
                <a:solidFill>
                  <a:schemeClr val="bg1"/>
                </a:solidFill>
              </a:rPr>
              <a:t>What</a:t>
            </a:r>
            <a:r>
              <a:rPr lang="fr-FR" dirty="0" smtClean="0">
                <a:solidFill>
                  <a:schemeClr val="bg1"/>
                </a:solidFill>
              </a:rPr>
              <a:t> kids </a:t>
            </a:r>
            <a:r>
              <a:rPr lang="fr-FR" dirty="0" err="1" smtClean="0">
                <a:solidFill>
                  <a:schemeClr val="bg1"/>
                </a:solidFill>
              </a:rPr>
              <a:t>created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pPr lvl="1">
              <a:buBlip>
                <a:blip r:embed="rId2"/>
              </a:buBlip>
            </a:pPr>
            <a:r>
              <a:rPr lang="fr-FR" dirty="0">
                <a:solidFill>
                  <a:schemeClr val="bg1"/>
                </a:solidFill>
                <a:hlinkClick r:id="rId3" action="ppaction://hlinkfile"/>
              </a:rPr>
              <a:t> R</a:t>
            </a:r>
            <a:r>
              <a:rPr lang="fr-FR" dirty="0" smtClean="0">
                <a:solidFill>
                  <a:schemeClr val="bg1"/>
                </a:solidFill>
                <a:hlinkClick r:id="rId3" action="ppaction://hlinkfile"/>
              </a:rPr>
              <a:t>acing car </a:t>
            </a:r>
            <a:r>
              <a:rPr lang="fr-FR" dirty="0" err="1" smtClean="0">
                <a:solidFill>
                  <a:schemeClr val="bg1"/>
                </a:solidFill>
                <a:hlinkClick r:id="rId3" action="ppaction://hlinkfile"/>
              </a:rPr>
              <a:t>game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fr-FR" dirty="0" smtClean="0">
                <a:solidFill>
                  <a:schemeClr val="bg1"/>
                </a:solidFill>
                <a:hlinkClick r:id="rId4" action="ppaction://hlinkfile"/>
              </a:rPr>
              <a:t>Mario </a:t>
            </a:r>
            <a:r>
              <a:rPr lang="fr-FR" dirty="0" err="1" smtClean="0">
                <a:solidFill>
                  <a:schemeClr val="bg1"/>
                </a:solidFill>
                <a:hlinkClick r:id="rId4" action="ppaction://hlinkfile"/>
              </a:rPr>
              <a:t>game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10" descr="D:\lesson\Nouveau dossier\espagne\presentation\Sans titre 3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962" y="-121834"/>
            <a:ext cx="1775654" cy="1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lesson\Nouveau dossier\scratch 9 avril\582278_358314017606059_21394926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32656"/>
            <a:ext cx="5085826" cy="63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82" y="1552262"/>
            <a:ext cx="55435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5" y="1552262"/>
            <a:ext cx="548478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D:\tof\TUCS 2013\DCIM\105___04\IMG_494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18939"/>
            <a:ext cx="7722337" cy="434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of\TUCS 2013\DCIM\105___04\IMG_49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1" y="1587268"/>
            <a:ext cx="9707433" cy="50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1083614"/>
            <a:ext cx="3659738" cy="56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>
                <a:solidFill>
                  <a:srgbClr val="C00000"/>
                </a:solidFill>
              </a:rPr>
              <a:t>From Scratch to Catroid</a:t>
            </a:r>
            <a:r>
              <a:rPr lang="fr-FR" noProof="1" smtClean="0">
                <a:solidFill>
                  <a:srgbClr val="C00000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	</a:t>
            </a:r>
            <a:endParaRPr lang="fr-FR" noProof="1">
              <a:solidFill>
                <a:srgbClr val="C00000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22412" y="1828800"/>
            <a:ext cx="5148064" cy="4191000"/>
          </a:xfrm>
        </p:spPr>
        <p:txBody>
          <a:bodyPr/>
          <a:lstStyle/>
          <a:p>
            <a:pPr>
              <a:buClrTx/>
            </a:pPr>
            <a:r>
              <a:rPr lang="fr-FR" dirty="0" smtClean="0">
                <a:solidFill>
                  <a:schemeClr val="bg1"/>
                </a:solidFill>
              </a:rPr>
              <a:t>The </a:t>
            </a:r>
            <a:r>
              <a:rPr lang="fr-FR" dirty="0" err="1" smtClean="0">
                <a:solidFill>
                  <a:schemeClr val="bg1"/>
                </a:solidFill>
              </a:rPr>
              <a:t>trainning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token</a:t>
            </a:r>
            <a:r>
              <a:rPr lang="fr-FR" dirty="0" smtClean="0">
                <a:solidFill>
                  <a:schemeClr val="bg1"/>
                </a:solidFill>
              </a:rPr>
              <a:t> place in 26 </a:t>
            </a:r>
            <a:r>
              <a:rPr lang="fr-FR" dirty="0" err="1" smtClean="0">
                <a:solidFill>
                  <a:schemeClr val="bg1"/>
                </a:solidFill>
              </a:rPr>
              <a:t>april</a:t>
            </a:r>
            <a:r>
              <a:rPr lang="fr-FR" dirty="0" smtClean="0">
                <a:solidFill>
                  <a:schemeClr val="bg1"/>
                </a:solidFill>
              </a:rPr>
              <a:t> 2013,</a:t>
            </a:r>
          </a:p>
          <a:p>
            <a:pPr>
              <a:buClrTx/>
            </a:pPr>
            <a:r>
              <a:rPr lang="fr-FR" dirty="0" err="1">
                <a:solidFill>
                  <a:schemeClr val="bg1"/>
                </a:solidFill>
              </a:rPr>
              <a:t>Only</a:t>
            </a:r>
            <a:r>
              <a:rPr lang="fr-FR" dirty="0">
                <a:solidFill>
                  <a:schemeClr val="bg1"/>
                </a:solidFill>
              </a:rPr>
              <a:t> the first </a:t>
            </a:r>
            <a:r>
              <a:rPr lang="fr-FR" dirty="0" err="1" smtClean="0">
                <a:solidFill>
                  <a:schemeClr val="bg1"/>
                </a:solidFill>
              </a:rPr>
              <a:t>eleven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winers</a:t>
            </a:r>
            <a:r>
              <a:rPr lang="fr-FR" dirty="0" smtClean="0">
                <a:solidFill>
                  <a:schemeClr val="bg1"/>
                </a:solidFill>
              </a:rPr>
              <a:t> of TUCS </a:t>
            </a:r>
            <a:r>
              <a:rPr lang="fr-FR" dirty="0" err="1" smtClean="0">
                <a:solidFill>
                  <a:schemeClr val="bg1"/>
                </a:solidFill>
              </a:rPr>
              <a:t>participate</a:t>
            </a:r>
            <a:r>
              <a:rPr lang="fr-FR" dirty="0" smtClean="0">
                <a:solidFill>
                  <a:schemeClr val="bg1"/>
                </a:solidFill>
              </a:rPr>
              <a:t>,</a:t>
            </a:r>
          </a:p>
          <a:p>
            <a:pPr>
              <a:buClrTx/>
            </a:pPr>
            <a:r>
              <a:rPr lang="fr-FR" dirty="0" err="1" smtClean="0">
                <a:solidFill>
                  <a:schemeClr val="bg1"/>
                </a:solidFill>
              </a:rPr>
              <a:t>Three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  <a:r>
              <a:rPr lang="fr-FR" dirty="0" err="1" smtClean="0">
                <a:solidFill>
                  <a:schemeClr val="bg1"/>
                </a:solidFill>
              </a:rPr>
              <a:t>them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participate</a:t>
            </a:r>
            <a:r>
              <a:rPr lang="fr-FR" dirty="0" smtClean="0">
                <a:solidFill>
                  <a:schemeClr val="bg1"/>
                </a:solidFill>
              </a:rPr>
              <a:t> to the show « </a:t>
            </a:r>
            <a:r>
              <a:rPr lang="fr-FR" dirty="0" err="1" smtClean="0">
                <a:solidFill>
                  <a:schemeClr val="bg1"/>
                </a:solidFill>
              </a:rPr>
              <a:t>Droidcon</a:t>
            </a:r>
            <a:r>
              <a:rPr lang="fr-FR" dirty="0" smtClean="0">
                <a:solidFill>
                  <a:schemeClr val="bg1"/>
                </a:solidFill>
              </a:rPr>
              <a:t> 2013 »</a:t>
            </a:r>
            <a:endParaRPr lang="fr-FR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fr-FR" dirty="0" err="1" smtClean="0">
                <a:solidFill>
                  <a:schemeClr val="bg1"/>
                </a:solidFill>
              </a:rPr>
              <a:t>What</a:t>
            </a:r>
            <a:r>
              <a:rPr lang="fr-FR" dirty="0" smtClean="0">
                <a:solidFill>
                  <a:schemeClr val="bg1"/>
                </a:solidFill>
              </a:rPr>
              <a:t> kids </a:t>
            </a:r>
            <a:r>
              <a:rPr lang="fr-FR" dirty="0" err="1" smtClean="0">
                <a:solidFill>
                  <a:schemeClr val="bg1"/>
                </a:solidFill>
              </a:rPr>
              <a:t>created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pPr lvl="1">
              <a:buBlip>
                <a:blip r:embed="rId2"/>
              </a:buBlip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</a:t>
            </a:r>
            <a:r>
              <a:rPr lang="fr-FR" dirty="0" err="1" smtClean="0">
                <a:solidFill>
                  <a:schemeClr val="bg1"/>
                </a:solidFill>
              </a:rPr>
              <a:t>ifferents</a:t>
            </a:r>
            <a:r>
              <a:rPr lang="fr-FR" dirty="0" smtClean="0">
                <a:solidFill>
                  <a:schemeClr val="bg1"/>
                </a:solidFill>
              </a:rPr>
              <a:t> simple </a:t>
            </a:r>
            <a:r>
              <a:rPr lang="fr-FR" dirty="0" err="1" smtClean="0">
                <a:solidFill>
                  <a:schemeClr val="bg1"/>
                </a:solidFill>
              </a:rPr>
              <a:t>games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catroid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fbcdn-sphotos-f-a.akamaihd.net/hphotos-ak-prn1/s720x720/164269_366415533462574_139341119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32" y="332336"/>
            <a:ext cx="458150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tof\catroid\DSC03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44" y="1529630"/>
            <a:ext cx="5632195" cy="39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tof\catroid\DSC034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80" y="1531464"/>
            <a:ext cx="5429751" cy="38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tof\droidcom\img\DSC034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6" y="1738086"/>
            <a:ext cx="5558841" cy="41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tof\droidcom\img\DSC035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19" y="1738087"/>
            <a:ext cx="5558841" cy="41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tof\droidcom\img\DSC035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84" y="1738085"/>
            <a:ext cx="5327355" cy="41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tof\droidcom\img\IMG_50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1"/>
          <a:stretch/>
        </p:blipFill>
        <p:spPr bwMode="auto">
          <a:xfrm>
            <a:off x="1422329" y="1557650"/>
            <a:ext cx="8012705" cy="48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>
                <a:solidFill>
                  <a:srgbClr val="C00000"/>
                </a:solidFill>
              </a:rPr>
              <a:t>Prospects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22412" y="1828800"/>
            <a:ext cx="8316416" cy="4191000"/>
          </a:xfrm>
        </p:spPr>
        <p:txBody>
          <a:bodyPr/>
          <a:lstStyle/>
          <a:p>
            <a:pPr>
              <a:buClrTx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 the practice of scratch in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Tunisia,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Catroid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youth in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 the organization of an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Olympiad in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IOS,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Tunisia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honored to host the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cracth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in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or three years.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w8QEBAQDxAPDw0QEA8PDg0NDw8PDQ8NFBEWFhQRFBQYHCggGBolHBUUITEiJSkrLjIuFx8zODMsNygtLysBCgoKDg0OGhAQGiwkICQ0LC8vLC8sMCwwLCwsLCwsLCwsLCwtLCwsLCwsLCwsLCwsLCwsLCwsLCwsLCwsLCwsLP/AABEIAOEA4QMBEQACEQEDEQH/xAAbAAABBQEBAAAAAAAAAAAAAAAAAgMEBQYBB//EAEUQAAEDAgMEBQcKAwcFAAAAAAEAAgMEEQUhMQYSQXEiMlFSYROBkZKxwdEHFBYzQlNik6HSFSOicnOCo7LC8UNjs+Hw/8QAGgEBAAMBAQEAAAAAAAAAAAAAAAECBQQDBv/EADQRAAIBAgIHBgUEAwEAAAAAAAABAgMRBAUSITEyUXGBExQzQbHBQlKR0fAiNGHhFSOh8f/aAAwDAQACEQMRAD8A9xQAgBACAEAIAQAgElyAN9AdBQHUAIAQAgBACA4SgOFyAN5AdugOoAQAgBACAEAIAQAgBACAEAIAQAgEvKAg1kxDXbps7ddunsdbIoDxrZLbSsp7mV8lVC4gyMme58jXHix7tDrlplwXNGo1tPeUEz1nBcegqmCSF4c3Rw0ex3dc3gV0Jp7DxasW8cl1JA6gBACAEAlzkBFnqQ25JAAzJOgCA892p2/NnRUB3nWIdVWu1vb5McT+LTmvGdS2w9Iw4kj5J8Qnkp5zNNJNaoswzPdI4DcaSAXZ2udFak20RNaz0GJ916FB1ACAEAIAQAgBACAEAIAQAgBACAEA3MckBSV81kB5bsBCwz1lPI0PjLbFjhl0JC2/9Sxce3BRlHyZ30LO6ZMxTZ+poJPnVA9xYM3NHSc1vde37bfHUfqrYbGqWqWp+pWpRNVsntpFVWjktFU8Yyei/wAYzx5a+1asZpnJKNjYR1QVyo584CAPnAQHHVAQFTjOOQ00ZkmeGMGnFzj3WjUnwUNpbSUrnm1didbi8hihaYqQHpAmwI7ZXD/SP1XHiMTGCvL/ANPenSuWOJ4NDQ0FRudKUwlrpnDpHeys3ujNZMcRKtWinsvsOvQUYMX8mDt2k/tTSO9g9y36W6Z89p6PSOuvQoTEAIAQAgBACAEAIAQAgBACAEAIAQDU+iAzeMHIoDzfZHo4pUN7wqP/ACNcsjMl/r6ndhnr6HpURWIjqaM3tDseyYmWmtFP1iwdFj3do7rvH/laOHxjj+metHPOnfYK2SxKqke+mqA8SRNv5VzbOyIG6/gTnkeP6rtxGKnGClCSPGNON9aNT83d94/02XD3ys/iPTQhwD5u7hI/0p3usviGhDgQcaqZKeCSYb0pYBZgGtyBc24C9zyXRQxtWU1FtdSkqULajG0GA1OIyCorHObD9gWs4t7I2nqt8ePivTE4xQ1LW/QQpG2paWOFgjiaGMbo1vtPafFY1Scpu8mdcY2M3t/Jail/E6Jv+YD7AvfBK9ZdfQiruMa+T9tqWLx33el5X0tPdMye09FodArlScgBACAEAIAQAgBACAEAIAQHLoAugOoBqc5IDM4y7IoDzjCQWYyMrb5d6HQ3WVjnGdGTi7/+nZQTjJJnpTAsE7R1pVkVY4HqyZSwoPKm5FgL1NyLHC9VuTojbnKGy6Q25VLGO+Ut9qRg707B5gx59wXdl6vVfI8q26Sti22p4B/22H0i/vX0Ud1GbLaegUWgViCagOXQBdAF0B1ACAEAIAQAgBAJcUBmdua2uipS/D2h0zXtMg3Q94gAO8WNPWN93LsuqzbS1Fo2vrK3Y3b2KsDYpt2Gr03dI5T+C+h/CfNdVhO5MoWNkJl6FCPVVAAQGZneZn2H1YOZ7x+Cw8djtK9OGzzfH+jvoULfqkZDGGCLGKYj7fkfPe7D7FWj+rCSXP7lp+KjfBZR0CwpKsWFZFRQViDpQhCSoLCCqkiHKpYxHynv/l07e9JIfOGgf7lp5av1SZ4V9iL2mgMDY8uiGMaRxFmgJhcc6c2pbrf0FWgpK62mpw+oBAzW+mmroziwMykGe2p2up6Bl3nfmIvHA0jfd4u7rfH0XVZTUS0Ytlb8nuO4jWeXmq2MbSu3TSlrNw3ud4N4uba2Z4/pWEm9bJkktht2FehQWgBACAEAIAQAgG5EBBqCUBgtrtjY6kmemtDV9Y26Mcx/Fbqu/F6V5zp31ovGdtpX7Pbcy07vmuJB7Xs6ImeOm3s8p3h+IfrqqxnbVIlwvrRrKmrMwAY67XC5e03Baew+K4sxxXZx0I7X6f2e2GpaT0n5D0MYaLBfPNmiP08DZJGAgXvk4gbwHGx4L2w8O0qKF9TPKo9GLkaH5tHbd3G25e9fT91o6OjoqxmdrO97lLPHuvc0aA5cl81XpqnVlBeRowlpRTEheZIsKxVgUCElQWONFyB2kD0pGOlJLiG7K5dspWAW3QR4gEnmvp4YWjGOjooznVm3e5R4nTMa+1gQLOaHAHdPhdfPY2kqNZxhsNCjJzhdkaRocLFclz2I1NI6F26eoc2+HgtvLMVf/VLp9jixVL40Ue0+3zYbw0n82pPRLwN5kbjlYD7TvD/hasqltSOWML62V+zexr5X/OsTJkkcd8U7zvXPbKeP9n09irGn5yJlPyR6VTcAMgLAAZADsXseZYRIB5ACAEAIAQAgBAJcEBEnYgKupZZAZPajCoaltpBaRv1creu3w8R4Kk0rXZaLd9RlcPr6rCnhkrTJSuPRt1SOJjPA/hP/ALWNOnSxcbxdpfm071KVJ2ew9Cw3EYqiMSwvD2HLxa7i1w4FZNSnKnLRkjpjJSV0TWOIIIyIzB8VEZOLTW1BpNWZYjFXW6o3u25t6Fq/5apo20Vfj/X9nH3SN9pDLiSScycyfFZrk5O72s6LWVkKCIgUFYg6UIQkqCwgqpJMZijgLFoJ7b29IWlDNakY2aTfE8HhYt3TIE0hcS52ZKzatSVSTlLazphFRVkR55mxtc97gxjQS5zjZoHaSqJOTstpd6lrPPsd2jmrX/NqFrtw5OkGT3t4kn7DP19i1qOGjQXaVXr/AD6s5Z1HUejEtNk8AipjvutJUd8jos8GDhz1WvQcZQU15nFUupOLNvTNuvc8y0p2ICawIBaAEAIAQAgBAcKAj1dSyNj5JHBkbGue97jZrWNFyT5kBlXfKBhR0qm/lzD/AGqmnEtoMh1W22GkZVLT/gl/anaRGgyiqtqKJ7haYWvn0JPgufFycqMow1tnrRjaach2baHDJYzHLK18bhYtdHJbnpkfFYMcLiYS0orX0NF1abVmyw2Uio2Qu+ZOL4zIS9xLi7ylhkbgWysvPFSqua7VaxTUUv0l6CucsxQcrECw5WKsUHKSooOViDpcgElygkQXKpYSXKpIglQWRDxOljnifFL9W9tnWNiAM734WtdTTnKElKO0OKkrMzOH4vhNMwxwStA+08tkc957S7dz9i7KtDFVXpTXoecJ0oqyYmPaeia8nyw3T+CT4LXwGlTpaNTVrOPEpSneJd0m2mHDWoA/wSftXb2kTn0GT27e4WNapv5cv7U04jQZd4FtBS1geaWZsojID7BzS0nS4cAc7H0KyknsIaaLcFSQKQAgBACAEAlxQEDEImSRvjkaHxyNcx7Do5jhYg+ZGrgxcmwWFjSB358/7lTs4ltNkOfYvDhpC786b9ydnEabKuTZmia76o7v95J8Vw45zpwTp7fqdGHtJvSHW7O4bxZ/nSfuWX3jFfi/o6+zpfjLbC20tMwsh3WNLi4jf3iXEAXJJ8AvCp21V3mn9C8dCKsicMRj77fWCp2M+DGmuIoYlH32+sFbsp8GRpLiKGJR99vrBT2UuDK6S4ihiUffb6wU9lLgyNJcRX8Ti77PWCt2UuDI0kH8Ti77PWCdlLgxpI4cSj77PWCjspcCdJCTiUffb6wVeylwZOkuIk4lH32+sFHZT4MnSXEQcRj77fWCjsp8GW0lxEPr4iCC5hByI3hmFHZT4MnSjxM+7Z7DeEY5CZ9v9S6u8Yr8X9Hn2dL8Yx9GqFzrCM2/vJPitDATqVHJVPSxz4hRilolnT7GYcdYXfnS/uWl2cTk02S2bC4WdYHfnzfuTs4jTZo9nMDpaIPFNH5PyhaXkue9zrXtm4nIXPpVlFLYQ23tNDGVJA4gBACAEBwlARp5gEBQ1GNsJIjDpLcW2DfSdVnVczowdlr5HXDB1JK71EU4o2/Ta5nic2+kKKWaUZuzuhPB1I61rFyWIyzC0k760chS4lGNOJ0XlVr06VtN2uXhTlPdRTzYLK/NrL+cLx7/AIf5vX7F+71OBFOzVR91+rPinf6Hzev2Hd6nAPoxUfdH0s+Knv1D5vX7EdhU4HfoxUfdfqz4p36h83qOwqcA+i9T90fWZ8U77Q+b1HYT4B9Fqn7k+sz4p32h83qOxnwO/Rap+5PrM+KnvtH5vUjsZ8A+i1T9yfWZ8U75R+b1HYz4HPotU/cn1mfFO+0Pm9SexnwD6L1P3J9ZnxUd9ofN6jsJ8A+i9R91+rPinfqHzeo7CpwOfRio+6PpZ8U79Q+b1+w7CpwAbNVH3X6s+Kjv9D5vX7E93qcCRDgczc3R287U7/h/m9fsO71OBbYdEAbcezNelLE06rtB3KzpTgryRewtsvc8xBxFoNmgvI13dPSuCtmNGm7bX/B008JUmr7B6LGWtI8o17B3rbzRztmvOnmtGTs7ovLBVEtWsvqWpDgCCCDmCDcELSTTV0cjTTsya0qSBSAEAICPUSWQGS2krXEtiabB1y+3Fo0H/wB2LIzau4QVNee3kd+BpKUnJ+QxSWa0WXzekarQuexBupUitiLRTFpLD1dW+HaF9DlOIck6b8taMzG0krTRypcHPb5/cpzfZHr7EYLay1pnCwWFc7miQHhTpFLMUHhWuVsxYcFNyLMUHBWuRZig4KblbMUHBWuRZgXBLizElwUXJsxJcFW5NmJLgouTZiS8Kty1mILwobLWYzO8WVbl4op2ndkv4H2rWyl/7HyOXG7i5jtZOSAxp62p/Cu3M67p01FefoeGEpqU7vyHaQBrcl8w5GvYVUEEFV0iUhGAVZjkMV+g67mjscNbc/ctzKMQ9J0ns2oz8dSVtNGyppbrfMwlBACA4UBW18lgUBjMQfvTf4feV87nPiR5e5rZfuvmOxLDZoi3KUVZAq5N0g+ZbWUeM+T9jPx251E0ku8/kurONkOvseOB2yLmJYBojwKkgWCpKsUCrFRYKsQKBUlToKsQdJQCSVBIklVJEkqpYSSoJEEqpYZkUElRXybrgVsZR4r5e6OPG7i5jdNLvO5L0zn4OvsVwHxdCyYvn2aaOSKpciwutMw8/YtXKf3C6nFjvCfQ2WHSXAX1Jils1AdQHHICnxM5FAY2c/zTyXzudeJHl7mtl26+ZJjWEaItysiGVWLnTmtrKPGfJ+xn47c6jeEnpu5BdWcbIdfY8MDtl0NDEsA0R4FEQLCsQxQViooFSQLY0nQE8hdXjFy1JXKtpbR9tNJ3Hegr3WGrP4H9DzdSHFA6lk7jvQpeFrL4H9CFVhxGXtI1BHMELwlGUd5WPRNPYIJVCwkqpYQVUkSVBYZkUElFjR6vP3LYyjxHy90cWN3FzGsKPSd5l6Zz8HX2K4D4uhctXzzNRHJFUsQnH+Yzn7lq5T+4XX0OPHeE+hrsJOQX1RiF6zRAKQHHaICmxTQoDGTfWnkvnc68SPL3NbLt18yXGsJmkLcrIqyoxjQc1s5R4z5P2M/H+GuY3hHXdyC6s42Q6+x4YHbI0MSwTSHwhAoFWIZKo6R8h6OQ4uOg+K6sNhald/p2cTwq1o09pc0+GRt1G+e12noW5Ry2jT3v1P8An7GfPEzls1ExrQMgAB2DILvUVFWSPBtvadUkAgOEKGk9oIs+Hxu4bp7W5fpouOtl9Gp5Wf8AB7wxE4+dyoraF8efWZ3hw5jgsTFYKpQ1vWuP3O+lXjU1eZCJXCdAgqCw1IoJKLGvs8/ctjKPFfL3Rw47cXMZwnrO8y9M5+Dr7FcB8XQumr55mqjj1UsQn/WN5rVyn9wupxY7wn0NbhOgX1RiF/HogFIDjtEBTYpoUBjJ/rTyXzudeJHl7mtl26+ZKjWEaYtylFWVOL6DmtrJ/GfJ+xnY/cXMbwnrnkF1Zxsh19jxwG2XQ0ESwTSHghBKoacyPDeGrj2NGq6cLQdeoofXkeNap2cHI1EcYaA1osBkAF9ZCEYRUYqyRiyk5O7FK5AIAQAgBACA4RfI5g6g6KGk1ZhOxm8UpfJPy6js2+HaF8vjsN2FSy2PZ9jYw1XtI69qIJK4DpGpEJKLGfs8/ctjKPFfL3Rw47cXMZwrrO8y9M5+Dr7Fcv8Ai6F01fPM1EceqliE76xvNauU/uF19Dix3hPoa7CdAvqjEL+PRAKQHHaICmxTQoDGT/Wnkvnc68SPL3NfLt18yTGsI0hblKIZU4voOa2sn8Z8n7Gdj/DXMbwnrnkF1Zxsh19jwwG2XQ0ESwDTHgUILfZ4jff27mXK+fuWxk7Xay5e5wY7cXMvl9CZgIAQAgBACAEAICn2iItH23d6LC/uWLnLWjDjrO/A7ZFGVgmmNSKCSixn7PP3LYyjxXy90cGO3FzGsK6zvMvXOfg6+xXL/i6Fy1fPM1UceqliG76xvNauU/uF1OLHeE+hrsJ0C+qMMv49EApAccgKbFNCgMXUfWnkvnc68SPL3NfLt18yTGVhM0hTipRDKrFeHNbWT+M+T9jOx/hrmIwrrnkF1Zxsh19jwwG2XQv4lgGmPBASKOoMbw8cNR2jiF0Yes6NRTXkeVWmqkXFmqp5mvaHNNwfSD2FfW0qsKsVKD1GJODg7SHF6FAQAgBACAEAmR4aCXEADMkqs5xgnKTsiYxcnZGXxKr8q+/2Rk0eHavlcZie3qaXl5G1h6XZxt5kMrjPcakKgkpMY+zz9y2Mo8V8vdHDjtxcxnDOsfMvXOfg6+xTL/i6Fy0r56Rqo48qpYhk/wAxvNauU/uF19Dix3hPobDCdAvqjDL6PRAKQHHICpxJuRQGIxRu6/e8xWTmuGdSCnHy9DvwNZQk4vzOxTBfMuJspi3zBTGJDZV1Mm+6w0HtX0eVYdxTqS89hkY6qpNQXkOYeLPPIKucbIdfYnL9suhexlYBpjoKAWFJUfpap8Zuw27RwPMLooV6lGWlBnlUpRqK0i6psZYcngsPaM2/FbdHNactVRWf1Rn1MFJbusnxVDHdVzTyIutCFanPdkmcsqco7UOr1KAgESTNb1nNbzIC851YQ3mkWjCUtiINRjEberd58Mm+lcFbNKUNz9T/AOHTTwc5b2opaytfKekcho0dULFxGKqV3+p6uHkaFKjGmtRFK5T3EkqpI1IhJS4oLkc1sZR4r5e6ODH7i5kWJ246/ArQzLDurTvHavQ5cHVUJ2fmWscwXy0om2mEkoVVEtcYo+nIDwHtW/lGGabqvkjKx9ZNaCNthbMgt0zC6ZogFIAKAhVkdwgMri9Fe+SAzMtPIw9HTsK4auXUKjva3I6YYurBWvfmcZDK7U5eCilltCDva/MmeMqyVr2J0VDYaLvOUREy0ixc42Q6+xo5ftl0LSJYBqDwRECgpIFBWIFBSQKCsVHGyOGjiORIXopyWxv6lXFPyOulcdXO87ijqTe1v6kKEeA2V5lxJKgkSVUkSVBYSVUkakQkqqtt3ALYyjxHy9zPx+4uYt9FcaL6EyiDJTSM6py7CuOtgKNV3as/4OiniqkFZMSyGVxsdPBedPLKEHdq/MvPG1ZK2w0OEUFrZLQStqRyGtoorBAWAQHUAIBuRt0BX1NJdAVc2Fg8EAmPCwOCAJ6MAIDO1bd2QecLIzeLcIs78BJaTRLiK+dZrD4KgCgrECgpIFAqxVnd5WRAb6sQG+hAbyqWOEqpIklQSILlBIgvUWJGpHpYkhRjekHgtrKIPTlLysZ2PktFI0VLSXGi3jLFyYYDwQHIsLAOiAs6WjA4ICyiZZAOoAQAgBAIc1AMvaEBHkkaNbDnkobsCtrauO3Wb6wVXVgtsl9SyhJ+TMrit3dQEnhbNeFSvh3FxnJW5npClVTvFMMNM1rSM3baHeBv5uC+axUKMZf6pX6GzRlUa/WrFi1ch7CwrAUFJU7dWRDIWJ14hjdIQSG2yba5ubLooUnVmoLzPKrNQjpMpBtS06Ryf0/FaP8Ai58UcffY8GB2oA/6cn9PxU/4ufFDvseDLbB8UFQ0uAc2zi2zrXuLdnNcGJw7oy0WdVGqqiuiyBXKz2EuKqWKnGMVEAaS1zt526A219L8V1YXCyrtqL2HjWrKkrsrBtEHaRv/AKfiu3/EVPmX/Tm7/Hgx1te5+jSOavDKJX/VJW/giWPVtSLjB6U3udStilSjSjoxWoz5zlN3kbCihyC9ChO8iEACEIBYYgFoAQAgBACAaldZAZ7aPFHRMAj+se7dadd3K5PNcOPxEqNO8dr1I6cLSVSevYhOG7NscN6oe+SU5nPQ9lzdc0Ms09daTbPaWM0dVOKSLRmAUw+wfO4r2WV4deT+p5vG1eP/AAKjD6aJjnujyaO87M8Bqq1sJhKNNzlHUv5f3Jp169SSimZqV4JJADQTk0aAdi+anLSk2lb+DYimlZ6xsFVLCgVYgWFJAEqyKsqMdbvRlvbb2haGX+PH88jlxXhsrqTCbjRfSmOLqcIsNEBI2fi3A5v4if0Cwc08VcjUwW51L1pWSzuQmQqpJn8dh3ywfiv+i2Mp35cvcz8furmKosIvbJbxmF5SYPa2SAvaGh3UBcQx2QD6AEAIAQAgBACAEBFqjkgMhtG3eb4tO8Fx47DutSstq1o6MNV7Od3sLjZ/FmzMAJtK0dJvb+IKmCxarR0XvLavctiKDpu62MvWyLuOUrtoWOfAd3PdcHEDUtF7+2/mWdmlOU8O9Hyd+h2YKajV1+Zkt9fLo2jhlsrJEXI1LijJJXxNNzGGlxHVBJPR55Lonh5wgpy89h5RqxlJxXkWLSvE9BTipRBX1wvYeIWhl/jx/PI5MV4bLbDaQWC+lMcdrqQWQFHSss9w8Vg5p4q5GpgtzqWDSslnchMiqSV0jN6Ro5rYynfly9zPx+6uZpcMpBYLeMwu4qUICQyIBAOAIDqAEAIAQAgBACAEBHqW3CAzWL05IKAyMzpIX7zb5G+RsQe0LPxWAjVlpwejI66OKcFoyV0W9Ftk5otJuu/tdB3p0K51WxtHVOGl/P8A59j1dPD1NcZWJx20jt1W/mD4K3f6r2Un+dCvdYfOvzqUOIY9G9xcxgaTq2O5BPb2LjlgqteekoKP5+eR0LE06UbaWkUtbWzSAht2NPZ1j5+C0MPltOnrnrf/AA5auMlPVHUK2Yh8nJJ4hvtK8s33Y9fYvgNsuhroysA1BbipQZCqT0m81o5f48fzyOTFeEzR4WMgvpDHHcQHRKAy7frHLBzTxVyNTBbnUmtKyWdwmQqpJCj+tHIrZynfly9zPx+6uZsMLGQW6Zhct0QHUAIAQAgBACAEAIAQAgEPagK+rproDPV+F3vkgKGpwTwQEb+B+CAlQYJ4ICS7B7DRAV76fyT78NCuHMKDq0tW1HThaihPX5llBMCF804mymOOlRINkQP35ABwWvltBufaPYvUz8ZUWjo8TW4YzILcM0cr2ZIDIVJ3JL8CsnM6LaVRdTuwdRK8WSWShYbRppiZZVCRNxig6Ul+Gi38soOMXN+ewy8bUUmoryNphrcgtQ4S2agOoAQAgBACAEAIAQAgBACAQ5l0BHlpgUBEkoAeCAa/hw7EA6ygHYgCajFtEBn8VoL3yQGbliljPR07CuOtgaVR32P+Dop4mpBW2iGvmdlkOV7ryhltKLu7svLGTezUXeEUJBudVoRioqyOVtt3ZrqKGwUkC6qK4QGUxihvdGrgz7/LMyGY8VwVMupSd1qOqGLqRVnrBglec8h4JTy6jB3evmJ4upJW2GjweitbJd5ymro47BATggBACAEAIAQAgBACAEAIAQAgBAcsgDdCALIBL23QECppboCoqMLB4IBuPCgDogLOkogOCAtIo7IDsjLoCuqqO/BAVM2FA8EB2HCwOCAtqWksgLGNtkA4gBACAEAIAQAgBACAEAIAQAgBACAEAIDhQDT0BGegEtQEiNAPhAdKAYkQEZ6A6xASY0A8EB1ACAEAIAQAgB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s://si0.twimg.com/profile_images/1889122797/CatroidWeb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988147"/>
            <a:ext cx="2436677" cy="24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11170" y="1895211"/>
            <a:ext cx="9144000" cy="1160462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Tunisi</a:t>
            </a:r>
            <a:r>
              <a:rPr lang="fr-FR" dirty="0" err="1">
                <a:solidFill>
                  <a:schemeClr val="bg1"/>
                </a:solidFill>
              </a:rPr>
              <a:t>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experience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Scratch</a:t>
            </a:r>
            <a:endParaRPr lang="fr-FR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8348" y="6165303"/>
            <a:ext cx="6408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000" dirty="0">
                <a:solidFill>
                  <a:srgbClr val="C00000"/>
                </a:solidFill>
                <a:latin typeface="Brush Script MT" pitchFamily="66" charset="0"/>
                <a:cs typeface="Andalus" pitchFamily="18" charset="-78"/>
              </a:rPr>
              <a:t>To </a:t>
            </a:r>
            <a:r>
              <a:rPr lang="fr-FR" sz="4000" dirty="0" err="1">
                <a:solidFill>
                  <a:srgbClr val="C00000"/>
                </a:solidFill>
                <a:latin typeface="Brush Script MT" pitchFamily="66" charset="0"/>
                <a:cs typeface="Andalus" pitchFamily="18" charset="-78"/>
              </a:rPr>
              <a:t>be</a:t>
            </a:r>
            <a:r>
              <a:rPr lang="fr-FR" sz="4000" dirty="0">
                <a:solidFill>
                  <a:srgbClr val="C00000"/>
                </a:solidFill>
                <a:latin typeface="Brush Script MT" pitchFamily="66" charset="0"/>
                <a:cs typeface="Andalus" pitchFamily="18" charset="-78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Brush Script MT" pitchFamily="66" charset="0"/>
                <a:cs typeface="Andalus" pitchFamily="18" charset="-78"/>
              </a:rPr>
              <a:t>continued</a:t>
            </a:r>
            <a:r>
              <a:rPr lang="fr-FR" sz="4000" dirty="0">
                <a:solidFill>
                  <a:srgbClr val="C00000"/>
                </a:solidFill>
                <a:latin typeface="Brush Script MT" pitchFamily="66" charset="0"/>
                <a:cs typeface="Andalus" pitchFamily="18" charset="-78"/>
              </a:rPr>
              <a:t>…</a:t>
            </a:r>
            <a:endParaRPr lang="fr-FR" sz="40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pic>
        <p:nvPicPr>
          <p:cNvPr id="7" name="Picture 10" descr="D:\lesson\Nouveau dossier\espagne\presentation\Sans titre 3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424" y="0"/>
            <a:ext cx="1697509" cy="15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3023" y="2437042"/>
            <a:ext cx="6083588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800" b="1" dirty="0" err="1" smtClean="0">
                <a:solidFill>
                  <a:schemeClr val="bg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Thanks</a:t>
            </a:r>
            <a:r>
              <a:rPr lang="fr-FR" sz="3800" b="1" dirty="0" smtClean="0">
                <a:solidFill>
                  <a:schemeClr val="bg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3800" b="1" dirty="0">
                <a:solidFill>
                  <a:schemeClr val="bg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for </a:t>
            </a:r>
            <a:r>
              <a:rPr lang="fr-FR" sz="3800" b="1" dirty="0" err="1">
                <a:solidFill>
                  <a:schemeClr val="bg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your</a:t>
            </a:r>
            <a:r>
              <a:rPr lang="fr-FR" sz="3800" b="1" dirty="0">
                <a:solidFill>
                  <a:schemeClr val="bg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 intention</a:t>
            </a:r>
          </a:p>
        </p:txBody>
      </p:sp>
      <p:pic>
        <p:nvPicPr>
          <p:cNvPr id="2050" name="Picture 2" descr="http://1.bp.blogspot.com/-jtzdSTA3JzM/Th1I_chIkZI/AAAAAAAAAMM/Lmldk5Qhr9U/s1600/scratc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3405373"/>
            <a:ext cx="3816424" cy="278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afromix.org/html/musique/pays/tunisie/tunis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29" y="476671"/>
            <a:ext cx="6278551" cy="57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78188" y="1412776"/>
            <a:ext cx="2504981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5400" dirty="0" err="1" smtClean="0">
                <a:solidFill>
                  <a:srgbClr val="FF0000"/>
                </a:solidFill>
              </a:rPr>
              <a:t>Tunisia</a:t>
            </a:r>
            <a:r>
              <a:rPr lang="fr-FR" sz="5400" dirty="0" smtClean="0">
                <a:solidFill>
                  <a:srgbClr val="FF0000"/>
                </a:solidFill>
              </a:rPr>
              <a:t> 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726260" y="1052736"/>
            <a:ext cx="432048" cy="57606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EIM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Getting started with Scratch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The winter training</a:t>
            </a:r>
            <a:endParaRPr lang="fr-FR" sz="2400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The spring training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TUCS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From Scratch to Catroid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Prospects</a:t>
            </a:r>
            <a:endParaRPr lang="fr-FR" sz="2400" b="0" i="0" noProof="1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pic>
        <p:nvPicPr>
          <p:cNvPr id="2056" name="Picture 8" descr="https://fbcdn-sphotos-a-a.akamaihd.net/hphotos-ak-ash3/s720x720/546874_305427966227998_141887545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 bwMode="auto">
          <a:xfrm>
            <a:off x="8487268" y="2492897"/>
            <a:ext cx="2873448" cy="39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:\lesson\Nouveau dossier\espagne\presentation\Sans titre 3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5108790"/>
            <a:ext cx="2088232" cy="19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lesson\Nouveau dossier\scratch printemps\479862_348082005295927_37159980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04" y="260646"/>
            <a:ext cx="285211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esson\Nouveau dossier\scratch 9 avril\582278_358314017606059_213949261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42" y="2347217"/>
            <a:ext cx="3056733" cy="43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f-a.akamaihd.net/hphotos-ak-prn1/s720x720/164269_366415533462574_1393411193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404664"/>
            <a:ext cx="3168323" cy="44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404664"/>
            <a:ext cx="10666413" cy="1160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noProof="1">
                <a:solidFill>
                  <a:srgbClr val="C00000"/>
                </a:solidFill>
              </a:rPr>
              <a:t>EIM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7380312" cy="419100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a group of a computer science teachers from differents </a:t>
            </a:r>
            <a:r>
              <a:rPr lang="fr-FR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cities, </a:t>
            </a:r>
            <a:endParaRPr lang="fr-FR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on  </a:t>
            </a:r>
            <a:r>
              <a:rPr lang="fr-FR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2010</a:t>
            </a:r>
            <a:endParaRPr lang="fr-FR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lvl="1">
              <a:buClrTx/>
              <a:buBlip>
                <a:blip r:embed="rId3"/>
              </a:buBlip>
            </a:pP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pupil’s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1">
              <a:buClrTx/>
              <a:buBlip>
                <a:blip r:embed="rId3"/>
              </a:buBlip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rogramming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Youth,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Olympiad,</a:t>
            </a: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endParaRPr lang="fr-FR" sz="18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  <a:p>
            <a:pPr marL="502920" lvl="2" indent="0">
              <a:spcBef>
                <a:spcPts val="1800"/>
              </a:spcBef>
              <a:buNone/>
            </a:pPr>
            <a:endParaRPr lang="fr-FR" sz="18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  <a:cs typeface="+mn-cs"/>
            </a:endParaRPr>
          </a:p>
        </p:txBody>
      </p:sp>
      <p:pic>
        <p:nvPicPr>
          <p:cNvPr id="8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>
                <a:solidFill>
                  <a:srgbClr val="C00000"/>
                </a:solidFill>
              </a:rPr>
              <a:t>Getting started with Scratch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difficulties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face  to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kids 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skills, creative and logical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should be done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playing. </a:t>
            </a:r>
          </a:p>
          <a:p>
            <a:pPr algn="just">
              <a:buClrTx/>
            </a:pP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 search, the Scratch software proved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it’s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slogan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 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waiting 16, we hope programming before!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  <a:p>
            <a:pPr algn="just"/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droite 2"/>
          <p:cNvSpPr/>
          <p:nvPr/>
        </p:nvSpPr>
        <p:spPr>
          <a:xfrm>
            <a:off x="2529486" y="1268760"/>
            <a:ext cx="7772400" cy="4191000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e libre 5"/>
          <p:cNvSpPr/>
          <p:nvPr/>
        </p:nvSpPr>
        <p:spPr>
          <a:xfrm>
            <a:off x="1851200" y="2526059"/>
            <a:ext cx="2934658" cy="1676400"/>
          </a:xfrm>
          <a:custGeom>
            <a:avLst/>
            <a:gdLst>
              <a:gd name="connsiteX0" fmla="*/ 0 w 2934658"/>
              <a:gd name="connsiteY0" fmla="*/ 279406 h 1676400"/>
              <a:gd name="connsiteX1" fmla="*/ 279406 w 2934658"/>
              <a:gd name="connsiteY1" fmla="*/ 0 h 1676400"/>
              <a:gd name="connsiteX2" fmla="*/ 2655252 w 2934658"/>
              <a:gd name="connsiteY2" fmla="*/ 0 h 1676400"/>
              <a:gd name="connsiteX3" fmla="*/ 2934658 w 2934658"/>
              <a:gd name="connsiteY3" fmla="*/ 279406 h 1676400"/>
              <a:gd name="connsiteX4" fmla="*/ 2934658 w 2934658"/>
              <a:gd name="connsiteY4" fmla="*/ 1396994 h 1676400"/>
              <a:gd name="connsiteX5" fmla="*/ 2655252 w 2934658"/>
              <a:gd name="connsiteY5" fmla="*/ 1676400 h 1676400"/>
              <a:gd name="connsiteX6" fmla="*/ 279406 w 2934658"/>
              <a:gd name="connsiteY6" fmla="*/ 1676400 h 1676400"/>
              <a:gd name="connsiteX7" fmla="*/ 0 w 2934658"/>
              <a:gd name="connsiteY7" fmla="*/ 1396994 h 1676400"/>
              <a:gd name="connsiteX8" fmla="*/ 0 w 2934658"/>
              <a:gd name="connsiteY8" fmla="*/ 27940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658" h="1676400">
                <a:moveTo>
                  <a:pt x="0" y="279406"/>
                </a:moveTo>
                <a:cubicBezTo>
                  <a:pt x="0" y="125094"/>
                  <a:pt x="125094" y="0"/>
                  <a:pt x="279406" y="0"/>
                </a:cubicBezTo>
                <a:lnTo>
                  <a:pt x="2655252" y="0"/>
                </a:lnTo>
                <a:cubicBezTo>
                  <a:pt x="2809564" y="0"/>
                  <a:pt x="2934658" y="125094"/>
                  <a:pt x="2934658" y="279406"/>
                </a:cubicBezTo>
                <a:lnTo>
                  <a:pt x="2934658" y="1396994"/>
                </a:lnTo>
                <a:cubicBezTo>
                  <a:pt x="2934658" y="1551306"/>
                  <a:pt x="2809564" y="1676400"/>
                  <a:pt x="2655252" y="1676400"/>
                </a:cubicBezTo>
                <a:lnTo>
                  <a:pt x="279406" y="1676400"/>
                </a:lnTo>
                <a:cubicBezTo>
                  <a:pt x="125094" y="1676400"/>
                  <a:pt x="0" y="1551306"/>
                  <a:pt x="0" y="1396994"/>
                </a:cubicBezTo>
                <a:lnTo>
                  <a:pt x="0" y="2794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045" tIns="238045" rIns="238045" bIns="238045" numCol="1" spcCol="1270" anchor="ctr" anchorCtr="0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100" b="0" i="0" kern="1200" noProof="1" smtClean="0">
                <a:latin typeface="Constantia"/>
                <a:ea typeface="+mn-ea"/>
                <a:cs typeface="+mn-cs"/>
              </a:rPr>
              <a:t>The winter trainning</a:t>
            </a:r>
            <a:endParaRPr lang="fr-FR" sz="4100" b="0" i="0" kern="1200" noProof="1">
              <a:latin typeface="Constantia"/>
              <a:ea typeface="+mn-ea"/>
              <a:cs typeface="+mn-cs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4950610" y="2526059"/>
            <a:ext cx="2934658" cy="1676400"/>
          </a:xfrm>
          <a:custGeom>
            <a:avLst/>
            <a:gdLst>
              <a:gd name="connsiteX0" fmla="*/ 0 w 2934658"/>
              <a:gd name="connsiteY0" fmla="*/ 279406 h 1676400"/>
              <a:gd name="connsiteX1" fmla="*/ 279406 w 2934658"/>
              <a:gd name="connsiteY1" fmla="*/ 0 h 1676400"/>
              <a:gd name="connsiteX2" fmla="*/ 2655252 w 2934658"/>
              <a:gd name="connsiteY2" fmla="*/ 0 h 1676400"/>
              <a:gd name="connsiteX3" fmla="*/ 2934658 w 2934658"/>
              <a:gd name="connsiteY3" fmla="*/ 279406 h 1676400"/>
              <a:gd name="connsiteX4" fmla="*/ 2934658 w 2934658"/>
              <a:gd name="connsiteY4" fmla="*/ 1396994 h 1676400"/>
              <a:gd name="connsiteX5" fmla="*/ 2655252 w 2934658"/>
              <a:gd name="connsiteY5" fmla="*/ 1676400 h 1676400"/>
              <a:gd name="connsiteX6" fmla="*/ 279406 w 2934658"/>
              <a:gd name="connsiteY6" fmla="*/ 1676400 h 1676400"/>
              <a:gd name="connsiteX7" fmla="*/ 0 w 2934658"/>
              <a:gd name="connsiteY7" fmla="*/ 1396994 h 1676400"/>
              <a:gd name="connsiteX8" fmla="*/ 0 w 2934658"/>
              <a:gd name="connsiteY8" fmla="*/ 27940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658" h="1676400">
                <a:moveTo>
                  <a:pt x="0" y="279406"/>
                </a:moveTo>
                <a:cubicBezTo>
                  <a:pt x="0" y="125094"/>
                  <a:pt x="125094" y="0"/>
                  <a:pt x="279406" y="0"/>
                </a:cubicBezTo>
                <a:lnTo>
                  <a:pt x="2655252" y="0"/>
                </a:lnTo>
                <a:cubicBezTo>
                  <a:pt x="2809564" y="0"/>
                  <a:pt x="2934658" y="125094"/>
                  <a:pt x="2934658" y="279406"/>
                </a:cubicBezTo>
                <a:lnTo>
                  <a:pt x="2934658" y="1396994"/>
                </a:lnTo>
                <a:cubicBezTo>
                  <a:pt x="2934658" y="1551306"/>
                  <a:pt x="2809564" y="1676400"/>
                  <a:pt x="2655252" y="1676400"/>
                </a:cubicBezTo>
                <a:lnTo>
                  <a:pt x="279406" y="1676400"/>
                </a:lnTo>
                <a:cubicBezTo>
                  <a:pt x="125094" y="1676400"/>
                  <a:pt x="0" y="1551306"/>
                  <a:pt x="0" y="1396994"/>
                </a:cubicBezTo>
                <a:lnTo>
                  <a:pt x="0" y="2794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856246"/>
              <a:satOff val="-15798"/>
              <a:lumOff val="-9412"/>
              <a:alphaOff val="0"/>
            </a:schemeClr>
          </a:fillRef>
          <a:effectRef idx="0">
            <a:schemeClr val="accent2">
              <a:hueOff val="856246"/>
              <a:satOff val="-15798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045" tIns="238045" rIns="238045" bIns="238045" numCol="1" spcCol="1270" anchor="ctr" anchorCtr="0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100" b="0" i="0" kern="1200" noProof="1" smtClean="0">
                <a:latin typeface="Constantia"/>
                <a:ea typeface="+mn-ea"/>
                <a:cs typeface="+mn-cs"/>
              </a:rPr>
              <a:t>The spring trainning</a:t>
            </a:r>
            <a:endParaRPr lang="fr-FR" sz="4100" b="0" i="0" kern="1200" noProof="1">
              <a:latin typeface="Constantia"/>
              <a:ea typeface="+mn-ea"/>
              <a:cs typeface="+mn-cs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8050021" y="2526059"/>
            <a:ext cx="2934658" cy="1676400"/>
          </a:xfrm>
          <a:custGeom>
            <a:avLst/>
            <a:gdLst>
              <a:gd name="connsiteX0" fmla="*/ 0 w 2934658"/>
              <a:gd name="connsiteY0" fmla="*/ 279406 h 1676400"/>
              <a:gd name="connsiteX1" fmla="*/ 279406 w 2934658"/>
              <a:gd name="connsiteY1" fmla="*/ 0 h 1676400"/>
              <a:gd name="connsiteX2" fmla="*/ 2655252 w 2934658"/>
              <a:gd name="connsiteY2" fmla="*/ 0 h 1676400"/>
              <a:gd name="connsiteX3" fmla="*/ 2934658 w 2934658"/>
              <a:gd name="connsiteY3" fmla="*/ 279406 h 1676400"/>
              <a:gd name="connsiteX4" fmla="*/ 2934658 w 2934658"/>
              <a:gd name="connsiteY4" fmla="*/ 1396994 h 1676400"/>
              <a:gd name="connsiteX5" fmla="*/ 2655252 w 2934658"/>
              <a:gd name="connsiteY5" fmla="*/ 1676400 h 1676400"/>
              <a:gd name="connsiteX6" fmla="*/ 279406 w 2934658"/>
              <a:gd name="connsiteY6" fmla="*/ 1676400 h 1676400"/>
              <a:gd name="connsiteX7" fmla="*/ 0 w 2934658"/>
              <a:gd name="connsiteY7" fmla="*/ 1396994 h 1676400"/>
              <a:gd name="connsiteX8" fmla="*/ 0 w 2934658"/>
              <a:gd name="connsiteY8" fmla="*/ 27940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658" h="1676400">
                <a:moveTo>
                  <a:pt x="0" y="279406"/>
                </a:moveTo>
                <a:cubicBezTo>
                  <a:pt x="0" y="125094"/>
                  <a:pt x="125094" y="0"/>
                  <a:pt x="279406" y="0"/>
                </a:cubicBezTo>
                <a:lnTo>
                  <a:pt x="2655252" y="0"/>
                </a:lnTo>
                <a:cubicBezTo>
                  <a:pt x="2809564" y="0"/>
                  <a:pt x="2934658" y="125094"/>
                  <a:pt x="2934658" y="279406"/>
                </a:cubicBezTo>
                <a:lnTo>
                  <a:pt x="2934658" y="1396994"/>
                </a:lnTo>
                <a:cubicBezTo>
                  <a:pt x="2934658" y="1551306"/>
                  <a:pt x="2809564" y="1676400"/>
                  <a:pt x="2655252" y="1676400"/>
                </a:cubicBezTo>
                <a:lnTo>
                  <a:pt x="279406" y="1676400"/>
                </a:lnTo>
                <a:cubicBezTo>
                  <a:pt x="125094" y="1676400"/>
                  <a:pt x="0" y="1551306"/>
                  <a:pt x="0" y="1396994"/>
                </a:cubicBezTo>
                <a:lnTo>
                  <a:pt x="0" y="2794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712492"/>
              <a:satOff val="-31596"/>
              <a:lumOff val="-18824"/>
              <a:alphaOff val="0"/>
            </a:schemeClr>
          </a:fillRef>
          <a:effectRef idx="0">
            <a:schemeClr val="accent2">
              <a:hueOff val="1712492"/>
              <a:satOff val="-31596"/>
              <a:lumOff val="-1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045" tIns="238045" rIns="238045" bIns="238045" numCol="1" spcCol="1270" anchor="ctr" anchorCtr="0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100" b="0" i="0" kern="1200" noProof="1" smtClean="0">
                <a:latin typeface="Constantia"/>
                <a:ea typeface="+mn-ea"/>
                <a:cs typeface="+mn-cs"/>
              </a:rPr>
              <a:t>TUCS</a:t>
            </a:r>
            <a:endParaRPr lang="fr-FR" sz="4100" b="0" i="0" kern="1200" noProof="1"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404664"/>
            <a:ext cx="10666413" cy="1160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noProof="1">
                <a:solidFill>
                  <a:srgbClr val="C00000"/>
                </a:solidFill>
              </a:rPr>
              <a:t>The winter </a:t>
            </a:r>
            <a:r>
              <a:rPr lang="fr-FR" noProof="1" smtClean="0">
                <a:solidFill>
                  <a:srgbClr val="C00000"/>
                </a:solidFill>
              </a:rPr>
              <a:t>trainning</a:t>
            </a:r>
            <a:endParaRPr lang="fr-FR" noProof="1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5868143" cy="419100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+mj-lt"/>
              </a:rPr>
              <a:t>It started the 24 to 26 december 2012,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+mj-lt"/>
              </a:rPr>
              <a:t>More than 68 particpants was present,</a:t>
            </a:r>
          </a:p>
          <a:p>
            <a:pPr marL="228600" lvl="1"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+mj-lt"/>
              </a:rPr>
              <a:t>What kids created?</a:t>
            </a:r>
            <a:r>
              <a:rPr lang="fr-FR" sz="2201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+mj-lt"/>
              </a:rPr>
              <a:t> </a:t>
            </a:r>
          </a:p>
          <a:p>
            <a:pPr marL="560070" lvl="2" indent="-285750">
              <a:spcBef>
                <a:spcPts val="1800"/>
              </a:spcBef>
              <a:buBlip>
                <a:blip r:embed="rId3"/>
              </a:buBlip>
            </a:pPr>
            <a:r>
              <a:rPr lang="fr-FR" sz="18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4" action="ppaction://hlinkfile"/>
              </a:rPr>
              <a:t>A first steps with scratch</a:t>
            </a: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fr-FR" sz="18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5" action="ppaction://hlinkfile"/>
              </a:rPr>
              <a:t>The bouncing ball, </a:t>
            </a: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fr-FR" sz="18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6" action="ppaction://hlinkfile"/>
              </a:rPr>
              <a:t>The randomly bouncing ball,</a:t>
            </a: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fr-FR" sz="18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7" action="ppaction://hlinkfile"/>
              </a:rPr>
              <a:t>PAC-MAN game level 1,</a:t>
            </a: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fr-FR" sz="18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8" action="ppaction://hlinkfile"/>
              </a:rPr>
              <a:t>PAC-MAN game level 2,</a:t>
            </a: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lvl="1">
              <a:spcBef>
                <a:spcPts val="1800"/>
              </a:spcBef>
              <a:buFont typeface="Arial"/>
              <a:buChar char="•"/>
            </a:pP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lvl="1">
              <a:spcBef>
                <a:spcPts val="1800"/>
              </a:spcBef>
              <a:buFont typeface="Arial"/>
              <a:buChar char="•"/>
            </a:pP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marL="502920" lvl="2" indent="0">
              <a:spcBef>
                <a:spcPts val="1800"/>
              </a:spcBef>
              <a:buNone/>
            </a:pPr>
            <a:endParaRPr lang="fr-FR" sz="180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8" descr="https://fbcdn-sphotos-a-a.akamaihd.net/hphotos-ak-ash3/s720x720/546874_305427966227998_1418875451_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9"/>
          <a:stretch/>
        </p:blipFill>
        <p:spPr bwMode="auto">
          <a:xfrm>
            <a:off x="7006749" y="378902"/>
            <a:ext cx="4844965" cy="604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tof\top\24-12-2012\DCIM\103___12\IMG_37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860360"/>
            <a:ext cx="4762248" cy="26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tof\top\25-12-2012\DCIM\103___12\IMG_400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7" y="2492895"/>
            <a:ext cx="5180530" cy="29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tof\top\25-12-2012\DCIM\103___12\IMG_40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1" y="2924944"/>
            <a:ext cx="5302324" cy="29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tof\top\24-12-2012\DCIM\103___12\IMG_367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36" y="3347257"/>
            <a:ext cx="51157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86" y="2204864"/>
            <a:ext cx="5211015" cy="39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87" y="2222255"/>
            <a:ext cx="5223872" cy="3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2" y="2222255"/>
            <a:ext cx="5190358" cy="39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77" y="2222255"/>
            <a:ext cx="5144814" cy="388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0816"/>
          <a:stretch/>
        </p:blipFill>
        <p:spPr bwMode="auto">
          <a:xfrm>
            <a:off x="6838966" y="2252766"/>
            <a:ext cx="5237893" cy="38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404664"/>
            <a:ext cx="10666413" cy="1160462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</a:pPr>
            <a:r>
              <a:rPr lang="fr-FR" sz="3800" b="1" kern="1200" noProof="1" smtClean="0">
                <a:solidFill>
                  <a:srgbClr val="C00000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winter trainning</a:t>
            </a:r>
            <a:r>
              <a:rPr lang="fr-FR" sz="3800" noProof="1" smtClean="0">
                <a:solidFill>
                  <a:srgbClr val="C00000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:</a:t>
            </a:r>
            <a:r>
              <a:rPr lang="fr-FR" noProof="1" smtClean="0">
                <a:solidFill>
                  <a:srgbClr val="C00000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/>
            </a:r>
            <a:br>
              <a:rPr lang="fr-FR" noProof="1" smtClean="0">
                <a:solidFill>
                  <a:srgbClr val="C00000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</a:br>
            <a:r>
              <a:rPr lang="fr-FR" sz="2400" noProof="1" smtClean="0">
                <a:solidFill>
                  <a:srgbClr val="C00000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The </a:t>
            </a:r>
            <a:r>
              <a:rPr lang="fr-FR" sz="2400" noProof="1">
                <a:solidFill>
                  <a:srgbClr val="C00000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end of winter session </a:t>
            </a:r>
            <a:r>
              <a:rPr lang="fr-FR" sz="2400" noProof="1" smtClean="0">
                <a:solidFill>
                  <a:srgbClr val="C00000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test</a:t>
            </a:r>
            <a:endParaRPr lang="fr-FR" sz="2400" noProof="1">
              <a:solidFill>
                <a:srgbClr val="C00000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5868143" cy="419100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b="0" i="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First task</a:t>
            </a: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fr-FR" sz="2201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4" action="ppaction://hlinkfile"/>
              </a:rPr>
              <a:t>The simulation of the YOYO game</a:t>
            </a:r>
            <a:endParaRPr lang="fr-FR" sz="2201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Tx/>
              <a:buFont typeface="Arial"/>
              <a:buChar char="•"/>
            </a:pPr>
            <a:r>
              <a:rPr lang="fr-FR" sz="2400" noProof="1" smtClean="0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</a:rPr>
              <a:t>Second task</a:t>
            </a: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fr-FR" sz="2400" noProof="1">
                <a:solidFill>
                  <a:schemeClr val="bg1"/>
                </a:solidFill>
                <a:effectLst>
                  <a:outerShdw blurRad="50800" dist="38100" dir="2700000" algn="t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hlinkClick r:id="rId5" action="ppaction://hlinkfile"/>
              </a:rPr>
              <a:t>Pac-MAN : evolved level</a:t>
            </a:r>
            <a:endParaRPr lang="fr-FR" sz="2400" noProof="1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</a:pPr>
            <a:endParaRPr lang="fr-FR" sz="2400" b="0" i="0" noProof="1" smtClean="0">
              <a:solidFill>
                <a:schemeClr val="bg1"/>
              </a:solidFill>
              <a:effectLst>
                <a:outerShdw blurRad="50800" dist="38100" dir="2700000" algn="t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n-ea"/>
              <a:cs typeface="+mn-cs"/>
            </a:endParaRPr>
          </a:p>
        </p:txBody>
      </p:sp>
      <p:pic>
        <p:nvPicPr>
          <p:cNvPr id="8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89" y="1534925"/>
            <a:ext cx="5564446" cy="44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3" y="1556792"/>
            <a:ext cx="56171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:\tof\top\26-12-2012\DCIM\103___12\IMG_41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0891" y="2022771"/>
            <a:ext cx="5116052" cy="29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of\top\26-12-2012\DCIM\103___12\IMG_41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56792"/>
            <a:ext cx="9187331" cy="51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>
                <a:solidFill>
                  <a:srgbClr val="C00000"/>
                </a:solidFill>
              </a:rPr>
              <a:t>The spring trainning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fr-FR" dirty="0" smtClean="0">
                <a:solidFill>
                  <a:schemeClr val="bg1"/>
                </a:solidFill>
              </a:rPr>
              <a:t>It </a:t>
            </a:r>
            <a:r>
              <a:rPr lang="fr-FR" dirty="0" err="1" smtClean="0">
                <a:solidFill>
                  <a:schemeClr val="bg1"/>
                </a:solidFill>
              </a:rPr>
              <a:t>started</a:t>
            </a:r>
            <a:r>
              <a:rPr lang="fr-FR" dirty="0" smtClean="0">
                <a:solidFill>
                  <a:schemeClr val="bg1"/>
                </a:solidFill>
              </a:rPr>
              <a:t> the 19 to 21 </a:t>
            </a:r>
            <a:r>
              <a:rPr lang="fr-FR" dirty="0">
                <a:solidFill>
                  <a:schemeClr val="bg1"/>
                </a:solidFill>
              </a:rPr>
              <a:t>of </a:t>
            </a:r>
            <a:r>
              <a:rPr lang="fr-FR" dirty="0" smtClean="0">
                <a:solidFill>
                  <a:schemeClr val="bg1"/>
                </a:solidFill>
              </a:rPr>
              <a:t>March  2013,</a:t>
            </a:r>
          </a:p>
          <a:p>
            <a:pPr>
              <a:buClrTx/>
            </a:pPr>
            <a:r>
              <a:rPr lang="fr-FR" dirty="0" smtClean="0">
                <a:solidFill>
                  <a:schemeClr val="bg1"/>
                </a:solidFill>
              </a:rPr>
              <a:t>32 participants </a:t>
            </a:r>
            <a:r>
              <a:rPr lang="fr-FR" dirty="0" err="1" smtClean="0">
                <a:solidFill>
                  <a:schemeClr val="bg1"/>
                </a:solidFill>
              </a:rPr>
              <a:t>were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present</a:t>
            </a:r>
            <a:r>
              <a:rPr lang="fr-FR" dirty="0" smtClean="0">
                <a:solidFill>
                  <a:schemeClr val="bg1"/>
                </a:solidFill>
              </a:rPr>
              <a:t>,</a:t>
            </a:r>
          </a:p>
          <a:p>
            <a:pPr>
              <a:buClrTx/>
            </a:pPr>
            <a:r>
              <a:rPr lang="fr-FR" dirty="0" err="1" smtClean="0">
                <a:solidFill>
                  <a:schemeClr val="bg1"/>
                </a:solidFill>
              </a:rPr>
              <a:t>What</a:t>
            </a:r>
            <a:r>
              <a:rPr lang="fr-FR" dirty="0" smtClean="0">
                <a:solidFill>
                  <a:schemeClr val="bg1"/>
                </a:solidFill>
              </a:rPr>
              <a:t> kids </a:t>
            </a:r>
            <a:r>
              <a:rPr lang="fr-FR" dirty="0" err="1" smtClean="0">
                <a:solidFill>
                  <a:schemeClr val="bg1"/>
                </a:solidFill>
              </a:rPr>
              <a:t>created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pPr lvl="1">
              <a:buBlip>
                <a:blip r:embed="rId3"/>
              </a:buBlip>
            </a:pPr>
            <a:r>
              <a:rPr lang="fr-FR" dirty="0" smtClean="0">
                <a:solidFill>
                  <a:schemeClr val="bg1"/>
                </a:solidFill>
                <a:hlinkClick r:id="rId4" action="ppaction://hlinkfile"/>
              </a:rPr>
              <a:t>The </a:t>
            </a:r>
            <a:r>
              <a:rPr lang="fr-FR" dirty="0" err="1" smtClean="0">
                <a:solidFill>
                  <a:schemeClr val="bg1"/>
                </a:solidFill>
                <a:hlinkClick r:id="rId4" action="ppaction://hlinkfile"/>
              </a:rPr>
              <a:t>monster</a:t>
            </a:r>
            <a:r>
              <a:rPr lang="fr-FR" dirty="0" smtClean="0">
                <a:solidFill>
                  <a:schemeClr val="bg1"/>
                </a:solidFill>
                <a:hlinkClick r:id="rId4" action="ppaction://hlinkfile"/>
              </a:rPr>
              <a:t> and the </a:t>
            </a:r>
            <a:r>
              <a:rPr lang="fr-FR" dirty="0" err="1" smtClean="0">
                <a:solidFill>
                  <a:schemeClr val="bg1"/>
                </a:solidFill>
                <a:hlinkClick r:id="rId4" action="ppaction://hlinkfile"/>
              </a:rPr>
              <a:t>princess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fr-FR" dirty="0" smtClean="0">
                <a:solidFill>
                  <a:schemeClr val="bg1"/>
                </a:solidFill>
                <a:hlinkClick r:id="rId5" action="ppaction://hlinkfile"/>
              </a:rPr>
              <a:t>The fox and the crow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fr-FR" dirty="0" smtClean="0">
                <a:solidFill>
                  <a:schemeClr val="bg1"/>
                </a:solidFill>
                <a:hlinkClick r:id="rId6" action="ppaction://hlinkfile"/>
              </a:rPr>
              <a:t>Tom &amp; Jerry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fr-FR" dirty="0" smtClean="0">
                <a:solidFill>
                  <a:schemeClr val="bg1"/>
                </a:solidFill>
                <a:hlinkClick r:id="rId7" action="ppaction://hlinkfile"/>
              </a:rPr>
              <a:t>Quiz</a:t>
            </a:r>
            <a:endParaRPr lang="fr-FR" dirty="0" smtClean="0">
              <a:solidFill>
                <a:schemeClr val="bg1"/>
              </a:solidFill>
            </a:endParaRPr>
          </a:p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2" descr="D:\lesson\Nouveau dossier\scratch 9 avril\eim Majuscule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0"/>
            <a:ext cx="1296144" cy="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D:\lesson\Nouveau dossier\scratch printemps\479862_348082005295927_371599808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468595"/>
            <a:ext cx="5017591" cy="60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tof\top printemps\20-03-2013\104___03\IMG_44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78" y="2924944"/>
            <a:ext cx="51160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of\top printemps\20-03-2013\104___03\IMG_444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22" y="1916992"/>
            <a:ext cx="51160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tof\top printemps\20-03-2013\104___03\IMG_44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2924944"/>
            <a:ext cx="51160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89" y="1916992"/>
            <a:ext cx="5201886" cy="38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90" y="1936500"/>
            <a:ext cx="5201886" cy="38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89" y="1936500"/>
            <a:ext cx="5205235" cy="38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08" y="1978254"/>
            <a:ext cx="5116466" cy="382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3">
  <a:themeElements>
    <a:clrScheme name="Personnalisé 5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F37B20"/>
      </a:accent1>
      <a:accent2>
        <a:srgbClr val="FAAF40"/>
      </a:accent2>
      <a:accent3>
        <a:srgbClr val="F37B20"/>
      </a:accent3>
      <a:accent4>
        <a:srgbClr val="DBC91F"/>
      </a:accent4>
      <a:accent5>
        <a:srgbClr val="828A1E"/>
      </a:accent5>
      <a:accent6>
        <a:srgbClr val="B8AD86"/>
      </a:accent6>
      <a:hlink>
        <a:srgbClr val="F37B2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EA0069-0955-4819-BC84-0FB08BB410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0</TotalTime>
  <Words>382</Words>
  <Application>Microsoft Office PowerPoint</Application>
  <PresentationFormat>Personnalisé</PresentationFormat>
  <Paragraphs>91</Paragraphs>
  <Slides>14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TS102895263</vt:lpstr>
      <vt:lpstr>Scratch competition  in Tunisia </vt:lpstr>
      <vt:lpstr>Présentation PowerPoint</vt:lpstr>
      <vt:lpstr>Plan</vt:lpstr>
      <vt:lpstr>EIM</vt:lpstr>
      <vt:lpstr>Getting started with Scratch</vt:lpstr>
      <vt:lpstr>Présentation PowerPoint</vt:lpstr>
      <vt:lpstr>The winter trainning</vt:lpstr>
      <vt:lpstr>The winter trainning: The end of winter session test</vt:lpstr>
      <vt:lpstr>The spring trainning</vt:lpstr>
      <vt:lpstr>The spring trainning: The end of spring session test</vt:lpstr>
      <vt:lpstr>TUCS </vt:lpstr>
      <vt:lpstr>From Scratch to Catroid </vt:lpstr>
      <vt:lpstr>Prospects</vt:lpstr>
      <vt:lpstr>Tunisian experience with Scratch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2013-07-09T11:16:32Z</dcterms:created>
  <dcterms:modified xsi:type="dcterms:W3CDTF">2013-07-27T11:21:02Z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