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58" r:id="rId6"/>
    <p:sldId id="279" r:id="rId7"/>
    <p:sldId id="275" r:id="rId8"/>
    <p:sldId id="262" r:id="rId9"/>
    <p:sldId id="276" r:id="rId10"/>
    <p:sldId id="278" r:id="rId11"/>
    <p:sldId id="263" r:id="rId12"/>
    <p:sldId id="264" r:id="rId13"/>
    <p:sldId id="272" r:id="rId14"/>
    <p:sldId id="273" r:id="rId15"/>
    <p:sldId id="282" r:id="rId16"/>
    <p:sldId id="265" r:id="rId17"/>
    <p:sldId id="277" r:id="rId18"/>
    <p:sldId id="268" r:id="rId19"/>
    <p:sldId id="285" r:id="rId20"/>
    <p:sldId id="280" r:id="rId21"/>
    <p:sldId id="281" r:id="rId22"/>
    <p:sldId id="284" r:id="rId23"/>
    <p:sldId id="271" r:id="rId24"/>
    <p:sldId id="270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10FA5-3728-F84A-AC64-43FDCB2AB34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1B73-F2E5-7E4D-BAB9-FC8C45AB7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Leech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Onwuegbuzie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call for greater use of non parametric statistics, and the American Psychological Association recommends the use of effect sizes when reporting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1B73-F2E5-7E4D-BAB9-FC8C45AB78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was a Girl Scout</a:t>
            </a:r>
            <a:r>
              <a:rPr lang="en-US" baseline="0" dirty="0" smtClean="0"/>
              <a:t>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1B73-F2E5-7E4D-BAB9-FC8C45AB78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weekend workshop with the Cool Girls.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A1B73-F2E5-7E4D-BAB9-FC8C45AB78E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C137-4EB0-804E-8DE4-C844A9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C137-4EB0-804E-8DE4-C844A9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C137-4EB0-804E-8DE4-C844A9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C137-4EB0-804E-8DE4-C844A9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C137-4EB0-804E-8DE4-C844A9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C137-4EB0-804E-8DE4-C844A9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C137-4EB0-804E-8DE4-C844A9527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7F7C-92A4-B441-A4A8-5B5552CA4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AAC137-4EB0-804E-8DE4-C844A9527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8DCC48-EEFD-F946-93FC-53F6BE4CB47B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AC137-4EB0-804E-8DE4-C844A95275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ricson@cc.gatech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cc.gatech.edu/TeaParty/17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web.cc.gatech.edu/ice-gt/201" TargetMode="External"/><Relationship Id="rId2" Type="http://schemas.openxmlformats.org/officeDocument/2006/relationships/hyperlink" Target="http://ice-web.cc.gatech.edu/d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web.cc.gatech.edu/ice-gt/1091" TargetMode="External"/><Relationship Id="rId5" Type="http://schemas.openxmlformats.org/officeDocument/2006/relationships/hyperlink" Target="http://coweb.cc.gatech.edu/ice-gt/1226" TargetMode="External"/><Relationship Id="rId4" Type="http://schemas.openxmlformats.org/officeDocument/2006/relationships/hyperlink" Target="http://coweb.cc.gatech.edu/ice-gt/117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Improving Student and Teacher Computing Confidence with Scratch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Barbara Ericson</a:t>
            </a:r>
          </a:p>
          <a:p>
            <a:r>
              <a:rPr lang="en-US" dirty="0" smtClean="0"/>
              <a:t>Georgia Institute of Technology</a:t>
            </a:r>
          </a:p>
          <a:p>
            <a:r>
              <a:rPr lang="en-US" dirty="0" smtClean="0">
                <a:hlinkClick r:id="rId2"/>
              </a:rPr>
              <a:t>ericson@cc.gatech.edu</a:t>
            </a:r>
            <a:endParaRPr lang="en-US" dirty="0" smtClean="0"/>
          </a:p>
          <a:p>
            <a:r>
              <a:rPr lang="en-US" dirty="0" err="1" smtClean="0"/>
              <a:t>http://coweb.cc.gatech.edu/ice-gt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"Seeded" Summer Camps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From 2007-2009 there were 46 “seeded” camps in Georgia.  The number of participants in each camp ranged from 6 to 21.  We have pre and post survey data for 32 of these camps.  There were at least small effect size changes in most camps.  </a:t>
            </a:r>
          </a:p>
          <a:p>
            <a:r>
              <a:rPr lang="en-US" b="1" dirty="0" smtClean="0"/>
              <a:t>Three camps had statistically significant changes in attitudes: Scratch, </a:t>
            </a:r>
            <a:r>
              <a:rPr lang="en-US" b="1" dirty="0" err="1" smtClean="0"/>
              <a:t>PicoCrickets</a:t>
            </a:r>
            <a:r>
              <a:rPr lang="en-US" b="1" dirty="0" smtClean="0"/>
              <a:t> and Scratch, and </a:t>
            </a:r>
            <a:r>
              <a:rPr lang="en-US" b="1" dirty="0" err="1" smtClean="0"/>
              <a:t>GameMaker</a:t>
            </a:r>
            <a:r>
              <a:rPr lang="en-US" b="1" dirty="0" smtClean="0"/>
              <a:t>.  </a:t>
            </a:r>
          </a:p>
          <a:p>
            <a:r>
              <a:rPr lang="en-US" dirty="0" smtClean="0"/>
              <a:t>Two Alice camps had large effect size changes.  There were medium effect size changes in LEGO robots, Alice and LEGO robots, Python, Vex and Alice, and Web Design.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in afterschool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YWCA</a:t>
            </a:r>
          </a:p>
          <a:p>
            <a:pPr lvl="1"/>
            <a:r>
              <a:rPr lang="en-US" dirty="0" smtClean="0"/>
              <a:t>Middle school girls and minority majority</a:t>
            </a:r>
          </a:p>
          <a:p>
            <a:r>
              <a:rPr lang="en-US" dirty="0" smtClean="0"/>
              <a:t>Cool Girls</a:t>
            </a:r>
          </a:p>
          <a:p>
            <a:pPr lvl="1"/>
            <a:r>
              <a:rPr lang="en-US" dirty="0" smtClean="0"/>
              <a:t>Low income middle school girls and minority majority</a:t>
            </a:r>
          </a:p>
          <a:p>
            <a:r>
              <a:rPr lang="en-US" dirty="0" smtClean="0"/>
              <a:t>Boys and Girls Clubs</a:t>
            </a:r>
          </a:p>
          <a:p>
            <a:pPr lvl="1"/>
            <a:r>
              <a:rPr lang="en-US" dirty="0" smtClean="0"/>
              <a:t>Minority majority</a:t>
            </a:r>
          </a:p>
          <a:p>
            <a:r>
              <a:rPr lang="en-US" dirty="0" smtClean="0"/>
              <a:t>Use Scratch, Alice, </a:t>
            </a:r>
            <a:r>
              <a:rPr lang="en-US" dirty="0" err="1" smtClean="0"/>
              <a:t>PicoCricets</a:t>
            </a:r>
            <a:r>
              <a:rPr lang="en-US" dirty="0" smtClean="0"/>
              <a:t>, LEGO NXT robots, and </a:t>
            </a:r>
            <a:r>
              <a:rPr lang="en-US" dirty="0" err="1" smtClean="0"/>
              <a:t>Pleo</a:t>
            </a:r>
            <a:r>
              <a:rPr lang="en-US" dirty="0" smtClean="0"/>
              <a:t> robots</a:t>
            </a:r>
          </a:p>
          <a:p>
            <a:pPr lvl="1"/>
            <a:r>
              <a:rPr lang="en-US" dirty="0" smtClean="0"/>
              <a:t>YWCA girls said “Scratch was the best thing about the program”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in Weekend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Girl Scouts</a:t>
            </a:r>
          </a:p>
          <a:p>
            <a:pPr lvl="1"/>
            <a:r>
              <a:rPr lang="en-US" dirty="0" smtClean="0"/>
              <a:t>Mostly middle class girls</a:t>
            </a:r>
          </a:p>
          <a:p>
            <a:pPr lvl="1"/>
            <a:r>
              <a:rPr lang="en-US" dirty="0" smtClean="0"/>
              <a:t>Four-</a:t>
            </a:r>
            <a:r>
              <a:rPr lang="en-US" dirty="0" smtClean="0"/>
              <a:t>hour </a:t>
            </a:r>
            <a:r>
              <a:rPr lang="en-US" dirty="0" smtClean="0"/>
              <a:t>workshops with a maximum of 60 girls per session</a:t>
            </a:r>
          </a:p>
          <a:p>
            <a:pPr lvl="1"/>
            <a:r>
              <a:rPr lang="en-US" dirty="0" smtClean="0"/>
              <a:t>Have had full workshops several times with Scratch and long waiting lists</a:t>
            </a:r>
          </a:p>
          <a:p>
            <a:pPr lvl="1"/>
            <a:r>
              <a:rPr lang="en-US" dirty="0" smtClean="0"/>
              <a:t>Last year 100 girls came on a Saturday for Scratch</a:t>
            </a:r>
          </a:p>
          <a:p>
            <a:r>
              <a:rPr lang="en-US" dirty="0" smtClean="0"/>
              <a:t>Cool Girls</a:t>
            </a:r>
          </a:p>
          <a:p>
            <a:pPr lvl="1"/>
            <a:r>
              <a:rPr lang="en-US" dirty="0" smtClean="0"/>
              <a:t>Mostly low-income girls</a:t>
            </a:r>
          </a:p>
          <a:p>
            <a:pPr lvl="1"/>
            <a:r>
              <a:rPr lang="en-US" dirty="0" smtClean="0"/>
              <a:t>4 hour workshops with about 20-30 girls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Workshop 1/31/2009</a:t>
            </a:r>
            <a:endParaRPr lang="en-US" dirty="0"/>
          </a:p>
        </p:txBody>
      </p:sp>
      <p:pic>
        <p:nvPicPr>
          <p:cNvPr id="4" name="Content Placeholder 3" descr="100_097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242" r="-20242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Workshop 1/31/2009</a:t>
            </a:r>
            <a:endParaRPr lang="en-US" dirty="0"/>
          </a:p>
        </p:txBody>
      </p:sp>
      <p:pic>
        <p:nvPicPr>
          <p:cNvPr id="4" name="Content Placeholder 3" descr="100_0985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0242" r="-20242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 Scout Workshop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5972" y="1935163"/>
          <a:ext cx="845082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318"/>
                <a:gridCol w="855407"/>
                <a:gridCol w="1085058"/>
                <a:gridCol w="1207261"/>
                <a:gridCol w="1207261"/>
                <a:gridCol w="1207261"/>
                <a:gridCol w="1207261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05-06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06-07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07-08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 workshops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 girls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Scratch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11191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677"/>
                <a:gridCol w="1843549"/>
                <a:gridCol w="1740309"/>
                <a:gridCol w="169606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Scratch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Computing jobs are boring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.001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.001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am good at computing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.001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.001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.001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Computers are 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.022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know more than my friends about computers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.003 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25650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is from 23 Girl Scout events from 2007-2009.  Age range of 7-16.  There were 7 LEGO NXT robot workshops, 8 </a:t>
            </a:r>
            <a:r>
              <a:rPr lang="en-US" dirty="0" err="1" smtClean="0"/>
              <a:t>PicoCricket</a:t>
            </a:r>
            <a:r>
              <a:rPr lang="en-US" dirty="0" smtClean="0"/>
              <a:t> workshops, 4 Scratch, and 4 Alice.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size changes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PicoCrickets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Scratch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LEGO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 large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 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 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Scratch with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Georgia Computer Science is in the Business and CS department</a:t>
            </a:r>
          </a:p>
          <a:p>
            <a:pPr lvl="1"/>
            <a:r>
              <a:rPr lang="en-US" dirty="0" smtClean="0"/>
              <a:t>Anyone with a Business Certificate is in field for computing </a:t>
            </a:r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Even if they have no experience with computing</a:t>
            </a:r>
            <a:endParaRPr lang="en-US" dirty="0" smtClean="0"/>
          </a:p>
          <a:p>
            <a:r>
              <a:rPr lang="en-US" dirty="0" smtClean="0"/>
              <a:t>Keyboarding and Computer Applications courses were moving to middle school</a:t>
            </a:r>
          </a:p>
          <a:p>
            <a:pPr lvl="1"/>
            <a:r>
              <a:rPr lang="en-US" dirty="0" smtClean="0"/>
              <a:t>So these teachers needed to learn to teach something </a:t>
            </a:r>
            <a:r>
              <a:rPr lang="en-US" dirty="0" smtClean="0"/>
              <a:t>else</a:t>
            </a:r>
          </a:p>
          <a:p>
            <a:pPr lvl="1"/>
            <a:r>
              <a:rPr lang="en-US" dirty="0" smtClean="0"/>
              <a:t>So we are trying to train them to teach computing classes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Workshops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started with two one-week teacher workshops in 2004</a:t>
            </a:r>
          </a:p>
          <a:p>
            <a:pPr lvl="1"/>
            <a:r>
              <a:rPr lang="en-US" dirty="0" smtClean="0"/>
              <a:t>One for each computing course in Georgia</a:t>
            </a:r>
          </a:p>
          <a:p>
            <a:pPr lvl="1"/>
            <a:r>
              <a:rPr lang="en-US" dirty="0" smtClean="0"/>
              <a:t>Using Java and Media Computation</a:t>
            </a:r>
          </a:p>
          <a:p>
            <a:pPr lvl="1"/>
            <a:r>
              <a:rPr lang="en-US" dirty="0" smtClean="0"/>
              <a:t>Many teachers wanted an easier start</a:t>
            </a:r>
          </a:p>
          <a:p>
            <a:r>
              <a:rPr lang="en-US" dirty="0" smtClean="0"/>
              <a:t>In 2005 we added a Beginning Programming course</a:t>
            </a:r>
          </a:p>
          <a:p>
            <a:pPr lvl="1"/>
            <a:r>
              <a:rPr lang="en-US" dirty="0" smtClean="0"/>
              <a:t>Many teachers still needed a lower entry point</a:t>
            </a:r>
          </a:p>
          <a:p>
            <a:r>
              <a:rPr lang="en-US" dirty="0" smtClean="0"/>
              <a:t>In 2007 Georgia revised its computing course</a:t>
            </a:r>
          </a:p>
          <a:p>
            <a:pPr lvl="1"/>
            <a:r>
              <a:rPr lang="en-US" dirty="0" smtClean="0"/>
              <a:t>4 courses based on the ACM model curriculum</a:t>
            </a:r>
          </a:p>
          <a:p>
            <a:r>
              <a:rPr lang="en-US" dirty="0" smtClean="0"/>
              <a:t>In 2008 we added Computing in the Modern World</a:t>
            </a:r>
          </a:p>
          <a:p>
            <a:pPr lvl="1"/>
            <a:r>
              <a:rPr lang="en-US" dirty="0" smtClean="0"/>
              <a:t>Using CS Unplugged, Scratch, Alice, and LEGO NXT</a:t>
            </a:r>
          </a:p>
          <a:p>
            <a:pPr lvl="2"/>
            <a:r>
              <a:rPr lang="en-US" dirty="0" smtClean="0"/>
              <a:t>Higher level of satisfaction with this workshop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Director of Computing Outreach for the College of Computing at Georgia Tech</a:t>
            </a:r>
          </a:p>
          <a:p>
            <a:pPr lvl="1"/>
            <a:r>
              <a:rPr lang="en-US" dirty="0" smtClean="0"/>
              <a:t>Trying to increase the quantity and quality of secondary computing teachers in Georgia</a:t>
            </a:r>
          </a:p>
          <a:p>
            <a:pPr lvl="1"/>
            <a:r>
              <a:rPr lang="en-US" dirty="0" smtClean="0"/>
              <a:t>Trying to increase the quantity and diversity of secondary computing students in Georgia</a:t>
            </a:r>
          </a:p>
          <a:p>
            <a:r>
              <a:rPr lang="en-US" dirty="0" smtClean="0"/>
              <a:t>Member of the AP CS A Development Committee</a:t>
            </a:r>
          </a:p>
          <a:p>
            <a:pPr lvl="1"/>
            <a:r>
              <a:rPr lang="en-US" dirty="0" smtClean="0"/>
              <a:t>Responsible for the AP CS A exam	</a:t>
            </a:r>
          </a:p>
          <a:p>
            <a:r>
              <a:rPr lang="en-US" dirty="0" smtClean="0"/>
              <a:t>Member of the K-12 Alliance for the National Center for Information Technology (NCWIT)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http://home.cc.gatech.edu/TeaParty/179</a:t>
            </a:r>
            <a:r>
              <a:rPr lang="en-US" dirty="0" smtClean="0"/>
              <a:t> </a:t>
            </a:r>
          </a:p>
          <a:p>
            <a:r>
              <a:rPr lang="en-US" dirty="0" smtClean="0"/>
              <a:t>5 elementary school entries</a:t>
            </a:r>
          </a:p>
          <a:p>
            <a:r>
              <a:rPr lang="en-US" dirty="0" smtClean="0"/>
              <a:t>3 middle school entries</a:t>
            </a:r>
          </a:p>
          <a:p>
            <a:r>
              <a:rPr lang="en-US" dirty="0" smtClean="0"/>
              <a:t>44 high school entries</a:t>
            </a:r>
          </a:p>
          <a:p>
            <a:r>
              <a:rPr lang="en-US" dirty="0" smtClean="0"/>
              <a:t>Undergraduate students did the judging</a:t>
            </a:r>
          </a:p>
          <a:p>
            <a:r>
              <a:rPr lang="en-US" dirty="0" smtClean="0"/>
              <a:t>We gave out about $4,000 in prizes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ICE Distance learning website – tutorials and projects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http://ice-web.cc.gatech.edu/dl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Descriptions of our 4 hour workshops for Girl Scouts</a:t>
            </a:r>
          </a:p>
          <a:p>
            <a:pPr lvl="1"/>
            <a:r>
              <a:rPr lang="en-US" dirty="0" smtClean="0">
                <a:hlinkClick r:id="rId3"/>
              </a:rPr>
              <a:t>http://coweb.cc.gatech.edu/ice-gt/201</a:t>
            </a:r>
            <a:r>
              <a:rPr lang="en-US" dirty="0" smtClean="0"/>
              <a:t> </a:t>
            </a:r>
          </a:p>
          <a:p>
            <a:r>
              <a:rPr lang="en-US" dirty="0" smtClean="0"/>
              <a:t>Agenda for our Computing in the Modern World teacher workshop</a:t>
            </a:r>
          </a:p>
          <a:p>
            <a:pPr lvl="1"/>
            <a:r>
              <a:rPr lang="en-US" dirty="0" smtClean="0">
                <a:hlinkClick r:id="rId4"/>
              </a:rPr>
              <a:t>http://coweb.cc.gatech.edu/ice-gt/1172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Surveys</a:t>
            </a:r>
          </a:p>
          <a:p>
            <a:pPr lvl="1"/>
            <a:r>
              <a:rPr lang="en-US" dirty="0" smtClean="0">
                <a:hlinkClick r:id="rId5"/>
              </a:rPr>
              <a:t>http://coweb.cc.gatech.edu/ice-gt/1226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Summer camp materials</a:t>
            </a:r>
          </a:p>
          <a:p>
            <a:pPr lvl="1"/>
            <a:r>
              <a:rPr lang="en-US" dirty="0" smtClean="0">
                <a:hlinkClick r:id="rId6"/>
              </a:rPr>
              <a:t>http://coweb.cc.gatech.edu/ice-gt/1091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PicoCrickets</a:t>
            </a:r>
            <a:endParaRPr lang="en-US" dirty="0"/>
          </a:p>
        </p:txBody>
      </p:sp>
      <p:pic>
        <p:nvPicPr>
          <p:cNvPr id="2050" name="Picture 2" descr="AAmomAndGirlPick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044" y="1847087"/>
            <a:ext cx="5748607" cy="427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NXT Robots</a:t>
            </a:r>
            <a:endParaRPr lang="en-US" dirty="0"/>
          </a:p>
        </p:txBody>
      </p:sp>
      <p:pic>
        <p:nvPicPr>
          <p:cNvPr id="4" name="Content Placeholder 3" descr="105_154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571" r="-20571"/>
          <a:stretch>
            <a:fillRect/>
          </a:stretch>
        </p:blipFill>
        <p:spPr>
          <a:xfrm>
            <a:off x="-412955" y="1847088"/>
            <a:ext cx="6079101" cy="3242187"/>
          </a:xfrm>
        </p:spPr>
      </p:pic>
      <p:pic>
        <p:nvPicPr>
          <p:cNvPr id="5" name="Picture 4" descr="LEGO-DadAnd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061" y="1847088"/>
            <a:ext cx="3908519" cy="29313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Pleo</a:t>
            </a:r>
            <a:r>
              <a:rPr lang="en-US" dirty="0" smtClean="0"/>
              <a:t> Robots</a:t>
            </a:r>
            <a:endParaRPr lang="en-US" dirty="0"/>
          </a:p>
        </p:txBody>
      </p:sp>
      <p:pic>
        <p:nvPicPr>
          <p:cNvPr id="4" name="Content Placeholder 3" descr="Cool girls 07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0190" r="-20190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IPRE Robots and Media Comp</a:t>
            </a:r>
            <a:endParaRPr lang="en-US" dirty="0"/>
          </a:p>
        </p:txBody>
      </p:sp>
      <p:pic>
        <p:nvPicPr>
          <p:cNvPr id="1026" name="Picture 2" descr="guyAndHipHopCollage-small-jpg-250x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793" y="2448232"/>
            <a:ext cx="4188543" cy="314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cribbler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48231"/>
            <a:ext cx="3740935" cy="284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ICE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 Summer Camps</a:t>
            </a:r>
          </a:p>
          <a:p>
            <a:pPr lvl="1"/>
            <a:r>
              <a:rPr lang="en-US" dirty="0" smtClean="0"/>
              <a:t>High school camps since 2004</a:t>
            </a:r>
          </a:p>
          <a:p>
            <a:pPr lvl="1"/>
            <a:r>
              <a:rPr lang="en-US" dirty="0" smtClean="0"/>
              <a:t>Middle school camps since 2006</a:t>
            </a:r>
          </a:p>
          <a:p>
            <a:pPr lvl="1"/>
            <a:r>
              <a:rPr lang="en-US" dirty="0" smtClean="0"/>
              <a:t>4-5</a:t>
            </a:r>
            <a:r>
              <a:rPr lang="en-US" baseline="30000" dirty="0" smtClean="0"/>
              <a:t>th</a:t>
            </a:r>
            <a:r>
              <a:rPr lang="en-US" dirty="0" smtClean="0"/>
              <a:t> grade camps since 2009</a:t>
            </a:r>
          </a:p>
          <a:p>
            <a:r>
              <a:rPr lang="en-US" dirty="0" smtClean="0"/>
              <a:t>Student afterschool and weekend workshops</a:t>
            </a:r>
          </a:p>
          <a:p>
            <a:pPr lvl="1"/>
            <a:r>
              <a:rPr lang="en-US" dirty="0" smtClean="0"/>
              <a:t>YWCA</a:t>
            </a:r>
          </a:p>
          <a:p>
            <a:pPr lvl="1"/>
            <a:r>
              <a:rPr lang="en-US" dirty="0" smtClean="0"/>
              <a:t>Girl Scouts</a:t>
            </a:r>
          </a:p>
          <a:p>
            <a:pPr lvl="1"/>
            <a:r>
              <a:rPr lang="en-US" dirty="0" smtClean="0"/>
              <a:t>Cool Girls</a:t>
            </a:r>
          </a:p>
          <a:p>
            <a:r>
              <a:rPr lang="en-US" dirty="0" smtClean="0"/>
              <a:t>Teacher Workshops</a:t>
            </a:r>
          </a:p>
          <a:p>
            <a:pPr lvl="1"/>
            <a:r>
              <a:rPr lang="en-US" dirty="0" smtClean="0"/>
              <a:t>One-week long summer workshops</a:t>
            </a:r>
          </a:p>
          <a:p>
            <a:pPr lvl="1"/>
            <a:r>
              <a:rPr lang="en-US" dirty="0" smtClean="0"/>
              <a:t>One-day workshops during the school year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63687" y="304438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webinars: see our website</a:t>
            </a:r>
          </a:p>
          <a:p>
            <a:r>
              <a:rPr lang="en-US" dirty="0" smtClean="0"/>
              <a:t>Lending libraries of </a:t>
            </a:r>
            <a:r>
              <a:rPr lang="en-US" dirty="0" err="1" smtClean="0"/>
              <a:t>PicoCrickets</a:t>
            </a:r>
            <a:r>
              <a:rPr lang="en-US" dirty="0" smtClean="0"/>
              <a:t>, LEGO NXT robots, and </a:t>
            </a:r>
            <a:r>
              <a:rPr lang="en-US" dirty="0" err="1" smtClean="0"/>
              <a:t>Pleo</a:t>
            </a:r>
            <a:r>
              <a:rPr lang="en-US" dirty="0" smtClean="0"/>
              <a:t> Robots</a:t>
            </a:r>
          </a:p>
          <a:p>
            <a:r>
              <a:rPr lang="en-US" dirty="0" smtClean="0"/>
              <a:t>Competitions</a:t>
            </a:r>
          </a:p>
          <a:p>
            <a:pPr lvl="1"/>
            <a:r>
              <a:rPr lang="en-US" dirty="0" smtClean="0"/>
              <a:t>Scratch, Alice, and AP Practice Exam</a:t>
            </a:r>
          </a:p>
          <a:p>
            <a:r>
              <a:rPr lang="en-US" dirty="0" smtClean="0"/>
              <a:t>Help other colleges and universities in Georgia get started running computing summer camps (10 so far)</a:t>
            </a:r>
          </a:p>
          <a:p>
            <a:pPr lvl="1"/>
            <a:r>
              <a:rPr lang="en-US" dirty="0" smtClean="0"/>
              <a:t>Provide training and “seed” money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ICE and 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started using Scratch in 2006</a:t>
            </a:r>
          </a:p>
          <a:p>
            <a:pPr lvl="1"/>
            <a:r>
              <a:rPr lang="en-US" dirty="0" smtClean="0"/>
              <a:t>At one of our middle school summer camps</a:t>
            </a:r>
          </a:p>
          <a:p>
            <a:pPr lvl="1"/>
            <a:r>
              <a:rPr lang="en-US" dirty="0" smtClean="0"/>
              <a:t>We also used </a:t>
            </a:r>
            <a:r>
              <a:rPr lang="en-US" dirty="0" err="1" smtClean="0"/>
              <a:t>PicoCrickets</a:t>
            </a:r>
            <a:r>
              <a:rPr lang="en-US" dirty="0" smtClean="0"/>
              <a:t>, Alice, and LEGO NXT robots</a:t>
            </a:r>
          </a:p>
          <a:p>
            <a:pPr lvl="2"/>
            <a:r>
              <a:rPr lang="en-US" dirty="0" smtClean="0"/>
              <a:t>Gave the kids the ability to choose what they wanted to work on the last day</a:t>
            </a:r>
          </a:p>
          <a:p>
            <a:pPr lvl="2"/>
            <a:r>
              <a:rPr lang="en-US" dirty="0" smtClean="0"/>
              <a:t>Most choose Scratch or </a:t>
            </a:r>
            <a:r>
              <a:rPr lang="en-US" dirty="0" err="1" smtClean="0"/>
              <a:t>PicoCrickets</a:t>
            </a:r>
            <a:endParaRPr lang="en-US" dirty="0" smtClean="0"/>
          </a:p>
          <a:p>
            <a:r>
              <a:rPr lang="en-US" dirty="0" smtClean="0"/>
              <a:t>We added Scratch to our afterschool programs and weekend workshops for </a:t>
            </a:r>
            <a:r>
              <a:rPr lang="en-US" dirty="0" err="1" smtClean="0"/>
              <a:t>GirlScouts</a:t>
            </a:r>
            <a:r>
              <a:rPr lang="en-US" dirty="0" smtClean="0"/>
              <a:t> in 2006</a:t>
            </a:r>
          </a:p>
          <a:p>
            <a:r>
              <a:rPr lang="en-US" dirty="0" smtClean="0"/>
              <a:t>We added Scratch to our teacher workshops in 2008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Summer Camps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week of </a:t>
            </a:r>
            <a:r>
              <a:rPr lang="en-US" dirty="0" err="1" smtClean="0"/>
              <a:t>RoboCup</a:t>
            </a:r>
            <a:r>
              <a:rPr lang="en-US" dirty="0" smtClean="0"/>
              <a:t> Jr., (rising 6+)</a:t>
            </a:r>
          </a:p>
          <a:p>
            <a:r>
              <a:rPr lang="en-US" dirty="0" smtClean="0"/>
              <a:t>1 week of IPRE robots and Media Comp, (rising 9+)</a:t>
            </a:r>
          </a:p>
          <a:p>
            <a:r>
              <a:rPr lang="en-US" dirty="0" smtClean="0"/>
              <a:t>3 weeks of </a:t>
            </a:r>
            <a:r>
              <a:rPr lang="en-US" dirty="0" err="1" smtClean="0"/>
              <a:t>PicoCrickets</a:t>
            </a:r>
            <a:r>
              <a:rPr lang="en-US" dirty="0" smtClean="0"/>
              <a:t>, Lego robots, and Scratch (rising 4-5th) </a:t>
            </a:r>
          </a:p>
          <a:p>
            <a:r>
              <a:rPr lang="en-US" dirty="0" smtClean="0"/>
              <a:t>1 weeks of LEGO NXT and Alice (rising 6-8th) </a:t>
            </a:r>
          </a:p>
          <a:p>
            <a:r>
              <a:rPr lang="en-US" dirty="0" smtClean="0"/>
              <a:t>1 week of LEGO NXT and Alice (rising 9+) </a:t>
            </a:r>
          </a:p>
          <a:p>
            <a:r>
              <a:rPr lang="en-US" dirty="0" smtClean="0"/>
              <a:t>1 week of Scratch and </a:t>
            </a:r>
            <a:r>
              <a:rPr lang="en-US" dirty="0" err="1" smtClean="0"/>
              <a:t>PicoCrickets</a:t>
            </a:r>
            <a:r>
              <a:rPr lang="en-US" dirty="0" smtClean="0"/>
              <a:t> (rising 6-8th)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Camp Numbers at GT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5976" y="1935163"/>
          <a:ext cx="86573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605"/>
                <a:gridCol w="851721"/>
                <a:gridCol w="1082163"/>
                <a:gridCol w="1082163"/>
                <a:gridCol w="1082163"/>
                <a:gridCol w="1082163"/>
                <a:gridCol w="1082163"/>
                <a:gridCol w="1082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489587" y="3259394"/>
            <a:ext cx="21237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9587" y="3487060"/>
            <a:ext cx="195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School Only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613355" y="3856392"/>
            <a:ext cx="31566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3913" y="3302394"/>
            <a:ext cx="129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 and 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70016" y="3259394"/>
            <a:ext cx="130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4-5</a:t>
            </a:r>
            <a:r>
              <a:rPr lang="en-US" baseline="30000" dirty="0" smtClean="0"/>
              <a:t>th</a:t>
            </a:r>
            <a:r>
              <a:rPr lang="en-US" dirty="0" smtClean="0"/>
              <a:t> added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-5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 </a:t>
            </a:r>
            <a:r>
              <a:rPr lang="en-US" sz="4000" dirty="0" err="1" smtClean="0"/>
              <a:t>PicoCrickets</a:t>
            </a:r>
            <a:r>
              <a:rPr lang="en-US" sz="4000" dirty="0" smtClean="0"/>
              <a:t>/Scratch/LEGO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8916" y="2153265"/>
          <a:ext cx="6096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78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Statement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Effect size (A)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78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Computers are fun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.69 - medium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.007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27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Programming is hard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.66 - medium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.055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83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am good at computing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.731 - large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.006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78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like computing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.723 - large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.008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Middle School </a:t>
            </a:r>
            <a:r>
              <a:rPr lang="en-US" sz="4000" dirty="0" err="1" smtClean="0"/>
              <a:t>PicoCricket</a:t>
            </a:r>
            <a:r>
              <a:rPr lang="en-US" sz="4000" dirty="0" smtClean="0"/>
              <a:t> and Scratch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Effect size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Computers are 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.667 - 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.083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am good at computing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.772 - 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.014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287</TotalTime>
  <Words>1096</Words>
  <Application>Microsoft Office PowerPoint</Application>
  <PresentationFormat>On-screen Show (4:3)</PresentationFormat>
  <Paragraphs>237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Improving Student and Teacher Computing Confidence with Scratch</vt:lpstr>
      <vt:lpstr>Who am I?</vt:lpstr>
      <vt:lpstr>What does ICE do?</vt:lpstr>
      <vt:lpstr>What else do we do?</vt:lpstr>
      <vt:lpstr>History of ICE and Scratch</vt:lpstr>
      <vt:lpstr>2009 Summer Camps</vt:lpstr>
      <vt:lpstr>Summer Camp Numbers at GT</vt:lpstr>
      <vt:lpstr>4th-5th grade PicoCrickets/Scratch/LEGO</vt:lpstr>
      <vt:lpstr>Middle School PicoCricket and Scratch</vt:lpstr>
      <vt:lpstr>"Seeded" Summer Camps</vt:lpstr>
      <vt:lpstr>Scratch in afterschool programs</vt:lpstr>
      <vt:lpstr>Scratch in Weekend Workshops</vt:lpstr>
      <vt:lpstr>Scratch Workshop 1/31/2009</vt:lpstr>
      <vt:lpstr>Scratch Workshop 1/31/2009</vt:lpstr>
      <vt:lpstr>Girl Scout Workshop Numbers</vt:lpstr>
      <vt:lpstr>Results with Scratch</vt:lpstr>
      <vt:lpstr>Effect size changes</vt:lpstr>
      <vt:lpstr>Using Scratch with Teachers</vt:lpstr>
      <vt:lpstr>Teacher Workshops History </vt:lpstr>
      <vt:lpstr>Scratch Competition</vt:lpstr>
      <vt:lpstr>Additional Resources</vt:lpstr>
      <vt:lpstr>PicoCrickets</vt:lpstr>
      <vt:lpstr>LEGO NXT Robots</vt:lpstr>
      <vt:lpstr>Pleo Robots</vt:lpstr>
      <vt:lpstr>IPRE Robots and Media Comp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 Ericson</dc:creator>
  <cp:lastModifiedBy>Barbara Ericson</cp:lastModifiedBy>
  <cp:revision>158</cp:revision>
  <dcterms:created xsi:type="dcterms:W3CDTF">2010-08-12T23:51:24Z</dcterms:created>
  <dcterms:modified xsi:type="dcterms:W3CDTF">2010-08-13T13:54:31Z</dcterms:modified>
</cp:coreProperties>
</file>