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2" d="100"/>
          <a:sy n="142" d="100"/>
        </p:scale>
        <p:origin x="-540" y="-18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939598"/>
                </a:solidFill>
                <a:latin typeface="Helvetica Neue"/>
                <a:cs typeface="Helvetica Neue"/>
              </a:defRPr>
            </a:lvl1pPr>
          </a:lstStyle>
          <a:p>
            <a:pPr marL="12700">
              <a:lnSpc>
                <a:spcPct val="100000"/>
              </a:lnSpc>
              <a:spcBef>
                <a:spcPts val="95"/>
              </a:spcBef>
            </a:pPr>
            <a:r>
              <a:rPr spc="15" dirty="0"/>
              <a:t>SCRATCH EDUCATOR </a:t>
            </a:r>
            <a:r>
              <a:rPr spc="25" dirty="0"/>
              <a:t>GUIDE </a:t>
            </a:r>
            <a:r>
              <a:rPr dirty="0"/>
              <a:t>•</a:t>
            </a:r>
            <a:r>
              <a:rPr spc="204" dirty="0"/>
              <a:t> </a:t>
            </a:r>
            <a:r>
              <a:rPr sz="1100" dirty="0">
                <a:solidFill>
                  <a:srgbClr val="F8991C"/>
                </a:solidFill>
              </a:rPr>
              <a:t>scratch.mit.edu/go</a:t>
            </a:r>
            <a:endParaRPr sz="110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3/18/2018</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939598"/>
                </a:solidFill>
                <a:latin typeface="Helvetica Neue"/>
                <a:cs typeface="Helvetica Neue"/>
              </a:defRPr>
            </a:lvl1pPr>
          </a:lstStyle>
          <a:p>
            <a:pPr marL="12700">
              <a:lnSpc>
                <a:spcPct val="100000"/>
              </a:lnSpc>
              <a:spcBef>
                <a:spcPts val="95"/>
              </a:spcBef>
            </a:pPr>
            <a:r>
              <a:rPr spc="15" dirty="0"/>
              <a:t>SCRATCH EDUCATOR </a:t>
            </a:r>
            <a:r>
              <a:rPr spc="25" dirty="0"/>
              <a:t>GUIDE </a:t>
            </a:r>
            <a:r>
              <a:rPr dirty="0"/>
              <a:t>•</a:t>
            </a:r>
            <a:r>
              <a:rPr spc="204" dirty="0"/>
              <a:t> </a:t>
            </a:r>
            <a:r>
              <a:rPr sz="1100" dirty="0">
                <a:solidFill>
                  <a:srgbClr val="F8991C"/>
                </a:solidFill>
              </a:rPr>
              <a:t>scratch.mit.edu/go</a:t>
            </a:r>
            <a:endParaRPr sz="110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3/18/2018</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1" i="0">
                <a:solidFill>
                  <a:srgbClr val="939598"/>
                </a:solidFill>
                <a:latin typeface="Helvetica Neue"/>
                <a:cs typeface="Helvetica Neue"/>
              </a:defRPr>
            </a:lvl1pPr>
          </a:lstStyle>
          <a:p>
            <a:pPr marL="12700">
              <a:lnSpc>
                <a:spcPct val="100000"/>
              </a:lnSpc>
              <a:spcBef>
                <a:spcPts val="95"/>
              </a:spcBef>
            </a:pPr>
            <a:r>
              <a:rPr spc="15" dirty="0"/>
              <a:t>SCRATCH EDUCATOR </a:t>
            </a:r>
            <a:r>
              <a:rPr spc="25" dirty="0"/>
              <a:t>GUIDE </a:t>
            </a:r>
            <a:r>
              <a:rPr dirty="0"/>
              <a:t>•</a:t>
            </a:r>
            <a:r>
              <a:rPr spc="204" dirty="0"/>
              <a:t> </a:t>
            </a:r>
            <a:r>
              <a:rPr sz="1100" dirty="0">
                <a:solidFill>
                  <a:srgbClr val="F8991C"/>
                </a:solidFill>
              </a:rPr>
              <a:t>scratch.mit.edu/go</a:t>
            </a:r>
            <a:endParaRPr sz="110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3/18/2018</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800" b="1" i="0">
                <a:solidFill>
                  <a:srgbClr val="939598"/>
                </a:solidFill>
                <a:latin typeface="Helvetica Neue"/>
                <a:cs typeface="Helvetica Neue"/>
              </a:defRPr>
            </a:lvl1pPr>
          </a:lstStyle>
          <a:p>
            <a:pPr marL="12700">
              <a:lnSpc>
                <a:spcPct val="100000"/>
              </a:lnSpc>
              <a:spcBef>
                <a:spcPts val="95"/>
              </a:spcBef>
            </a:pPr>
            <a:r>
              <a:rPr spc="15" dirty="0"/>
              <a:t>SCRATCH EDUCATOR </a:t>
            </a:r>
            <a:r>
              <a:rPr spc="25" dirty="0"/>
              <a:t>GUIDE </a:t>
            </a:r>
            <a:r>
              <a:rPr dirty="0"/>
              <a:t>•</a:t>
            </a:r>
            <a:r>
              <a:rPr spc="204" dirty="0"/>
              <a:t> </a:t>
            </a:r>
            <a:r>
              <a:rPr sz="1100" dirty="0">
                <a:solidFill>
                  <a:srgbClr val="F8991C"/>
                </a:solidFill>
              </a:rPr>
              <a:t>scratch.mit.edu/go</a:t>
            </a:r>
            <a:endParaRPr sz="110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3/18/2018</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1" i="0">
                <a:solidFill>
                  <a:srgbClr val="939598"/>
                </a:solidFill>
                <a:latin typeface="Helvetica Neue"/>
                <a:cs typeface="Helvetica Neue"/>
              </a:defRPr>
            </a:lvl1pPr>
          </a:lstStyle>
          <a:p>
            <a:pPr marL="12700">
              <a:lnSpc>
                <a:spcPct val="100000"/>
              </a:lnSpc>
              <a:spcBef>
                <a:spcPts val="95"/>
              </a:spcBef>
            </a:pPr>
            <a:r>
              <a:rPr spc="15" dirty="0"/>
              <a:t>SCRATCH EDUCATOR </a:t>
            </a:r>
            <a:r>
              <a:rPr spc="25" dirty="0"/>
              <a:t>GUIDE </a:t>
            </a:r>
            <a:r>
              <a:rPr dirty="0"/>
              <a:t>•</a:t>
            </a:r>
            <a:r>
              <a:rPr spc="204" dirty="0"/>
              <a:t> </a:t>
            </a:r>
            <a:r>
              <a:rPr sz="1100" dirty="0">
                <a:solidFill>
                  <a:srgbClr val="F8991C"/>
                </a:solidFill>
              </a:rPr>
              <a:t>scratch.mit.edu/go</a:t>
            </a:r>
            <a:endParaRPr sz="110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3/18/2018</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32375" y="115636"/>
            <a:ext cx="0" cy="7554595"/>
          </a:xfrm>
          <a:custGeom>
            <a:avLst/>
            <a:gdLst/>
            <a:ahLst/>
            <a:cxnLst/>
            <a:rect l="l" t="t" r="r" b="b"/>
            <a:pathLst>
              <a:path h="7554595">
                <a:moveTo>
                  <a:pt x="0" y="0"/>
                </a:moveTo>
                <a:lnTo>
                  <a:pt x="0" y="7554214"/>
                </a:lnTo>
              </a:path>
            </a:pathLst>
          </a:custGeom>
          <a:ln w="6350">
            <a:solidFill>
              <a:srgbClr val="231F20"/>
            </a:solidFill>
            <a:prstDash val="dot"/>
          </a:ln>
        </p:spPr>
        <p:txBody>
          <a:bodyPr wrap="square" lIns="0" tIns="0" rIns="0" bIns="0" rtlCol="0"/>
          <a:lstStyle/>
          <a:p>
            <a:endParaRPr dirty="0"/>
          </a:p>
        </p:txBody>
      </p:sp>
      <p:sp>
        <p:nvSpPr>
          <p:cNvPr id="17" name="bk object 17"/>
          <p:cNvSpPr/>
          <p:nvPr/>
        </p:nvSpPr>
        <p:spPr>
          <a:xfrm>
            <a:off x="5032375" y="96583"/>
            <a:ext cx="0" cy="0"/>
          </a:xfrm>
          <a:custGeom>
            <a:avLst/>
            <a:gdLst/>
            <a:ahLst/>
            <a:cxnLst/>
            <a:rect l="l" t="t" r="r" b="b"/>
            <a:pathLst>
              <a:path>
                <a:moveTo>
                  <a:pt x="0" y="0"/>
                </a:moveTo>
                <a:lnTo>
                  <a:pt x="0" y="0"/>
                </a:lnTo>
              </a:path>
            </a:pathLst>
          </a:custGeom>
          <a:ln w="6350">
            <a:solidFill>
              <a:srgbClr val="231F20"/>
            </a:solidFill>
          </a:ln>
        </p:spPr>
        <p:txBody>
          <a:bodyPr wrap="square" lIns="0" tIns="0" rIns="0" bIns="0" rtlCol="0"/>
          <a:lstStyle/>
          <a:p>
            <a:endParaRPr dirty="0"/>
          </a:p>
        </p:txBody>
      </p:sp>
      <p:sp>
        <p:nvSpPr>
          <p:cNvPr id="18" name="bk object 18"/>
          <p:cNvSpPr/>
          <p:nvPr/>
        </p:nvSpPr>
        <p:spPr>
          <a:xfrm>
            <a:off x="5032375" y="7679372"/>
            <a:ext cx="0" cy="0"/>
          </a:xfrm>
          <a:custGeom>
            <a:avLst/>
            <a:gdLst/>
            <a:ahLst/>
            <a:cxnLst/>
            <a:rect l="l" t="t" r="r" b="b"/>
            <a:pathLst>
              <a:path>
                <a:moveTo>
                  <a:pt x="0" y="0"/>
                </a:moveTo>
                <a:lnTo>
                  <a:pt x="0" y="0"/>
                </a:lnTo>
              </a:path>
            </a:pathLst>
          </a:custGeom>
          <a:ln w="6350">
            <a:solidFill>
              <a:srgbClr val="231F20"/>
            </a:solidFill>
          </a:ln>
        </p:spPr>
        <p:txBody>
          <a:bodyPr wrap="square" lIns="0" tIns="0" rIns="0" bIns="0" rtlCol="0"/>
          <a:lstStyle/>
          <a:p>
            <a:endParaRPr dirty="0"/>
          </a:p>
        </p:txBody>
      </p:sp>
      <p:sp>
        <p:nvSpPr>
          <p:cNvPr id="19" name="bk object 19"/>
          <p:cNvSpPr/>
          <p:nvPr/>
        </p:nvSpPr>
        <p:spPr>
          <a:xfrm>
            <a:off x="5128386" y="94996"/>
            <a:ext cx="4841875" cy="375285"/>
          </a:xfrm>
          <a:custGeom>
            <a:avLst/>
            <a:gdLst/>
            <a:ahLst/>
            <a:cxnLst/>
            <a:rect l="l" t="t" r="r" b="b"/>
            <a:pathLst>
              <a:path w="4841875" h="375284">
                <a:moveTo>
                  <a:pt x="0" y="374903"/>
                </a:moveTo>
                <a:lnTo>
                  <a:pt x="4841747" y="374903"/>
                </a:lnTo>
                <a:lnTo>
                  <a:pt x="4841747" y="0"/>
                </a:lnTo>
                <a:lnTo>
                  <a:pt x="0" y="0"/>
                </a:lnTo>
                <a:lnTo>
                  <a:pt x="0" y="374903"/>
                </a:lnTo>
                <a:close/>
              </a:path>
            </a:pathLst>
          </a:custGeom>
          <a:solidFill>
            <a:srgbClr val="9688BE"/>
          </a:solidFill>
        </p:spPr>
        <p:txBody>
          <a:bodyPr wrap="square" lIns="0" tIns="0" rIns="0" bIns="0" rtlCol="0"/>
          <a:lstStyle/>
          <a:p>
            <a:endParaRPr dirty="0"/>
          </a:p>
        </p:txBody>
      </p:sp>
      <p:sp>
        <p:nvSpPr>
          <p:cNvPr id="20" name="bk object 20"/>
          <p:cNvSpPr/>
          <p:nvPr/>
        </p:nvSpPr>
        <p:spPr>
          <a:xfrm>
            <a:off x="94614" y="94996"/>
            <a:ext cx="4841875" cy="375285"/>
          </a:xfrm>
          <a:custGeom>
            <a:avLst/>
            <a:gdLst/>
            <a:ahLst/>
            <a:cxnLst/>
            <a:rect l="l" t="t" r="r" b="b"/>
            <a:pathLst>
              <a:path w="4841875" h="375284">
                <a:moveTo>
                  <a:pt x="0" y="374903"/>
                </a:moveTo>
                <a:lnTo>
                  <a:pt x="4841748" y="374903"/>
                </a:lnTo>
                <a:lnTo>
                  <a:pt x="4841748" y="0"/>
                </a:lnTo>
                <a:lnTo>
                  <a:pt x="0" y="0"/>
                </a:lnTo>
                <a:lnTo>
                  <a:pt x="0" y="374903"/>
                </a:lnTo>
                <a:close/>
              </a:path>
            </a:pathLst>
          </a:custGeom>
          <a:solidFill>
            <a:srgbClr val="9688BE"/>
          </a:solidFill>
        </p:spPr>
        <p:txBody>
          <a:bodyPr wrap="square" lIns="0" tIns="0" rIns="0" bIns="0" rtlCol="0"/>
          <a:lstStyle/>
          <a:p>
            <a:endParaRPr dirty="0"/>
          </a:p>
        </p:txBody>
      </p:sp>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73100" y="7425942"/>
            <a:ext cx="2947670" cy="192404"/>
          </a:xfrm>
          <a:prstGeom prst="rect">
            <a:avLst/>
          </a:prstGeom>
        </p:spPr>
        <p:txBody>
          <a:bodyPr wrap="square" lIns="0" tIns="0" rIns="0" bIns="0">
            <a:spAutoFit/>
          </a:bodyPr>
          <a:lstStyle>
            <a:lvl1pPr>
              <a:defRPr sz="800" b="1" i="0">
                <a:solidFill>
                  <a:srgbClr val="939598"/>
                </a:solidFill>
                <a:latin typeface="Helvetica Neue"/>
                <a:cs typeface="Helvetica Neue"/>
              </a:defRPr>
            </a:lvl1pPr>
          </a:lstStyle>
          <a:p>
            <a:pPr marL="12700">
              <a:lnSpc>
                <a:spcPct val="100000"/>
              </a:lnSpc>
              <a:spcBef>
                <a:spcPts val="95"/>
              </a:spcBef>
            </a:pPr>
            <a:r>
              <a:rPr spc="15" dirty="0"/>
              <a:t>SCRATCH EDUCATOR </a:t>
            </a:r>
            <a:r>
              <a:rPr spc="25" dirty="0"/>
              <a:t>GUIDE </a:t>
            </a:r>
            <a:r>
              <a:rPr dirty="0"/>
              <a:t>•</a:t>
            </a:r>
            <a:r>
              <a:rPr spc="204" dirty="0"/>
              <a:t> </a:t>
            </a:r>
            <a:r>
              <a:rPr sz="1100" dirty="0">
                <a:solidFill>
                  <a:srgbClr val="F8991C"/>
                </a:solidFill>
              </a:rPr>
              <a:t>scratch.mit.edu/go</a:t>
            </a:r>
            <a:endParaRPr sz="1100"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3/18/2018</a:t>
            </a:fld>
            <a:endParaRPr lang="en-US" dirty="0"/>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cratch.mit.edu/educators" TargetMode="External"/><Relationship Id="rId3" Type="http://schemas.openxmlformats.org/officeDocument/2006/relationships/image" Target="../media/image2.png"/><Relationship Id="rId7" Type="http://schemas.openxmlformats.org/officeDocument/2006/relationships/hyperlink" Target="http://scratch.mit.edu/story/cards" TargetMode="External"/><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cratch.mit.edu/studios/3757922" TargetMode="External"/><Relationship Id="rId11" Type="http://schemas.openxmlformats.org/officeDocument/2006/relationships/hyperlink" Target="http://scratch.mit.edu/story" TargetMode="External"/><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hyperlink" Target="http://scratch.mit.edu/story/cards" TargetMode="External"/><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hyperlink" Target="http://scratch.mit.edu/story" TargetMode="External"/><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5751" y="196105"/>
            <a:ext cx="2068830" cy="135935"/>
          </a:xfrm>
          <a:prstGeom prst="rect">
            <a:avLst/>
          </a:prstGeom>
        </p:spPr>
        <p:txBody>
          <a:bodyPr vert="horz" wrap="square" lIns="0" tIns="12700" rIns="0" bIns="0" rtlCol="0">
            <a:spAutoFit/>
          </a:bodyPr>
          <a:lstStyle/>
          <a:p>
            <a:pPr marL="12700">
              <a:lnSpc>
                <a:spcPct val="100000"/>
              </a:lnSpc>
              <a:spcBef>
                <a:spcPts val="100"/>
              </a:spcBef>
            </a:pPr>
            <a:r>
              <a:rPr lang="ar-EG" sz="800" b="1" spc="10" dirty="0" smtClean="0">
                <a:solidFill>
                  <a:srgbClr val="FFFFFF"/>
                </a:solidFill>
                <a:latin typeface="Helvetica Neue"/>
                <a:cs typeface="Helvetica Neue"/>
              </a:rPr>
              <a:t>أنشئ قصة | دليل المعلم</a:t>
            </a:r>
            <a:endParaRPr sz="800" dirty="0">
              <a:latin typeface="Helvetica Neue"/>
              <a:cs typeface="Helvetica Neue"/>
            </a:endParaRPr>
          </a:p>
        </p:txBody>
      </p:sp>
      <p:sp>
        <p:nvSpPr>
          <p:cNvPr id="3" name="object 3"/>
          <p:cNvSpPr/>
          <p:nvPr/>
        </p:nvSpPr>
        <p:spPr>
          <a:xfrm>
            <a:off x="4002245" y="146221"/>
            <a:ext cx="720054" cy="268808"/>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9052594" y="150286"/>
            <a:ext cx="720054" cy="26880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628896" y="7424419"/>
            <a:ext cx="182880" cy="182880"/>
          </a:xfrm>
          <a:custGeom>
            <a:avLst/>
            <a:gdLst/>
            <a:ahLst/>
            <a:cxnLst/>
            <a:rect l="l" t="t" r="r" b="b"/>
            <a:pathLst>
              <a:path w="182879" h="182879">
                <a:moveTo>
                  <a:pt x="91439" y="0"/>
                </a:moveTo>
                <a:lnTo>
                  <a:pt x="55849" y="7186"/>
                </a:lnTo>
                <a:lnTo>
                  <a:pt x="26784" y="26784"/>
                </a:lnTo>
                <a:lnTo>
                  <a:pt x="7186" y="55849"/>
                </a:lnTo>
                <a:lnTo>
                  <a:pt x="0" y="91439"/>
                </a:lnTo>
                <a:lnTo>
                  <a:pt x="7186" y="127030"/>
                </a:lnTo>
                <a:lnTo>
                  <a:pt x="26784" y="156095"/>
                </a:lnTo>
                <a:lnTo>
                  <a:pt x="55849" y="175693"/>
                </a:lnTo>
                <a:lnTo>
                  <a:pt x="91439" y="182879"/>
                </a:lnTo>
                <a:lnTo>
                  <a:pt x="127030" y="175693"/>
                </a:lnTo>
                <a:lnTo>
                  <a:pt x="156095" y="156095"/>
                </a:lnTo>
                <a:lnTo>
                  <a:pt x="175693" y="127030"/>
                </a:lnTo>
                <a:lnTo>
                  <a:pt x="182879" y="91439"/>
                </a:lnTo>
                <a:lnTo>
                  <a:pt x="175693" y="55849"/>
                </a:lnTo>
                <a:lnTo>
                  <a:pt x="156095" y="26784"/>
                </a:lnTo>
                <a:lnTo>
                  <a:pt x="127030" y="7186"/>
                </a:lnTo>
                <a:lnTo>
                  <a:pt x="91439" y="0"/>
                </a:lnTo>
                <a:close/>
              </a:path>
            </a:pathLst>
          </a:custGeom>
          <a:solidFill>
            <a:srgbClr val="F8991C"/>
          </a:solidFill>
        </p:spPr>
        <p:txBody>
          <a:bodyPr wrap="square" lIns="0" tIns="0" rIns="0" bIns="0" rtlCol="0"/>
          <a:lstStyle/>
          <a:p>
            <a:endParaRPr dirty="0"/>
          </a:p>
        </p:txBody>
      </p:sp>
      <p:sp>
        <p:nvSpPr>
          <p:cNvPr id="6" name="object 6"/>
          <p:cNvSpPr/>
          <p:nvPr/>
        </p:nvSpPr>
        <p:spPr>
          <a:xfrm>
            <a:off x="9688194"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5"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7" name="object 7"/>
          <p:cNvSpPr/>
          <p:nvPr/>
        </p:nvSpPr>
        <p:spPr>
          <a:xfrm>
            <a:off x="9671050" y="7426959"/>
            <a:ext cx="182880" cy="182880"/>
          </a:xfrm>
          <a:custGeom>
            <a:avLst/>
            <a:gdLst/>
            <a:ahLst/>
            <a:cxnLst/>
            <a:rect l="l" t="t" r="r" b="b"/>
            <a:pathLst>
              <a:path w="182879" h="182879">
                <a:moveTo>
                  <a:pt x="91440" y="0"/>
                </a:moveTo>
                <a:lnTo>
                  <a:pt x="55849" y="7186"/>
                </a:lnTo>
                <a:lnTo>
                  <a:pt x="26784" y="26784"/>
                </a:lnTo>
                <a:lnTo>
                  <a:pt x="7186" y="55849"/>
                </a:lnTo>
                <a:lnTo>
                  <a:pt x="0" y="91440"/>
                </a:lnTo>
                <a:lnTo>
                  <a:pt x="7186" y="127030"/>
                </a:lnTo>
                <a:lnTo>
                  <a:pt x="26784" y="156095"/>
                </a:lnTo>
                <a:lnTo>
                  <a:pt x="55849" y="175693"/>
                </a:lnTo>
                <a:lnTo>
                  <a:pt x="91440" y="182880"/>
                </a:lnTo>
                <a:lnTo>
                  <a:pt x="127030" y="175693"/>
                </a:lnTo>
                <a:lnTo>
                  <a:pt x="156095" y="156095"/>
                </a:lnTo>
                <a:lnTo>
                  <a:pt x="175693" y="127030"/>
                </a:lnTo>
                <a:lnTo>
                  <a:pt x="182880" y="91440"/>
                </a:lnTo>
                <a:lnTo>
                  <a:pt x="175693" y="55849"/>
                </a:lnTo>
                <a:lnTo>
                  <a:pt x="156095" y="26784"/>
                </a:lnTo>
                <a:lnTo>
                  <a:pt x="127030" y="7186"/>
                </a:lnTo>
                <a:lnTo>
                  <a:pt x="91440" y="0"/>
                </a:lnTo>
                <a:close/>
              </a:path>
            </a:pathLst>
          </a:custGeom>
          <a:solidFill>
            <a:srgbClr val="F8991C"/>
          </a:solidFill>
        </p:spPr>
        <p:txBody>
          <a:bodyPr wrap="square" lIns="0" tIns="0" rIns="0" bIns="0" rtlCol="0"/>
          <a:lstStyle/>
          <a:p>
            <a:endParaRPr dirty="0"/>
          </a:p>
        </p:txBody>
      </p:sp>
      <p:sp>
        <p:nvSpPr>
          <p:cNvPr id="8" name="object 8"/>
          <p:cNvSpPr txBox="1"/>
          <p:nvPr/>
        </p:nvSpPr>
        <p:spPr>
          <a:xfrm>
            <a:off x="5610352" y="196105"/>
            <a:ext cx="2068830" cy="135935"/>
          </a:xfrm>
          <a:prstGeom prst="rect">
            <a:avLst/>
          </a:prstGeom>
        </p:spPr>
        <p:txBody>
          <a:bodyPr vert="horz" wrap="square" lIns="0" tIns="12700" rIns="0" bIns="0" rtlCol="0">
            <a:spAutoFit/>
          </a:bodyPr>
          <a:lstStyle/>
          <a:p>
            <a:pPr marL="12700">
              <a:lnSpc>
                <a:spcPct val="100000"/>
              </a:lnSpc>
              <a:spcBef>
                <a:spcPts val="100"/>
              </a:spcBef>
            </a:pPr>
            <a:r>
              <a:rPr lang="ar-EG" sz="800" b="1" spc="10" dirty="0" smtClean="0">
                <a:solidFill>
                  <a:srgbClr val="FFFFFF"/>
                </a:solidFill>
                <a:latin typeface="Helvetica Neue"/>
                <a:cs typeface="Helvetica Neue"/>
              </a:rPr>
              <a:t>أنشئ قصة | دليل المعلم</a:t>
            </a:r>
            <a:endParaRPr sz="800" dirty="0">
              <a:latin typeface="Helvetica Neue"/>
              <a:cs typeface="Helvetica Neue"/>
            </a:endParaRPr>
          </a:p>
        </p:txBody>
      </p:sp>
      <p:sp>
        <p:nvSpPr>
          <p:cNvPr id="9" name="object 9"/>
          <p:cNvSpPr/>
          <p:nvPr/>
        </p:nvSpPr>
        <p:spPr>
          <a:xfrm>
            <a:off x="5147322" y="96126"/>
            <a:ext cx="406387" cy="361126"/>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118122" y="96126"/>
            <a:ext cx="406387" cy="361126"/>
          </a:xfrm>
          <a:prstGeom prst="rect">
            <a:avLst/>
          </a:prstGeom>
          <a:blipFill>
            <a:blip r:embed="rId4" cstate="print"/>
            <a:stretch>
              <a:fillRect/>
            </a:stretch>
          </a:blipFill>
        </p:spPr>
        <p:txBody>
          <a:bodyPr wrap="square" lIns="0" tIns="0" rIns="0" bIns="0" rtlCol="0"/>
          <a:lstStyle/>
          <a:p>
            <a:endParaRPr dirty="0"/>
          </a:p>
        </p:txBody>
      </p:sp>
      <p:sp>
        <p:nvSpPr>
          <p:cNvPr id="33" name="object 33"/>
          <p:cNvSpPr txBox="1"/>
          <p:nvPr/>
        </p:nvSpPr>
        <p:spPr>
          <a:xfrm>
            <a:off x="762000" y="655775"/>
            <a:ext cx="3654449" cy="2556341"/>
          </a:xfrm>
          <a:prstGeom prst="rect">
            <a:avLst/>
          </a:prstGeom>
        </p:spPr>
        <p:txBody>
          <a:bodyPr vert="horz" wrap="square" lIns="0" tIns="95250" rIns="0" bIns="0" rtlCol="0">
            <a:spAutoFit/>
          </a:bodyPr>
          <a:lstStyle/>
          <a:p>
            <a:pPr marL="12700" algn="r" rtl="1">
              <a:lnSpc>
                <a:spcPct val="100000"/>
              </a:lnSpc>
              <a:spcBef>
                <a:spcPts val="750"/>
              </a:spcBef>
            </a:pPr>
            <a:r>
              <a:rPr lang="ar-EG" sz="2000" b="1" spc="15" dirty="0" smtClean="0">
                <a:solidFill>
                  <a:srgbClr val="4C4D4F"/>
                </a:solidFill>
                <a:latin typeface="Helvetica Neue"/>
                <a:cs typeface="Helvetica Neue"/>
              </a:rPr>
              <a:t>دليل المعلم</a:t>
            </a:r>
            <a:endParaRPr sz="2000" dirty="0">
              <a:latin typeface="Helvetica Neue"/>
              <a:cs typeface="Helvetica Neue"/>
            </a:endParaRPr>
          </a:p>
          <a:p>
            <a:pPr marL="12700" algn="r" rtl="1">
              <a:lnSpc>
                <a:spcPct val="100000"/>
              </a:lnSpc>
              <a:spcBef>
                <a:spcPts val="875"/>
              </a:spcBef>
            </a:pPr>
            <a:r>
              <a:rPr lang="ar-EG" sz="2700" b="1" spc="40" dirty="0">
                <a:solidFill>
                  <a:srgbClr val="7168A7"/>
                </a:solidFill>
                <a:latin typeface="Burbank Big Regular"/>
                <a:cs typeface="Burbank Big Regular"/>
              </a:rPr>
              <a:t>أ</a:t>
            </a:r>
            <a:r>
              <a:rPr lang="ar-EG" sz="2700" b="1" spc="40" dirty="0" smtClean="0">
                <a:solidFill>
                  <a:srgbClr val="7168A7"/>
                </a:solidFill>
                <a:latin typeface="Burbank Big Regular"/>
                <a:cs typeface="Burbank Big Regular"/>
              </a:rPr>
              <a:t>نشئ قصة</a:t>
            </a:r>
          </a:p>
          <a:p>
            <a:pPr marL="12700" algn="r" rtl="1">
              <a:lnSpc>
                <a:spcPct val="100000"/>
              </a:lnSpc>
              <a:spcBef>
                <a:spcPts val="875"/>
              </a:spcBef>
            </a:pPr>
            <a:endParaRPr sz="2700" dirty="0">
              <a:latin typeface="Burbank Big Regular"/>
              <a:cs typeface="Burbank Big Regular"/>
            </a:endParaRPr>
          </a:p>
          <a:p>
            <a:pPr algn="just" rtl="1">
              <a:lnSpc>
                <a:spcPct val="107000"/>
              </a:lnSpc>
              <a:spcAft>
                <a:spcPts val="800"/>
              </a:spcAft>
            </a:pPr>
            <a:r>
              <a:rPr lang="ar-EG" sz="1500" spc="-15" dirty="0">
                <a:solidFill>
                  <a:srgbClr val="4C4D4F"/>
                </a:solidFill>
                <a:latin typeface="Arial"/>
                <a:cs typeface="Arial"/>
              </a:rPr>
              <a:t>يمكنك بهذا الدليل أن تخطط وتقود ورشة عمل مدتها ساعة باستخدام </a:t>
            </a:r>
            <a:r>
              <a:rPr lang="ar-EG" sz="1500" spc="-15" dirty="0" smtClean="0">
                <a:solidFill>
                  <a:srgbClr val="4C4D4F"/>
                </a:solidFill>
                <a:latin typeface="Arial"/>
                <a:cs typeface="Arial"/>
              </a:rPr>
              <a:t>«</a:t>
            </a:r>
            <a:r>
              <a:rPr lang="en-US" sz="1500" spc="-15" dirty="0" smtClean="0">
                <a:solidFill>
                  <a:srgbClr val="4C4D4F"/>
                </a:solidFill>
                <a:latin typeface="Arial"/>
                <a:cs typeface="Arial"/>
              </a:rPr>
              <a:t>Scratch</a:t>
            </a:r>
            <a:r>
              <a:rPr lang="ar-EG" sz="1500" spc="-15" dirty="0" smtClean="0">
                <a:solidFill>
                  <a:srgbClr val="4C4D4F"/>
                </a:solidFill>
                <a:latin typeface="Arial"/>
                <a:cs typeface="Arial"/>
              </a:rPr>
              <a:t>». </a:t>
            </a:r>
          </a:p>
          <a:p>
            <a:pPr algn="just" rtl="1">
              <a:lnSpc>
                <a:spcPct val="107000"/>
              </a:lnSpc>
              <a:spcAft>
                <a:spcPts val="800"/>
              </a:spcAft>
            </a:pPr>
            <a:r>
              <a:rPr lang="ar-EG" sz="1500" spc="-15" dirty="0" smtClean="0">
                <a:solidFill>
                  <a:srgbClr val="4C4D4F"/>
                </a:solidFill>
                <a:latin typeface="Arial"/>
                <a:cs typeface="Arial"/>
              </a:rPr>
              <a:t>سوف ينشئ المشاركون قصة تحتوي على خلفيات وشخصيات وحوار..</a:t>
            </a:r>
            <a:endParaRPr lang="en-US" sz="1500" spc="-15" dirty="0">
              <a:solidFill>
                <a:srgbClr val="4C4D4F"/>
              </a:solidFill>
              <a:latin typeface="Arial"/>
              <a:cs typeface="Arial"/>
            </a:endParaRPr>
          </a:p>
        </p:txBody>
      </p:sp>
      <p:sp>
        <p:nvSpPr>
          <p:cNvPr id="34" name="object 34"/>
          <p:cNvSpPr/>
          <p:nvPr/>
        </p:nvSpPr>
        <p:spPr>
          <a:xfrm>
            <a:off x="685800" y="3459695"/>
            <a:ext cx="1851685" cy="1389773"/>
          </a:xfrm>
          <a:prstGeom prst="rect">
            <a:avLst/>
          </a:prstGeom>
          <a:blipFill>
            <a:blip r:embed="rId5" cstate="print"/>
            <a:stretch>
              <a:fillRect/>
            </a:stretch>
          </a:blipFill>
        </p:spPr>
        <p:txBody>
          <a:bodyPr wrap="square" lIns="0" tIns="0" rIns="0" bIns="0" rtlCol="0"/>
          <a:lstStyle/>
          <a:p>
            <a:endParaRPr dirty="0"/>
          </a:p>
        </p:txBody>
      </p:sp>
      <p:sp>
        <p:nvSpPr>
          <p:cNvPr id="35" name="object 35"/>
          <p:cNvSpPr/>
          <p:nvPr/>
        </p:nvSpPr>
        <p:spPr>
          <a:xfrm>
            <a:off x="2599080" y="3457435"/>
            <a:ext cx="1851682" cy="1392034"/>
          </a:xfrm>
          <a:prstGeom prst="rect">
            <a:avLst/>
          </a:prstGeom>
          <a:blipFill>
            <a:blip r:embed="rId6" cstate="print"/>
            <a:stretch>
              <a:fillRect/>
            </a:stretch>
          </a:blipFill>
        </p:spPr>
        <p:txBody>
          <a:bodyPr wrap="square" lIns="0" tIns="0" rIns="0" bIns="0" rtlCol="0"/>
          <a:lstStyle/>
          <a:p>
            <a:endParaRPr dirty="0"/>
          </a:p>
        </p:txBody>
      </p:sp>
      <p:sp>
        <p:nvSpPr>
          <p:cNvPr id="36" name="object 36"/>
          <p:cNvSpPr/>
          <p:nvPr/>
        </p:nvSpPr>
        <p:spPr>
          <a:xfrm>
            <a:off x="685800" y="4904130"/>
            <a:ext cx="1851685" cy="1392034"/>
          </a:xfrm>
          <a:prstGeom prst="rect">
            <a:avLst/>
          </a:prstGeom>
          <a:blipFill>
            <a:blip r:embed="rId7" cstate="print"/>
            <a:stretch>
              <a:fillRect/>
            </a:stretch>
          </a:blipFill>
        </p:spPr>
        <p:txBody>
          <a:bodyPr wrap="square" lIns="0" tIns="0" rIns="0" bIns="0" rtlCol="0"/>
          <a:lstStyle/>
          <a:p>
            <a:endParaRPr dirty="0"/>
          </a:p>
        </p:txBody>
      </p:sp>
      <p:sp>
        <p:nvSpPr>
          <p:cNvPr id="37" name="object 37"/>
          <p:cNvSpPr/>
          <p:nvPr/>
        </p:nvSpPr>
        <p:spPr>
          <a:xfrm>
            <a:off x="2599080" y="4904130"/>
            <a:ext cx="1850774" cy="1392034"/>
          </a:xfrm>
          <a:prstGeom prst="rect">
            <a:avLst/>
          </a:prstGeom>
          <a:blipFill>
            <a:blip r:embed="rId8" cstate="print"/>
            <a:stretch>
              <a:fillRect/>
            </a:stretch>
          </a:blipFill>
        </p:spPr>
        <p:txBody>
          <a:bodyPr wrap="square" lIns="0" tIns="0" rIns="0" bIns="0" rtlCol="0"/>
          <a:lstStyle/>
          <a:p>
            <a:endParaRPr dirty="0"/>
          </a:p>
        </p:txBody>
      </p:sp>
      <p:sp>
        <p:nvSpPr>
          <p:cNvPr id="38" name="object 38"/>
          <p:cNvSpPr txBox="1"/>
          <p:nvPr/>
        </p:nvSpPr>
        <p:spPr>
          <a:xfrm>
            <a:off x="4668035" y="7421472"/>
            <a:ext cx="103505" cy="192405"/>
          </a:xfrm>
          <a:prstGeom prst="rect">
            <a:avLst/>
          </a:prstGeom>
        </p:spPr>
        <p:txBody>
          <a:bodyPr vert="horz" wrap="square" lIns="0" tIns="8890" rIns="0" bIns="0" rtlCol="0">
            <a:spAutoFit/>
          </a:bodyPr>
          <a:lstStyle/>
          <a:p>
            <a:pPr marL="12700">
              <a:lnSpc>
                <a:spcPct val="100000"/>
              </a:lnSpc>
              <a:spcBef>
                <a:spcPts val="70"/>
              </a:spcBef>
            </a:pPr>
            <a:r>
              <a:rPr sz="1100" b="1" dirty="0">
                <a:solidFill>
                  <a:srgbClr val="FFFFFF"/>
                </a:solidFill>
                <a:latin typeface="Helvetica Neue"/>
                <a:cs typeface="Helvetica Neue"/>
              </a:rPr>
              <a:t>1</a:t>
            </a:r>
            <a:endParaRPr sz="1100" dirty="0">
              <a:latin typeface="Helvetica Neue"/>
              <a:cs typeface="Helvetica Neue"/>
            </a:endParaRPr>
          </a:p>
        </p:txBody>
      </p:sp>
      <p:sp>
        <p:nvSpPr>
          <p:cNvPr id="39" name="object 39"/>
          <p:cNvSpPr txBox="1"/>
          <p:nvPr/>
        </p:nvSpPr>
        <p:spPr>
          <a:xfrm>
            <a:off x="9709935" y="7421472"/>
            <a:ext cx="103505" cy="192405"/>
          </a:xfrm>
          <a:prstGeom prst="rect">
            <a:avLst/>
          </a:prstGeom>
        </p:spPr>
        <p:txBody>
          <a:bodyPr vert="horz" wrap="square" lIns="0" tIns="8890" rIns="0" bIns="0" rtlCol="0">
            <a:spAutoFit/>
          </a:bodyPr>
          <a:lstStyle/>
          <a:p>
            <a:pPr marL="12700">
              <a:lnSpc>
                <a:spcPct val="100000"/>
              </a:lnSpc>
              <a:spcBef>
                <a:spcPts val="70"/>
              </a:spcBef>
            </a:pPr>
            <a:r>
              <a:rPr sz="1100" b="1" dirty="0">
                <a:solidFill>
                  <a:srgbClr val="FFFFFF"/>
                </a:solidFill>
                <a:latin typeface="Helvetica Neue"/>
                <a:cs typeface="Helvetica Neue"/>
              </a:rPr>
              <a:t>2</a:t>
            </a:r>
            <a:endParaRPr sz="1100" dirty="0">
              <a:latin typeface="Helvetica Neue"/>
              <a:cs typeface="Helvetica Neue"/>
            </a:endParaRPr>
          </a:p>
        </p:txBody>
      </p:sp>
      <p:sp>
        <p:nvSpPr>
          <p:cNvPr id="42" name="object 12"/>
          <p:cNvSpPr txBox="1"/>
          <p:nvPr/>
        </p:nvSpPr>
        <p:spPr>
          <a:xfrm>
            <a:off x="7408126" y="840659"/>
            <a:ext cx="2298700" cy="283210"/>
          </a:xfrm>
          <a:prstGeom prst="rect">
            <a:avLst/>
          </a:prstGeom>
        </p:spPr>
        <p:txBody>
          <a:bodyPr vert="horz" wrap="square" lIns="0" tIns="0" rIns="0" bIns="0" rtlCol="0">
            <a:spAutoFit/>
          </a:bodyPr>
          <a:lstStyle/>
          <a:p>
            <a:pPr marL="12700">
              <a:lnSpc>
                <a:spcPct val="100000"/>
              </a:lnSpc>
            </a:pPr>
            <a:r>
              <a:rPr lang="ar-EG" sz="1800" b="1" spc="20" dirty="0" smtClean="0">
                <a:solidFill>
                  <a:srgbClr val="4C4D4F"/>
                </a:solidFill>
                <a:latin typeface="Arial"/>
                <a:cs typeface="Arial"/>
              </a:rPr>
              <a:t>نظرة عامة على ورشة العمل</a:t>
            </a:r>
            <a:endParaRPr sz="1800" dirty="0">
              <a:latin typeface="Arial"/>
              <a:cs typeface="Arial"/>
            </a:endParaRPr>
          </a:p>
        </p:txBody>
      </p:sp>
      <p:sp>
        <p:nvSpPr>
          <p:cNvPr id="43" name="object 13"/>
          <p:cNvSpPr txBox="1"/>
          <p:nvPr/>
        </p:nvSpPr>
        <p:spPr>
          <a:xfrm>
            <a:off x="5540996" y="2631503"/>
            <a:ext cx="2223771" cy="471989"/>
          </a:xfrm>
          <a:prstGeom prst="rect">
            <a:avLst/>
          </a:prstGeom>
        </p:spPr>
        <p:txBody>
          <a:bodyPr vert="horz" wrap="square" lIns="0" tIns="0" rIns="0" bIns="0" rtlCol="0">
            <a:spAutoFit/>
          </a:bodyPr>
          <a:lstStyle/>
          <a:p>
            <a:pPr marL="12700" marR="5080" algn="just" rtl="1">
              <a:lnSpc>
                <a:spcPct val="105600"/>
              </a:lnSpc>
            </a:pPr>
            <a:r>
              <a:rPr lang="ar-EG" sz="1500" dirty="0" smtClean="0">
                <a:solidFill>
                  <a:srgbClr val="00AEEF"/>
                </a:solidFill>
                <a:latin typeface="Arial"/>
                <a:cs typeface="Arial"/>
              </a:rPr>
              <a:t>أولًا</a:t>
            </a:r>
            <a:r>
              <a:rPr lang="ar-EG" sz="1500" dirty="0">
                <a:solidFill>
                  <a:srgbClr val="00AEEF"/>
                </a:solidFill>
                <a:latin typeface="Arial"/>
                <a:cs typeface="Arial"/>
              </a:rPr>
              <a:t>، كون مجموعة لتقديم الموضوع واستثارة الأفكار.</a:t>
            </a:r>
            <a:endParaRPr sz="1500" dirty="0">
              <a:solidFill>
                <a:srgbClr val="00AEEF"/>
              </a:solidFill>
              <a:latin typeface="Arial"/>
              <a:cs typeface="Arial"/>
            </a:endParaRPr>
          </a:p>
        </p:txBody>
      </p:sp>
      <p:sp>
        <p:nvSpPr>
          <p:cNvPr id="44" name="object 14"/>
          <p:cNvSpPr/>
          <p:nvPr/>
        </p:nvSpPr>
        <p:spPr>
          <a:xfrm>
            <a:off x="8977895" y="4166089"/>
            <a:ext cx="407034" cy="307340"/>
          </a:xfrm>
          <a:custGeom>
            <a:avLst/>
            <a:gdLst/>
            <a:ahLst/>
            <a:cxnLst/>
            <a:rect l="l" t="t" r="r" b="b"/>
            <a:pathLst>
              <a:path w="407035" h="307339">
                <a:moveTo>
                  <a:pt x="373456" y="306857"/>
                </a:moveTo>
                <a:lnTo>
                  <a:pt x="33388" y="306857"/>
                </a:lnTo>
                <a:lnTo>
                  <a:pt x="20423" y="304222"/>
                </a:lnTo>
                <a:lnTo>
                  <a:pt x="9807" y="297049"/>
                </a:lnTo>
                <a:lnTo>
                  <a:pt x="2634" y="286433"/>
                </a:lnTo>
                <a:lnTo>
                  <a:pt x="0" y="273469"/>
                </a:lnTo>
                <a:lnTo>
                  <a:pt x="0" y="33388"/>
                </a:lnTo>
                <a:lnTo>
                  <a:pt x="2634" y="20423"/>
                </a:lnTo>
                <a:lnTo>
                  <a:pt x="9807" y="9807"/>
                </a:lnTo>
                <a:lnTo>
                  <a:pt x="20423" y="2634"/>
                </a:lnTo>
                <a:lnTo>
                  <a:pt x="33388" y="0"/>
                </a:lnTo>
                <a:lnTo>
                  <a:pt x="373456" y="0"/>
                </a:lnTo>
                <a:lnTo>
                  <a:pt x="386420" y="2634"/>
                </a:lnTo>
                <a:lnTo>
                  <a:pt x="397036" y="9807"/>
                </a:lnTo>
                <a:lnTo>
                  <a:pt x="404210" y="20423"/>
                </a:lnTo>
                <a:lnTo>
                  <a:pt x="406844" y="33388"/>
                </a:lnTo>
                <a:lnTo>
                  <a:pt x="406844" y="273469"/>
                </a:lnTo>
                <a:lnTo>
                  <a:pt x="404210" y="286433"/>
                </a:lnTo>
                <a:lnTo>
                  <a:pt x="397036" y="297049"/>
                </a:lnTo>
                <a:lnTo>
                  <a:pt x="386420" y="304222"/>
                </a:lnTo>
                <a:lnTo>
                  <a:pt x="373456" y="306857"/>
                </a:lnTo>
                <a:close/>
              </a:path>
            </a:pathLst>
          </a:custGeom>
          <a:ln w="27825">
            <a:solidFill>
              <a:srgbClr val="EA6A54"/>
            </a:solidFill>
          </a:ln>
        </p:spPr>
        <p:txBody>
          <a:bodyPr wrap="square" lIns="0" tIns="0" rIns="0" bIns="0" rtlCol="0"/>
          <a:lstStyle/>
          <a:p>
            <a:endParaRPr dirty="0"/>
          </a:p>
        </p:txBody>
      </p:sp>
      <p:sp>
        <p:nvSpPr>
          <p:cNvPr id="45" name="object 15"/>
          <p:cNvSpPr/>
          <p:nvPr/>
        </p:nvSpPr>
        <p:spPr>
          <a:xfrm>
            <a:off x="8904730" y="4479639"/>
            <a:ext cx="553720" cy="161290"/>
          </a:xfrm>
          <a:custGeom>
            <a:avLst/>
            <a:gdLst/>
            <a:ahLst/>
            <a:cxnLst/>
            <a:rect l="l" t="t" r="r" b="b"/>
            <a:pathLst>
              <a:path w="553720" h="161289">
                <a:moveTo>
                  <a:pt x="41643" y="161023"/>
                </a:moveTo>
                <a:lnTo>
                  <a:pt x="511530" y="161023"/>
                </a:lnTo>
                <a:lnTo>
                  <a:pt x="528656" y="157783"/>
                </a:lnTo>
                <a:lnTo>
                  <a:pt x="543496" y="148550"/>
                </a:lnTo>
                <a:lnTo>
                  <a:pt x="552764" y="134057"/>
                </a:lnTo>
                <a:lnTo>
                  <a:pt x="553173" y="115036"/>
                </a:lnTo>
                <a:lnTo>
                  <a:pt x="538418" y="83624"/>
                </a:lnTo>
                <a:lnTo>
                  <a:pt x="513522" y="45573"/>
                </a:lnTo>
                <a:lnTo>
                  <a:pt x="490082" y="13495"/>
                </a:lnTo>
                <a:lnTo>
                  <a:pt x="479691" y="0"/>
                </a:lnTo>
                <a:lnTo>
                  <a:pt x="73469" y="0"/>
                </a:lnTo>
                <a:lnTo>
                  <a:pt x="35359" y="48589"/>
                </a:lnTo>
                <a:lnTo>
                  <a:pt x="15003" y="76768"/>
                </a:lnTo>
                <a:lnTo>
                  <a:pt x="5512" y="95322"/>
                </a:lnTo>
                <a:lnTo>
                  <a:pt x="0" y="115036"/>
                </a:lnTo>
                <a:lnTo>
                  <a:pt x="404" y="134057"/>
                </a:lnTo>
                <a:lnTo>
                  <a:pt x="9672" y="148550"/>
                </a:lnTo>
                <a:lnTo>
                  <a:pt x="24515" y="157783"/>
                </a:lnTo>
                <a:lnTo>
                  <a:pt x="41643" y="161023"/>
                </a:lnTo>
                <a:close/>
              </a:path>
            </a:pathLst>
          </a:custGeom>
          <a:ln w="27825">
            <a:solidFill>
              <a:srgbClr val="EA6A54"/>
            </a:solidFill>
          </a:ln>
        </p:spPr>
        <p:txBody>
          <a:bodyPr wrap="square" lIns="0" tIns="0" rIns="0" bIns="0" rtlCol="0"/>
          <a:lstStyle/>
          <a:p>
            <a:endParaRPr dirty="0"/>
          </a:p>
        </p:txBody>
      </p:sp>
      <p:sp>
        <p:nvSpPr>
          <p:cNvPr id="46" name="object 16"/>
          <p:cNvSpPr/>
          <p:nvPr/>
        </p:nvSpPr>
        <p:spPr>
          <a:xfrm>
            <a:off x="8955111" y="4587462"/>
            <a:ext cx="451484" cy="0"/>
          </a:xfrm>
          <a:custGeom>
            <a:avLst/>
            <a:gdLst/>
            <a:ahLst/>
            <a:cxnLst/>
            <a:rect l="l" t="t" r="r" b="b"/>
            <a:pathLst>
              <a:path w="451485">
                <a:moveTo>
                  <a:pt x="0" y="0"/>
                </a:moveTo>
                <a:lnTo>
                  <a:pt x="451142" y="0"/>
                </a:lnTo>
              </a:path>
            </a:pathLst>
          </a:custGeom>
          <a:ln w="27889">
            <a:solidFill>
              <a:srgbClr val="EA6A54"/>
            </a:solidFill>
          </a:ln>
        </p:spPr>
        <p:txBody>
          <a:bodyPr wrap="square" lIns="0" tIns="0" rIns="0" bIns="0" rtlCol="0"/>
          <a:lstStyle/>
          <a:p>
            <a:endParaRPr dirty="0"/>
          </a:p>
        </p:txBody>
      </p:sp>
      <p:sp>
        <p:nvSpPr>
          <p:cNvPr id="47" name="object 17"/>
          <p:cNvSpPr/>
          <p:nvPr/>
        </p:nvSpPr>
        <p:spPr>
          <a:xfrm>
            <a:off x="8984804" y="4537259"/>
            <a:ext cx="391160" cy="0"/>
          </a:xfrm>
          <a:custGeom>
            <a:avLst/>
            <a:gdLst/>
            <a:ahLst/>
            <a:cxnLst/>
            <a:rect l="l" t="t" r="r" b="b"/>
            <a:pathLst>
              <a:path w="391160">
                <a:moveTo>
                  <a:pt x="0" y="0"/>
                </a:moveTo>
                <a:lnTo>
                  <a:pt x="390778" y="0"/>
                </a:lnTo>
              </a:path>
            </a:pathLst>
          </a:custGeom>
          <a:ln w="27889">
            <a:solidFill>
              <a:srgbClr val="EA6A54"/>
            </a:solidFill>
          </a:ln>
        </p:spPr>
        <p:txBody>
          <a:bodyPr wrap="square" lIns="0" tIns="0" rIns="0" bIns="0" rtlCol="0"/>
          <a:lstStyle/>
          <a:p>
            <a:endParaRPr dirty="0"/>
          </a:p>
        </p:txBody>
      </p:sp>
      <p:sp>
        <p:nvSpPr>
          <p:cNvPr id="48" name="object 18"/>
          <p:cNvSpPr/>
          <p:nvPr/>
        </p:nvSpPr>
        <p:spPr>
          <a:xfrm>
            <a:off x="9051225" y="4251712"/>
            <a:ext cx="65405" cy="48895"/>
          </a:xfrm>
          <a:custGeom>
            <a:avLst/>
            <a:gdLst/>
            <a:ahLst/>
            <a:cxnLst/>
            <a:rect l="l" t="t" r="r" b="b"/>
            <a:pathLst>
              <a:path w="65404" h="48895">
                <a:moveTo>
                  <a:pt x="65392" y="48615"/>
                </a:moveTo>
                <a:lnTo>
                  <a:pt x="0" y="0"/>
                </a:lnTo>
              </a:path>
            </a:pathLst>
          </a:custGeom>
          <a:ln w="27825">
            <a:solidFill>
              <a:srgbClr val="EA6A54"/>
            </a:solidFill>
          </a:ln>
        </p:spPr>
        <p:txBody>
          <a:bodyPr wrap="square" lIns="0" tIns="0" rIns="0" bIns="0" rtlCol="0"/>
          <a:lstStyle/>
          <a:p>
            <a:endParaRPr dirty="0"/>
          </a:p>
        </p:txBody>
      </p:sp>
      <p:sp>
        <p:nvSpPr>
          <p:cNvPr id="49" name="object 19"/>
          <p:cNvSpPr/>
          <p:nvPr/>
        </p:nvSpPr>
        <p:spPr>
          <a:xfrm>
            <a:off x="9170872" y="4209789"/>
            <a:ext cx="9525" cy="64769"/>
          </a:xfrm>
          <a:custGeom>
            <a:avLst/>
            <a:gdLst/>
            <a:ahLst/>
            <a:cxnLst/>
            <a:rect l="l" t="t" r="r" b="b"/>
            <a:pathLst>
              <a:path w="9525" h="64770">
                <a:moveTo>
                  <a:pt x="9321" y="64693"/>
                </a:moveTo>
                <a:lnTo>
                  <a:pt x="0" y="0"/>
                </a:lnTo>
              </a:path>
            </a:pathLst>
          </a:custGeom>
          <a:ln w="27825">
            <a:solidFill>
              <a:srgbClr val="EA6A54"/>
            </a:solidFill>
          </a:ln>
        </p:spPr>
        <p:txBody>
          <a:bodyPr wrap="square" lIns="0" tIns="0" rIns="0" bIns="0" rtlCol="0"/>
          <a:lstStyle/>
          <a:p>
            <a:endParaRPr dirty="0"/>
          </a:p>
        </p:txBody>
      </p:sp>
      <p:sp>
        <p:nvSpPr>
          <p:cNvPr id="50" name="object 20"/>
          <p:cNvSpPr/>
          <p:nvPr/>
        </p:nvSpPr>
        <p:spPr>
          <a:xfrm>
            <a:off x="9244938" y="4252791"/>
            <a:ext cx="67310" cy="46990"/>
          </a:xfrm>
          <a:custGeom>
            <a:avLst/>
            <a:gdLst/>
            <a:ahLst/>
            <a:cxnLst/>
            <a:rect l="l" t="t" r="r" b="b"/>
            <a:pathLst>
              <a:path w="67310" h="46989">
                <a:moveTo>
                  <a:pt x="66941" y="0"/>
                </a:moveTo>
                <a:lnTo>
                  <a:pt x="0" y="46456"/>
                </a:lnTo>
              </a:path>
            </a:pathLst>
          </a:custGeom>
          <a:ln w="27825">
            <a:solidFill>
              <a:srgbClr val="EA6A54"/>
            </a:solidFill>
          </a:ln>
        </p:spPr>
        <p:txBody>
          <a:bodyPr wrap="square" lIns="0" tIns="0" rIns="0" bIns="0" rtlCol="0"/>
          <a:lstStyle/>
          <a:p>
            <a:endParaRPr dirty="0"/>
          </a:p>
        </p:txBody>
      </p:sp>
      <p:sp>
        <p:nvSpPr>
          <p:cNvPr id="51" name="object 21"/>
          <p:cNvSpPr/>
          <p:nvPr/>
        </p:nvSpPr>
        <p:spPr>
          <a:xfrm>
            <a:off x="9235642" y="4353985"/>
            <a:ext cx="65405" cy="48895"/>
          </a:xfrm>
          <a:custGeom>
            <a:avLst/>
            <a:gdLst/>
            <a:ahLst/>
            <a:cxnLst/>
            <a:rect l="l" t="t" r="r" b="b"/>
            <a:pathLst>
              <a:path w="65404" h="48895">
                <a:moveTo>
                  <a:pt x="65392" y="48615"/>
                </a:moveTo>
                <a:lnTo>
                  <a:pt x="0" y="0"/>
                </a:lnTo>
              </a:path>
            </a:pathLst>
          </a:custGeom>
          <a:ln w="27825">
            <a:solidFill>
              <a:srgbClr val="EA6A54"/>
            </a:solidFill>
          </a:ln>
        </p:spPr>
        <p:txBody>
          <a:bodyPr wrap="square" lIns="0" tIns="0" rIns="0" bIns="0" rtlCol="0"/>
          <a:lstStyle/>
          <a:p>
            <a:endParaRPr dirty="0"/>
          </a:p>
        </p:txBody>
      </p:sp>
      <p:sp>
        <p:nvSpPr>
          <p:cNvPr id="52" name="object 22"/>
          <p:cNvSpPr/>
          <p:nvPr/>
        </p:nvSpPr>
        <p:spPr>
          <a:xfrm>
            <a:off x="9170872" y="4371079"/>
            <a:ext cx="7620" cy="53340"/>
          </a:xfrm>
          <a:custGeom>
            <a:avLst/>
            <a:gdLst/>
            <a:ahLst/>
            <a:cxnLst/>
            <a:rect l="l" t="t" r="r" b="b"/>
            <a:pathLst>
              <a:path w="7620" h="53339">
                <a:moveTo>
                  <a:pt x="0" y="53314"/>
                </a:moveTo>
                <a:lnTo>
                  <a:pt x="7340" y="0"/>
                </a:lnTo>
              </a:path>
            </a:pathLst>
          </a:custGeom>
          <a:ln w="27825">
            <a:solidFill>
              <a:srgbClr val="EA6A54"/>
            </a:solidFill>
          </a:ln>
        </p:spPr>
        <p:txBody>
          <a:bodyPr wrap="square" lIns="0" tIns="0" rIns="0" bIns="0" rtlCol="0"/>
          <a:lstStyle/>
          <a:p>
            <a:endParaRPr dirty="0"/>
          </a:p>
        </p:txBody>
      </p:sp>
      <p:sp>
        <p:nvSpPr>
          <p:cNvPr id="53" name="object 23"/>
          <p:cNvSpPr/>
          <p:nvPr/>
        </p:nvSpPr>
        <p:spPr>
          <a:xfrm>
            <a:off x="9046602" y="4356944"/>
            <a:ext cx="74930" cy="33020"/>
          </a:xfrm>
          <a:custGeom>
            <a:avLst/>
            <a:gdLst/>
            <a:ahLst/>
            <a:cxnLst/>
            <a:rect l="l" t="t" r="r" b="b"/>
            <a:pathLst>
              <a:path w="74929" h="33020">
                <a:moveTo>
                  <a:pt x="74663" y="0"/>
                </a:moveTo>
                <a:lnTo>
                  <a:pt x="0" y="32613"/>
                </a:lnTo>
              </a:path>
            </a:pathLst>
          </a:custGeom>
          <a:ln w="27825">
            <a:solidFill>
              <a:srgbClr val="EA6A54"/>
            </a:solidFill>
          </a:ln>
        </p:spPr>
        <p:txBody>
          <a:bodyPr wrap="square" lIns="0" tIns="0" rIns="0" bIns="0" rtlCol="0"/>
          <a:lstStyle/>
          <a:p>
            <a:endParaRPr dirty="0"/>
          </a:p>
        </p:txBody>
      </p:sp>
      <p:sp>
        <p:nvSpPr>
          <p:cNvPr id="54" name="object 27"/>
          <p:cNvSpPr txBox="1"/>
          <p:nvPr/>
        </p:nvSpPr>
        <p:spPr>
          <a:xfrm>
            <a:off x="5540996" y="4167185"/>
            <a:ext cx="2223863" cy="734047"/>
          </a:xfrm>
          <a:prstGeom prst="rect">
            <a:avLst/>
          </a:prstGeom>
        </p:spPr>
        <p:txBody>
          <a:bodyPr vert="horz" wrap="square" lIns="0" tIns="0" rIns="0" bIns="0" rtlCol="0">
            <a:spAutoFit/>
          </a:bodyPr>
          <a:lstStyle/>
          <a:p>
            <a:pPr marL="12700" marR="5080" algn="just" rtl="1">
              <a:lnSpc>
                <a:spcPct val="105600"/>
              </a:lnSpc>
            </a:pPr>
            <a:r>
              <a:rPr lang="ar-EG" sz="1500" spc="10" dirty="0" smtClean="0">
                <a:solidFill>
                  <a:srgbClr val="EA6955"/>
                </a:solidFill>
                <a:latin typeface="Arial"/>
                <a:cs typeface="Arial"/>
              </a:rPr>
              <a:t>بعد ذلك، ساعد المشاركين أثناء إنشائهم </a:t>
            </a:r>
            <a:r>
              <a:rPr lang="ar-EG" sz="1500" spc="10" dirty="0" smtClean="0">
                <a:solidFill>
                  <a:srgbClr val="EA6955"/>
                </a:solidFill>
                <a:latin typeface="Arial"/>
                <a:cs typeface="Arial"/>
              </a:rPr>
              <a:t>مشاريع القصص</a:t>
            </a:r>
            <a:r>
              <a:rPr lang="ar-EG" sz="1500" spc="10" dirty="0" smtClean="0">
                <a:solidFill>
                  <a:srgbClr val="EA6955"/>
                </a:solidFill>
                <a:latin typeface="Arial"/>
                <a:cs typeface="Arial"/>
              </a:rPr>
              <a:t>، </a:t>
            </a:r>
            <a:r>
              <a:rPr lang="ar-EG" sz="1500" spc="10" dirty="0" smtClean="0">
                <a:solidFill>
                  <a:srgbClr val="EA6955"/>
                </a:solidFill>
                <a:latin typeface="Arial"/>
                <a:cs typeface="Arial"/>
              </a:rPr>
              <a:t>وفقًا لسرعتهم الخاصة.</a:t>
            </a:r>
            <a:endParaRPr sz="1500" dirty="0">
              <a:latin typeface="Arial"/>
              <a:cs typeface="Arial"/>
            </a:endParaRPr>
          </a:p>
        </p:txBody>
      </p:sp>
      <p:sp>
        <p:nvSpPr>
          <p:cNvPr id="55" name="object 29"/>
          <p:cNvSpPr txBox="1"/>
          <p:nvPr/>
        </p:nvSpPr>
        <p:spPr>
          <a:xfrm>
            <a:off x="8716999" y="3246414"/>
            <a:ext cx="898525" cy="413384"/>
          </a:xfrm>
          <a:prstGeom prst="rect">
            <a:avLst/>
          </a:prstGeom>
        </p:spPr>
        <p:txBody>
          <a:bodyPr vert="horz" wrap="square" lIns="0" tIns="0" rIns="0" bIns="0" rtlCol="0">
            <a:spAutoFit/>
          </a:bodyPr>
          <a:lstStyle/>
          <a:p>
            <a:pPr marL="37465" algn="ctr" rtl="1">
              <a:lnSpc>
                <a:spcPts val="1590"/>
              </a:lnSpc>
            </a:pPr>
            <a:r>
              <a:rPr lang="ar-EG" sz="1400" b="1" spc="80" dirty="0" smtClean="0">
                <a:solidFill>
                  <a:srgbClr val="00AEEF"/>
                </a:solidFill>
                <a:latin typeface="Arial"/>
                <a:cs typeface="Arial"/>
              </a:rPr>
              <a:t>تخيل</a:t>
            </a:r>
            <a:endParaRPr sz="1400" dirty="0">
              <a:latin typeface="Arial"/>
              <a:cs typeface="Arial"/>
            </a:endParaRPr>
          </a:p>
          <a:p>
            <a:pPr marL="12700" algn="ctr" rtl="1">
              <a:lnSpc>
                <a:spcPts val="1590"/>
              </a:lnSpc>
            </a:pPr>
            <a:r>
              <a:rPr lang="ar-EG" sz="1400" i="1" spc="-5" dirty="0" smtClean="0">
                <a:solidFill>
                  <a:srgbClr val="00AEEF"/>
                </a:solidFill>
                <a:latin typeface="Arial"/>
                <a:cs typeface="Arial"/>
              </a:rPr>
              <a:t>10 دقائق</a:t>
            </a:r>
            <a:endParaRPr sz="1400" dirty="0">
              <a:latin typeface="Arial"/>
              <a:cs typeface="Arial"/>
            </a:endParaRPr>
          </a:p>
        </p:txBody>
      </p:sp>
      <p:sp>
        <p:nvSpPr>
          <p:cNvPr id="56" name="object 30"/>
          <p:cNvSpPr txBox="1"/>
          <p:nvPr/>
        </p:nvSpPr>
        <p:spPr>
          <a:xfrm>
            <a:off x="8720250" y="4755661"/>
            <a:ext cx="898525" cy="413384"/>
          </a:xfrm>
          <a:prstGeom prst="rect">
            <a:avLst/>
          </a:prstGeom>
        </p:spPr>
        <p:txBody>
          <a:bodyPr vert="horz" wrap="square" lIns="0" tIns="0" rIns="0" bIns="0" rtlCol="0">
            <a:spAutoFit/>
          </a:bodyPr>
          <a:lstStyle/>
          <a:p>
            <a:pPr marL="74295" algn="ctr" rtl="1">
              <a:lnSpc>
                <a:spcPts val="1590"/>
              </a:lnSpc>
            </a:pPr>
            <a:r>
              <a:rPr lang="ar-EG" sz="1400" b="1" spc="35" dirty="0" smtClean="0">
                <a:solidFill>
                  <a:srgbClr val="EA6955"/>
                </a:solidFill>
                <a:latin typeface="Arial"/>
                <a:cs typeface="Arial"/>
              </a:rPr>
              <a:t>أنشئ</a:t>
            </a:r>
            <a:endParaRPr sz="1400" dirty="0">
              <a:latin typeface="Arial"/>
              <a:cs typeface="Arial"/>
            </a:endParaRPr>
          </a:p>
          <a:p>
            <a:pPr marL="12700" algn="ctr" rtl="1">
              <a:lnSpc>
                <a:spcPts val="1590"/>
              </a:lnSpc>
            </a:pPr>
            <a:r>
              <a:rPr lang="ar-EG" sz="1400" i="1" spc="-5" dirty="0" smtClean="0">
                <a:solidFill>
                  <a:srgbClr val="EA6955"/>
                </a:solidFill>
                <a:latin typeface="Arial"/>
                <a:cs typeface="Arial"/>
              </a:rPr>
              <a:t>40 دقيقة</a:t>
            </a:r>
            <a:endParaRPr sz="1400" dirty="0">
              <a:latin typeface="Arial"/>
              <a:cs typeface="Arial"/>
            </a:endParaRPr>
          </a:p>
        </p:txBody>
      </p:sp>
      <p:sp>
        <p:nvSpPr>
          <p:cNvPr id="57" name="object 31"/>
          <p:cNvSpPr/>
          <p:nvPr/>
        </p:nvSpPr>
        <p:spPr>
          <a:xfrm>
            <a:off x="8948523" y="2597233"/>
            <a:ext cx="445134" cy="404495"/>
          </a:xfrm>
          <a:custGeom>
            <a:avLst/>
            <a:gdLst/>
            <a:ahLst/>
            <a:cxnLst/>
            <a:rect l="l" t="t" r="r" b="b"/>
            <a:pathLst>
              <a:path w="445134" h="404494">
                <a:moveTo>
                  <a:pt x="437575" y="281808"/>
                </a:moveTo>
                <a:lnTo>
                  <a:pt x="444600" y="247046"/>
                </a:lnTo>
                <a:lnTo>
                  <a:pt x="437678" y="213279"/>
                </a:lnTo>
                <a:lnTo>
                  <a:pt x="418396" y="184303"/>
                </a:lnTo>
                <a:lnTo>
                  <a:pt x="388337" y="163914"/>
                </a:lnTo>
                <a:lnTo>
                  <a:pt x="383143" y="161704"/>
                </a:lnTo>
                <a:lnTo>
                  <a:pt x="377860" y="160028"/>
                </a:lnTo>
                <a:lnTo>
                  <a:pt x="372551" y="158808"/>
                </a:lnTo>
                <a:lnTo>
                  <a:pt x="375523" y="154617"/>
                </a:lnTo>
                <a:lnTo>
                  <a:pt x="378088" y="150122"/>
                </a:lnTo>
                <a:lnTo>
                  <a:pt x="380159" y="145296"/>
                </a:lnTo>
                <a:lnTo>
                  <a:pt x="385568" y="108192"/>
                </a:lnTo>
                <a:lnTo>
                  <a:pt x="373112" y="70723"/>
                </a:lnTo>
                <a:lnTo>
                  <a:pt x="345227" y="37180"/>
                </a:lnTo>
                <a:lnTo>
                  <a:pt x="304352" y="11857"/>
                </a:lnTo>
                <a:lnTo>
                  <a:pt x="257724" y="0"/>
                </a:lnTo>
                <a:lnTo>
                  <a:pt x="214150" y="3181"/>
                </a:lnTo>
                <a:lnTo>
                  <a:pt x="178426" y="20181"/>
                </a:lnTo>
                <a:lnTo>
                  <a:pt x="152770" y="56798"/>
                </a:lnTo>
                <a:lnTo>
                  <a:pt x="149539" y="78608"/>
                </a:lnTo>
                <a:lnTo>
                  <a:pt x="143443" y="74125"/>
                </a:lnTo>
                <a:lnTo>
                  <a:pt x="136725" y="70251"/>
                </a:lnTo>
                <a:lnTo>
                  <a:pt x="129422" y="67153"/>
                </a:lnTo>
                <a:lnTo>
                  <a:pt x="92734" y="59256"/>
                </a:lnTo>
                <a:lnTo>
                  <a:pt x="57459" y="65251"/>
                </a:lnTo>
                <a:lnTo>
                  <a:pt x="27540" y="83662"/>
                </a:lnTo>
                <a:lnTo>
                  <a:pt x="6918" y="113012"/>
                </a:lnTo>
                <a:lnTo>
                  <a:pt x="0" y="144832"/>
                </a:lnTo>
                <a:lnTo>
                  <a:pt x="4975" y="176220"/>
                </a:lnTo>
                <a:lnTo>
                  <a:pt x="20609" y="204313"/>
                </a:lnTo>
                <a:lnTo>
                  <a:pt x="45666" y="226245"/>
                </a:lnTo>
                <a:lnTo>
                  <a:pt x="42567" y="228697"/>
                </a:lnTo>
                <a:lnTo>
                  <a:pt x="39672" y="231440"/>
                </a:lnTo>
                <a:lnTo>
                  <a:pt x="37030" y="234526"/>
                </a:lnTo>
                <a:lnTo>
                  <a:pt x="23872" y="260080"/>
                </a:lnTo>
                <a:lnTo>
                  <a:pt x="22790" y="289188"/>
                </a:lnTo>
                <a:lnTo>
                  <a:pt x="33219" y="318327"/>
                </a:lnTo>
                <a:lnTo>
                  <a:pt x="54594" y="343974"/>
                </a:lnTo>
                <a:lnTo>
                  <a:pt x="80601" y="359961"/>
                </a:lnTo>
                <a:lnTo>
                  <a:pt x="108328" y="366576"/>
                </a:lnTo>
                <a:lnTo>
                  <a:pt x="135083" y="363811"/>
                </a:lnTo>
                <a:lnTo>
                  <a:pt x="158175" y="351658"/>
                </a:lnTo>
                <a:lnTo>
                  <a:pt x="166469" y="365554"/>
                </a:lnTo>
                <a:lnTo>
                  <a:pt x="177224" y="377918"/>
                </a:lnTo>
                <a:lnTo>
                  <a:pt x="190281" y="388373"/>
                </a:lnTo>
                <a:lnTo>
                  <a:pt x="205483" y="396540"/>
                </a:lnTo>
                <a:lnTo>
                  <a:pt x="241052" y="404034"/>
                </a:lnTo>
                <a:lnTo>
                  <a:pt x="275363" y="397830"/>
                </a:lnTo>
                <a:lnTo>
                  <a:pt x="324850" y="350286"/>
                </a:lnTo>
                <a:lnTo>
                  <a:pt x="330336" y="332252"/>
                </a:lnTo>
                <a:lnTo>
                  <a:pt x="362894" y="335191"/>
                </a:lnTo>
                <a:lnTo>
                  <a:pt x="393576" y="327009"/>
                </a:lnTo>
                <a:lnTo>
                  <a:pt x="419448" y="308837"/>
                </a:lnTo>
                <a:lnTo>
                  <a:pt x="437575" y="281808"/>
                </a:lnTo>
                <a:close/>
              </a:path>
            </a:pathLst>
          </a:custGeom>
          <a:ln w="19316">
            <a:solidFill>
              <a:srgbClr val="00AEEF"/>
            </a:solidFill>
          </a:ln>
        </p:spPr>
        <p:txBody>
          <a:bodyPr wrap="square" lIns="0" tIns="0" rIns="0" bIns="0" rtlCol="0"/>
          <a:lstStyle/>
          <a:p>
            <a:endParaRPr dirty="0"/>
          </a:p>
        </p:txBody>
      </p:sp>
      <p:sp>
        <p:nvSpPr>
          <p:cNvPr id="58" name="object 32"/>
          <p:cNvSpPr/>
          <p:nvPr/>
        </p:nvSpPr>
        <p:spPr>
          <a:xfrm>
            <a:off x="9019374" y="3027822"/>
            <a:ext cx="73660" cy="73660"/>
          </a:xfrm>
          <a:custGeom>
            <a:avLst/>
            <a:gdLst/>
            <a:ahLst/>
            <a:cxnLst/>
            <a:rect l="l" t="t" r="r" b="b"/>
            <a:pathLst>
              <a:path w="73660" h="73660">
                <a:moveTo>
                  <a:pt x="73304" y="36563"/>
                </a:moveTo>
                <a:lnTo>
                  <a:pt x="70424" y="50795"/>
                </a:lnTo>
                <a:lnTo>
                  <a:pt x="62569" y="62417"/>
                </a:lnTo>
                <a:lnTo>
                  <a:pt x="50919" y="70253"/>
                </a:lnTo>
                <a:lnTo>
                  <a:pt x="36652" y="73126"/>
                </a:lnTo>
                <a:lnTo>
                  <a:pt x="22384" y="70253"/>
                </a:lnTo>
                <a:lnTo>
                  <a:pt x="10734" y="62417"/>
                </a:lnTo>
                <a:lnTo>
                  <a:pt x="2880" y="50795"/>
                </a:lnTo>
                <a:lnTo>
                  <a:pt x="0" y="36563"/>
                </a:lnTo>
                <a:lnTo>
                  <a:pt x="2880" y="22331"/>
                </a:lnTo>
                <a:lnTo>
                  <a:pt x="10734" y="10709"/>
                </a:lnTo>
                <a:lnTo>
                  <a:pt x="22384" y="2873"/>
                </a:lnTo>
                <a:lnTo>
                  <a:pt x="36652" y="0"/>
                </a:lnTo>
                <a:lnTo>
                  <a:pt x="50919" y="2873"/>
                </a:lnTo>
                <a:lnTo>
                  <a:pt x="62569" y="10709"/>
                </a:lnTo>
                <a:lnTo>
                  <a:pt x="70424" y="22331"/>
                </a:lnTo>
                <a:lnTo>
                  <a:pt x="73304" y="36563"/>
                </a:lnTo>
                <a:close/>
              </a:path>
            </a:pathLst>
          </a:custGeom>
          <a:ln w="19316">
            <a:solidFill>
              <a:srgbClr val="00AEEF"/>
            </a:solidFill>
          </a:ln>
        </p:spPr>
        <p:txBody>
          <a:bodyPr wrap="square" lIns="0" tIns="0" rIns="0" bIns="0" rtlCol="0"/>
          <a:lstStyle/>
          <a:p>
            <a:endParaRPr dirty="0"/>
          </a:p>
        </p:txBody>
      </p:sp>
      <p:sp>
        <p:nvSpPr>
          <p:cNvPr id="59" name="object 33"/>
          <p:cNvSpPr/>
          <p:nvPr/>
        </p:nvSpPr>
        <p:spPr>
          <a:xfrm>
            <a:off x="8939084" y="3107032"/>
            <a:ext cx="45720" cy="45720"/>
          </a:xfrm>
          <a:custGeom>
            <a:avLst/>
            <a:gdLst/>
            <a:ahLst/>
            <a:cxnLst/>
            <a:rect l="l" t="t" r="r" b="b"/>
            <a:pathLst>
              <a:path w="45720" h="45719">
                <a:moveTo>
                  <a:pt x="45377" y="22631"/>
                </a:moveTo>
                <a:lnTo>
                  <a:pt x="43593" y="31439"/>
                </a:lnTo>
                <a:lnTo>
                  <a:pt x="38731" y="38633"/>
                </a:lnTo>
                <a:lnTo>
                  <a:pt x="31521" y="43484"/>
                </a:lnTo>
                <a:lnTo>
                  <a:pt x="22694" y="45262"/>
                </a:lnTo>
                <a:lnTo>
                  <a:pt x="13860" y="43484"/>
                </a:lnTo>
                <a:lnTo>
                  <a:pt x="6646" y="38633"/>
                </a:lnTo>
                <a:lnTo>
                  <a:pt x="1783" y="31439"/>
                </a:lnTo>
                <a:lnTo>
                  <a:pt x="0" y="22631"/>
                </a:lnTo>
                <a:lnTo>
                  <a:pt x="1783" y="13823"/>
                </a:lnTo>
                <a:lnTo>
                  <a:pt x="6646" y="6629"/>
                </a:lnTo>
                <a:lnTo>
                  <a:pt x="13860" y="1778"/>
                </a:lnTo>
                <a:lnTo>
                  <a:pt x="22694" y="0"/>
                </a:lnTo>
                <a:lnTo>
                  <a:pt x="31521" y="1778"/>
                </a:lnTo>
                <a:lnTo>
                  <a:pt x="38731" y="6629"/>
                </a:lnTo>
                <a:lnTo>
                  <a:pt x="43593" y="13823"/>
                </a:lnTo>
                <a:lnTo>
                  <a:pt x="45377" y="22631"/>
                </a:lnTo>
                <a:close/>
              </a:path>
            </a:pathLst>
          </a:custGeom>
          <a:ln w="19316">
            <a:solidFill>
              <a:srgbClr val="00AEEF"/>
            </a:solidFill>
          </a:ln>
        </p:spPr>
        <p:txBody>
          <a:bodyPr wrap="square" lIns="0" tIns="0" rIns="0" bIns="0" rtlCol="0"/>
          <a:lstStyle/>
          <a:p>
            <a:endParaRPr dirty="0"/>
          </a:p>
        </p:txBody>
      </p:sp>
      <p:sp>
        <p:nvSpPr>
          <p:cNvPr id="60" name="object 34"/>
          <p:cNvSpPr txBox="1"/>
          <p:nvPr/>
        </p:nvSpPr>
        <p:spPr>
          <a:xfrm>
            <a:off x="6825646" y="1419854"/>
            <a:ext cx="2788285" cy="489365"/>
          </a:xfrm>
          <a:prstGeom prst="rect">
            <a:avLst/>
          </a:prstGeom>
        </p:spPr>
        <p:txBody>
          <a:bodyPr vert="horz" wrap="square" lIns="0" tIns="0" rIns="0" bIns="0" rtlCol="0">
            <a:spAutoFit/>
          </a:bodyPr>
          <a:lstStyle/>
          <a:p>
            <a:pPr marL="12700" marR="5080" algn="r" rtl="1">
              <a:lnSpc>
                <a:spcPct val="105600"/>
              </a:lnSpc>
            </a:pPr>
            <a:r>
              <a:rPr lang="ar-EG" sz="1500" spc="20" dirty="0" smtClean="0">
                <a:solidFill>
                  <a:srgbClr val="4C4D4F"/>
                </a:solidFill>
                <a:latin typeface="Arial"/>
                <a:cs typeface="Arial"/>
              </a:rPr>
              <a:t>هذه هي الأجندة المقترحة لورشة عمل مدتها ساعة واحدة:</a:t>
            </a:r>
            <a:endParaRPr sz="1500" dirty="0">
              <a:latin typeface="Arial"/>
              <a:cs typeface="Arial"/>
            </a:endParaRPr>
          </a:p>
        </p:txBody>
      </p:sp>
      <p:sp>
        <p:nvSpPr>
          <p:cNvPr id="61" name="object 24"/>
          <p:cNvSpPr/>
          <p:nvPr/>
        </p:nvSpPr>
        <p:spPr>
          <a:xfrm>
            <a:off x="8806351" y="5680511"/>
            <a:ext cx="372110" cy="377825"/>
          </a:xfrm>
          <a:custGeom>
            <a:avLst/>
            <a:gdLst/>
            <a:ahLst/>
            <a:cxnLst/>
            <a:rect l="l" t="t" r="r" b="b"/>
            <a:pathLst>
              <a:path w="372110" h="377825">
                <a:moveTo>
                  <a:pt x="372021" y="99631"/>
                </a:moveTo>
                <a:lnTo>
                  <a:pt x="344065" y="59525"/>
                </a:lnTo>
                <a:lnTo>
                  <a:pt x="302794" y="28003"/>
                </a:lnTo>
                <a:lnTo>
                  <a:pt x="251125" y="7387"/>
                </a:lnTo>
                <a:lnTo>
                  <a:pt x="191973" y="0"/>
                </a:lnTo>
                <a:lnTo>
                  <a:pt x="140940" y="5453"/>
                </a:lnTo>
                <a:lnTo>
                  <a:pt x="95082" y="20843"/>
                </a:lnTo>
                <a:lnTo>
                  <a:pt x="56229" y="44715"/>
                </a:lnTo>
                <a:lnTo>
                  <a:pt x="26210" y="75612"/>
                </a:lnTo>
                <a:lnTo>
                  <a:pt x="6857" y="112081"/>
                </a:lnTo>
                <a:lnTo>
                  <a:pt x="0" y="152666"/>
                </a:lnTo>
                <a:lnTo>
                  <a:pt x="4225" y="184653"/>
                </a:lnTo>
                <a:lnTo>
                  <a:pt x="16319" y="214320"/>
                </a:lnTo>
                <a:lnTo>
                  <a:pt x="35404" y="240979"/>
                </a:lnTo>
                <a:lnTo>
                  <a:pt x="60604" y="263944"/>
                </a:lnTo>
                <a:lnTo>
                  <a:pt x="56285" y="279039"/>
                </a:lnTo>
                <a:lnTo>
                  <a:pt x="55424" y="312672"/>
                </a:lnTo>
                <a:lnTo>
                  <a:pt x="74968" y="350303"/>
                </a:lnTo>
                <a:lnTo>
                  <a:pt x="131864" y="377393"/>
                </a:lnTo>
                <a:lnTo>
                  <a:pt x="125348" y="342036"/>
                </a:lnTo>
                <a:lnTo>
                  <a:pt x="124502" y="323143"/>
                </a:lnTo>
                <a:lnTo>
                  <a:pt x="161744" y="305993"/>
                </a:lnTo>
                <a:lnTo>
                  <a:pt x="191973" y="305346"/>
                </a:lnTo>
                <a:lnTo>
                  <a:pt x="234943" y="301502"/>
                </a:lnTo>
                <a:lnTo>
                  <a:pt x="274504" y="290541"/>
                </a:lnTo>
                <a:lnTo>
                  <a:pt x="309587" y="273317"/>
                </a:lnTo>
                <a:lnTo>
                  <a:pt x="339128" y="250685"/>
                </a:lnTo>
                <a:lnTo>
                  <a:pt x="333721" y="237909"/>
                </a:lnTo>
                <a:lnTo>
                  <a:pt x="329763" y="224669"/>
                </a:lnTo>
                <a:lnTo>
                  <a:pt x="327331" y="211019"/>
                </a:lnTo>
                <a:lnTo>
                  <a:pt x="326504" y="197015"/>
                </a:lnTo>
                <a:lnTo>
                  <a:pt x="329619" y="169897"/>
                </a:lnTo>
                <a:lnTo>
                  <a:pt x="338604" y="144351"/>
                </a:lnTo>
                <a:lnTo>
                  <a:pt x="352918" y="120791"/>
                </a:lnTo>
                <a:lnTo>
                  <a:pt x="372021" y="99631"/>
                </a:lnTo>
                <a:close/>
              </a:path>
            </a:pathLst>
          </a:custGeom>
          <a:ln w="30226">
            <a:solidFill>
              <a:srgbClr val="672D77"/>
            </a:solidFill>
          </a:ln>
        </p:spPr>
        <p:txBody>
          <a:bodyPr wrap="square" lIns="0" tIns="0" rIns="0" bIns="0" rtlCol="0"/>
          <a:lstStyle/>
          <a:p>
            <a:endParaRPr dirty="0"/>
          </a:p>
        </p:txBody>
      </p:sp>
      <p:sp>
        <p:nvSpPr>
          <p:cNvPr id="62" name="object 25"/>
          <p:cNvSpPr/>
          <p:nvPr/>
        </p:nvSpPr>
        <p:spPr>
          <a:xfrm>
            <a:off x="9145479" y="5724847"/>
            <a:ext cx="383540" cy="368300"/>
          </a:xfrm>
          <a:custGeom>
            <a:avLst/>
            <a:gdLst/>
            <a:ahLst/>
            <a:cxnLst/>
            <a:rect l="l" t="t" r="r" b="b"/>
            <a:pathLst>
              <a:path w="383540" h="368300">
                <a:moveTo>
                  <a:pt x="0" y="206349"/>
                </a:moveTo>
                <a:lnTo>
                  <a:pt x="21957" y="238854"/>
                </a:lnTo>
                <a:lnTo>
                  <a:pt x="52996" y="266181"/>
                </a:lnTo>
                <a:lnTo>
                  <a:pt x="91597" y="287156"/>
                </a:lnTo>
                <a:lnTo>
                  <a:pt x="136237" y="300602"/>
                </a:lnTo>
                <a:lnTo>
                  <a:pt x="185394" y="305346"/>
                </a:lnTo>
                <a:lnTo>
                  <a:pt x="197504" y="305059"/>
                </a:lnTo>
                <a:lnTo>
                  <a:pt x="209419" y="304214"/>
                </a:lnTo>
                <a:lnTo>
                  <a:pt x="221120" y="302833"/>
                </a:lnTo>
                <a:lnTo>
                  <a:pt x="232587" y="300939"/>
                </a:lnTo>
                <a:lnTo>
                  <a:pt x="247373" y="323636"/>
                </a:lnTo>
                <a:lnTo>
                  <a:pt x="244378" y="345374"/>
                </a:lnTo>
                <a:lnTo>
                  <a:pt x="234550" y="361691"/>
                </a:lnTo>
                <a:lnTo>
                  <a:pt x="228841" y="368122"/>
                </a:lnTo>
                <a:lnTo>
                  <a:pt x="290234" y="352428"/>
                </a:lnTo>
                <a:lnTo>
                  <a:pt x="316630" y="318992"/>
                </a:lnTo>
                <a:lnTo>
                  <a:pt x="322127" y="285765"/>
                </a:lnTo>
                <a:lnTo>
                  <a:pt x="320827" y="270700"/>
                </a:lnTo>
                <a:lnTo>
                  <a:pt x="357009" y="231337"/>
                </a:lnTo>
                <a:lnTo>
                  <a:pt x="375589" y="205922"/>
                </a:lnTo>
                <a:lnTo>
                  <a:pt x="382435" y="183391"/>
                </a:lnTo>
                <a:lnTo>
                  <a:pt x="383413" y="152679"/>
                </a:lnTo>
                <a:lnTo>
                  <a:pt x="376339" y="112093"/>
                </a:lnTo>
                <a:lnTo>
                  <a:pt x="356377" y="75622"/>
                </a:lnTo>
                <a:lnTo>
                  <a:pt x="325413" y="44721"/>
                </a:lnTo>
                <a:lnTo>
                  <a:pt x="285337" y="20846"/>
                </a:lnTo>
                <a:lnTo>
                  <a:pt x="238034" y="5454"/>
                </a:lnTo>
                <a:lnTo>
                  <a:pt x="185394" y="0"/>
                </a:lnTo>
                <a:lnTo>
                  <a:pt x="140792" y="3891"/>
                </a:lnTo>
                <a:lnTo>
                  <a:pt x="99761" y="14984"/>
                </a:lnTo>
                <a:lnTo>
                  <a:pt x="63422" y="32409"/>
                </a:lnTo>
                <a:lnTo>
                  <a:pt x="32893" y="55295"/>
                </a:lnTo>
              </a:path>
            </a:pathLst>
          </a:custGeom>
          <a:ln w="30226">
            <a:solidFill>
              <a:srgbClr val="672D77"/>
            </a:solidFill>
          </a:ln>
        </p:spPr>
        <p:txBody>
          <a:bodyPr wrap="square" lIns="0" tIns="0" rIns="0" bIns="0" rtlCol="0"/>
          <a:lstStyle/>
          <a:p>
            <a:endParaRPr dirty="0"/>
          </a:p>
        </p:txBody>
      </p:sp>
      <p:sp>
        <p:nvSpPr>
          <p:cNvPr id="63" name="object 26"/>
          <p:cNvSpPr txBox="1"/>
          <p:nvPr/>
        </p:nvSpPr>
        <p:spPr>
          <a:xfrm>
            <a:off x="8718517" y="6214902"/>
            <a:ext cx="898525" cy="413384"/>
          </a:xfrm>
          <a:prstGeom prst="rect">
            <a:avLst/>
          </a:prstGeom>
        </p:spPr>
        <p:txBody>
          <a:bodyPr vert="horz" wrap="square" lIns="0" tIns="0" rIns="0" bIns="0" rtlCol="0">
            <a:spAutoFit/>
          </a:bodyPr>
          <a:lstStyle/>
          <a:p>
            <a:pPr marL="8255" algn="ctr" rtl="1">
              <a:lnSpc>
                <a:spcPts val="1590"/>
              </a:lnSpc>
            </a:pPr>
            <a:r>
              <a:rPr lang="ar-EG" sz="1400" b="1" spc="50" dirty="0" smtClean="0">
                <a:solidFill>
                  <a:srgbClr val="642B73"/>
                </a:solidFill>
                <a:latin typeface="Arial"/>
                <a:cs typeface="Arial"/>
              </a:rPr>
              <a:t>شارك</a:t>
            </a:r>
            <a:endParaRPr sz="1400" dirty="0">
              <a:latin typeface="Arial"/>
              <a:cs typeface="Arial"/>
            </a:endParaRPr>
          </a:p>
          <a:p>
            <a:pPr algn="ctr" rtl="1">
              <a:lnSpc>
                <a:spcPts val="1590"/>
              </a:lnSpc>
            </a:pPr>
            <a:r>
              <a:rPr lang="ar-EG" sz="1400" i="1" spc="-5" dirty="0" smtClean="0">
                <a:solidFill>
                  <a:srgbClr val="642B73"/>
                </a:solidFill>
                <a:latin typeface="Arial"/>
                <a:cs typeface="Arial"/>
              </a:rPr>
              <a:t>10 دقائق</a:t>
            </a:r>
            <a:endParaRPr sz="1400" dirty="0">
              <a:latin typeface="Arial"/>
              <a:cs typeface="Arial"/>
            </a:endParaRPr>
          </a:p>
        </p:txBody>
      </p:sp>
      <p:sp>
        <p:nvSpPr>
          <p:cNvPr id="64" name="object 28"/>
          <p:cNvSpPr txBox="1"/>
          <p:nvPr/>
        </p:nvSpPr>
        <p:spPr>
          <a:xfrm>
            <a:off x="5544107" y="5797683"/>
            <a:ext cx="2331925" cy="734047"/>
          </a:xfrm>
          <a:prstGeom prst="rect">
            <a:avLst/>
          </a:prstGeom>
        </p:spPr>
        <p:txBody>
          <a:bodyPr vert="horz" wrap="square" lIns="0" tIns="0" rIns="0" bIns="0" rtlCol="0">
            <a:spAutoFit/>
          </a:bodyPr>
          <a:lstStyle/>
          <a:p>
            <a:pPr marL="12700" marR="5080" algn="just" rtl="1">
              <a:lnSpc>
                <a:spcPct val="105600"/>
              </a:lnSpc>
            </a:pPr>
            <a:r>
              <a:rPr lang="ar-EG" sz="1500" spc="5" dirty="0" smtClean="0">
                <a:solidFill>
                  <a:srgbClr val="642B73"/>
                </a:solidFill>
                <a:latin typeface="Arial"/>
                <a:cs typeface="Arial"/>
              </a:rPr>
              <a:t>في نهاية ورشة العمل، تجمعوا معًا لتبادل الخبرات والانطباعات. </a:t>
            </a:r>
          </a:p>
          <a:p>
            <a:pPr marL="12700" marR="5080">
              <a:lnSpc>
                <a:spcPct val="105600"/>
              </a:lnSpc>
            </a:pPr>
            <a:endParaRPr sz="1500" dirty="0">
              <a:latin typeface="Arial"/>
              <a:cs typeface="Arial"/>
            </a:endParaRPr>
          </a:p>
        </p:txBody>
      </p:sp>
      <p:sp>
        <p:nvSpPr>
          <p:cNvPr id="65" name="object 40"/>
          <p:cNvSpPr txBox="1">
            <a:spLocks/>
          </p:cNvSpPr>
          <p:nvPr/>
        </p:nvSpPr>
        <p:spPr>
          <a:xfrm>
            <a:off x="502206" y="7391400"/>
            <a:ext cx="2164793" cy="153888"/>
          </a:xfrm>
          <a:prstGeom prst="rect">
            <a:avLst/>
          </a:prstGeom>
        </p:spPr>
        <p:txBody>
          <a:bodyPr vert="horz" wrap="square" lIns="0" tIns="0" rIns="0" bIns="0" rtlCol="0">
            <a:spAutoFit/>
          </a:bodyPr>
          <a:lstStyle>
            <a:defPPr>
              <a:defRPr lang="en-US"/>
            </a:defPPr>
            <a:lvl1pPr marL="0" algn="l" defTabSz="914400" rtl="0" eaLnBrk="1" latinLnBrk="0" hangingPunct="1">
              <a:defRPr sz="800" b="1" i="0" kern="1200">
                <a:solidFill>
                  <a:srgbClr val="939598"/>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rtl="1">
              <a:lnSpc>
                <a:spcPts val="1245"/>
              </a:lnSpc>
            </a:pPr>
            <a:r>
              <a:rPr lang="ar-EG" spc="-10" dirty="0" smtClean="0"/>
              <a:t> دليل </a:t>
            </a:r>
            <a:r>
              <a:rPr lang="en-US" spc="-10" dirty="0" smtClean="0"/>
              <a:t>Scratch</a:t>
            </a:r>
            <a:r>
              <a:rPr lang="ar-EG" spc="-10" dirty="0" smtClean="0"/>
              <a:t> للمعلم</a:t>
            </a:r>
            <a:r>
              <a:rPr lang="ar-EG" spc="114" dirty="0" smtClean="0"/>
              <a:t>•</a:t>
            </a:r>
            <a:r>
              <a:rPr lang="ar-EG" spc="50" dirty="0" smtClean="0"/>
              <a:t> </a:t>
            </a:r>
            <a:r>
              <a:rPr lang="en-US" sz="1100" spc="5" dirty="0" smtClean="0">
                <a:solidFill>
                  <a:srgbClr val="0214BE"/>
                </a:solidFill>
                <a:latin typeface="Arial"/>
                <a:cs typeface="Arial"/>
              </a:rPr>
              <a:t>scratch.mit.edu/go</a:t>
            </a:r>
            <a:endParaRPr lang="en-US" sz="1100" dirty="0">
              <a:solidFill>
                <a:srgbClr val="0214BE"/>
              </a:solidFill>
              <a:latin typeface="Arial"/>
              <a:cs typeface="Arial"/>
            </a:endParaRPr>
          </a:p>
        </p:txBody>
      </p:sp>
      <p:sp>
        <p:nvSpPr>
          <p:cNvPr id="66" name="object 40"/>
          <p:cNvSpPr txBox="1">
            <a:spLocks/>
          </p:cNvSpPr>
          <p:nvPr/>
        </p:nvSpPr>
        <p:spPr>
          <a:xfrm>
            <a:off x="5544106" y="7391400"/>
            <a:ext cx="2223771" cy="153888"/>
          </a:xfrm>
          <a:prstGeom prst="rect">
            <a:avLst/>
          </a:prstGeom>
        </p:spPr>
        <p:txBody>
          <a:bodyPr vert="horz" wrap="square" lIns="0" tIns="0" rIns="0" bIns="0" rtlCol="0">
            <a:spAutoFit/>
          </a:bodyPr>
          <a:lstStyle>
            <a:defPPr>
              <a:defRPr lang="en-US"/>
            </a:defPPr>
            <a:lvl1pPr marL="0" algn="l" defTabSz="914400" rtl="0" eaLnBrk="1" latinLnBrk="0" hangingPunct="1">
              <a:defRPr sz="800" b="1" i="0" kern="1200">
                <a:solidFill>
                  <a:srgbClr val="939598"/>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rtl="1">
              <a:lnSpc>
                <a:spcPts val="1245"/>
              </a:lnSpc>
            </a:pPr>
            <a:r>
              <a:rPr lang="ar-EG" spc="-10" dirty="0" smtClean="0"/>
              <a:t> دليل </a:t>
            </a:r>
            <a:r>
              <a:rPr lang="en-US" spc="-10" dirty="0" smtClean="0"/>
              <a:t>Scratch</a:t>
            </a:r>
            <a:r>
              <a:rPr lang="ar-EG" spc="-10" dirty="0" smtClean="0"/>
              <a:t> للمعلم</a:t>
            </a:r>
            <a:r>
              <a:rPr lang="ar-EG" spc="114" dirty="0" smtClean="0"/>
              <a:t>•</a:t>
            </a:r>
            <a:r>
              <a:rPr lang="ar-EG" spc="50" dirty="0" smtClean="0"/>
              <a:t> </a:t>
            </a:r>
            <a:r>
              <a:rPr lang="en-US" sz="1100" spc="5" dirty="0" smtClean="0">
                <a:solidFill>
                  <a:srgbClr val="0214BE"/>
                </a:solidFill>
                <a:latin typeface="Arial"/>
                <a:cs typeface="Arial"/>
              </a:rPr>
              <a:t>scratch.mit.edu/go</a:t>
            </a:r>
            <a:endParaRPr lang="en-US" sz="1100" dirty="0">
              <a:solidFill>
                <a:srgbClr val="0214BE"/>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02245" y="146221"/>
            <a:ext cx="720054" cy="268808"/>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9052594" y="150286"/>
            <a:ext cx="720054" cy="26880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628896" y="7424419"/>
            <a:ext cx="182880" cy="182880"/>
          </a:xfrm>
          <a:custGeom>
            <a:avLst/>
            <a:gdLst/>
            <a:ahLst/>
            <a:cxnLst/>
            <a:rect l="l" t="t" r="r" b="b"/>
            <a:pathLst>
              <a:path w="182879" h="182879">
                <a:moveTo>
                  <a:pt x="91439" y="0"/>
                </a:moveTo>
                <a:lnTo>
                  <a:pt x="55849" y="7186"/>
                </a:lnTo>
                <a:lnTo>
                  <a:pt x="26784" y="26784"/>
                </a:lnTo>
                <a:lnTo>
                  <a:pt x="7186" y="55849"/>
                </a:lnTo>
                <a:lnTo>
                  <a:pt x="0" y="91439"/>
                </a:lnTo>
                <a:lnTo>
                  <a:pt x="7186" y="127030"/>
                </a:lnTo>
                <a:lnTo>
                  <a:pt x="26784" y="156095"/>
                </a:lnTo>
                <a:lnTo>
                  <a:pt x="55849" y="175693"/>
                </a:lnTo>
                <a:lnTo>
                  <a:pt x="91439" y="182879"/>
                </a:lnTo>
                <a:lnTo>
                  <a:pt x="127030" y="175693"/>
                </a:lnTo>
                <a:lnTo>
                  <a:pt x="156095" y="156095"/>
                </a:lnTo>
                <a:lnTo>
                  <a:pt x="175693" y="127030"/>
                </a:lnTo>
                <a:lnTo>
                  <a:pt x="182879" y="91439"/>
                </a:lnTo>
                <a:lnTo>
                  <a:pt x="175693" y="55849"/>
                </a:lnTo>
                <a:lnTo>
                  <a:pt x="156095" y="26784"/>
                </a:lnTo>
                <a:lnTo>
                  <a:pt x="127030" y="7186"/>
                </a:lnTo>
                <a:lnTo>
                  <a:pt x="91439" y="0"/>
                </a:lnTo>
                <a:close/>
              </a:path>
            </a:pathLst>
          </a:custGeom>
          <a:solidFill>
            <a:srgbClr val="F8991C"/>
          </a:solidFill>
        </p:spPr>
        <p:txBody>
          <a:bodyPr wrap="square" lIns="0" tIns="0" rIns="0" bIns="0" rtlCol="0"/>
          <a:lstStyle/>
          <a:p>
            <a:endParaRPr dirty="0"/>
          </a:p>
        </p:txBody>
      </p:sp>
      <p:sp>
        <p:nvSpPr>
          <p:cNvPr id="6" name="object 6"/>
          <p:cNvSpPr/>
          <p:nvPr/>
        </p:nvSpPr>
        <p:spPr>
          <a:xfrm>
            <a:off x="9688194"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5"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7" name="object 7"/>
          <p:cNvSpPr/>
          <p:nvPr/>
        </p:nvSpPr>
        <p:spPr>
          <a:xfrm>
            <a:off x="9671050" y="7426959"/>
            <a:ext cx="182880" cy="182880"/>
          </a:xfrm>
          <a:custGeom>
            <a:avLst/>
            <a:gdLst/>
            <a:ahLst/>
            <a:cxnLst/>
            <a:rect l="l" t="t" r="r" b="b"/>
            <a:pathLst>
              <a:path w="182879" h="182879">
                <a:moveTo>
                  <a:pt x="91440" y="0"/>
                </a:moveTo>
                <a:lnTo>
                  <a:pt x="55849" y="7186"/>
                </a:lnTo>
                <a:lnTo>
                  <a:pt x="26784" y="26784"/>
                </a:lnTo>
                <a:lnTo>
                  <a:pt x="7186" y="55849"/>
                </a:lnTo>
                <a:lnTo>
                  <a:pt x="0" y="91440"/>
                </a:lnTo>
                <a:lnTo>
                  <a:pt x="7186" y="127030"/>
                </a:lnTo>
                <a:lnTo>
                  <a:pt x="26784" y="156095"/>
                </a:lnTo>
                <a:lnTo>
                  <a:pt x="55849" y="175693"/>
                </a:lnTo>
                <a:lnTo>
                  <a:pt x="91440" y="182880"/>
                </a:lnTo>
                <a:lnTo>
                  <a:pt x="127030" y="175693"/>
                </a:lnTo>
                <a:lnTo>
                  <a:pt x="156095" y="156095"/>
                </a:lnTo>
                <a:lnTo>
                  <a:pt x="175693" y="127030"/>
                </a:lnTo>
                <a:lnTo>
                  <a:pt x="182880" y="91440"/>
                </a:lnTo>
                <a:lnTo>
                  <a:pt x="175693" y="55849"/>
                </a:lnTo>
                <a:lnTo>
                  <a:pt x="156095" y="26784"/>
                </a:lnTo>
                <a:lnTo>
                  <a:pt x="127030" y="7186"/>
                </a:lnTo>
                <a:lnTo>
                  <a:pt x="91440" y="0"/>
                </a:lnTo>
                <a:close/>
              </a:path>
            </a:pathLst>
          </a:custGeom>
          <a:solidFill>
            <a:srgbClr val="F8991C"/>
          </a:solidFill>
        </p:spPr>
        <p:txBody>
          <a:bodyPr wrap="square" lIns="0" tIns="0" rIns="0" bIns="0" rtlCol="0"/>
          <a:lstStyle/>
          <a:p>
            <a:endParaRPr dirty="0"/>
          </a:p>
        </p:txBody>
      </p:sp>
      <p:sp>
        <p:nvSpPr>
          <p:cNvPr id="9" name="object 9"/>
          <p:cNvSpPr/>
          <p:nvPr/>
        </p:nvSpPr>
        <p:spPr>
          <a:xfrm>
            <a:off x="5147322" y="96126"/>
            <a:ext cx="406387" cy="361126"/>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118122" y="96126"/>
            <a:ext cx="406387" cy="361126"/>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5718555" y="1949884"/>
            <a:ext cx="4111625" cy="1555750"/>
          </a:xfrm>
          <a:custGeom>
            <a:avLst/>
            <a:gdLst/>
            <a:ahLst/>
            <a:cxnLst/>
            <a:rect l="l" t="t" r="r" b="b"/>
            <a:pathLst>
              <a:path w="4111625" h="1555750">
                <a:moveTo>
                  <a:pt x="4111244" y="0"/>
                </a:moveTo>
                <a:lnTo>
                  <a:pt x="114300" y="0"/>
                </a:lnTo>
                <a:lnTo>
                  <a:pt x="48220" y="1785"/>
                </a:lnTo>
                <a:lnTo>
                  <a:pt x="14287" y="14287"/>
                </a:lnTo>
                <a:lnTo>
                  <a:pt x="1785" y="48220"/>
                </a:lnTo>
                <a:lnTo>
                  <a:pt x="0" y="114300"/>
                </a:lnTo>
                <a:lnTo>
                  <a:pt x="0" y="1555318"/>
                </a:lnTo>
                <a:lnTo>
                  <a:pt x="3996944" y="1555318"/>
                </a:lnTo>
                <a:lnTo>
                  <a:pt x="4063023" y="1553532"/>
                </a:lnTo>
                <a:lnTo>
                  <a:pt x="4096956" y="1541030"/>
                </a:lnTo>
                <a:lnTo>
                  <a:pt x="4109458" y="1507097"/>
                </a:lnTo>
                <a:lnTo>
                  <a:pt x="4111244" y="1441018"/>
                </a:lnTo>
                <a:lnTo>
                  <a:pt x="4111244" y="0"/>
                </a:lnTo>
                <a:close/>
              </a:path>
            </a:pathLst>
          </a:custGeom>
          <a:solidFill>
            <a:srgbClr val="D4EFFC"/>
          </a:solidFill>
        </p:spPr>
        <p:txBody>
          <a:bodyPr wrap="square" lIns="0" tIns="0" rIns="0" bIns="0" rtlCol="0"/>
          <a:lstStyle/>
          <a:p>
            <a:endParaRPr dirty="0"/>
          </a:p>
        </p:txBody>
      </p:sp>
      <p:sp>
        <p:nvSpPr>
          <p:cNvPr id="12" name="object 12"/>
          <p:cNvSpPr/>
          <p:nvPr/>
        </p:nvSpPr>
        <p:spPr>
          <a:xfrm>
            <a:off x="5754998" y="2007059"/>
            <a:ext cx="4034154" cy="308610"/>
          </a:xfrm>
          <a:custGeom>
            <a:avLst/>
            <a:gdLst/>
            <a:ahLst/>
            <a:cxnLst/>
            <a:rect l="l" t="t" r="r" b="b"/>
            <a:pathLst>
              <a:path w="4034154" h="308610">
                <a:moveTo>
                  <a:pt x="4033659" y="0"/>
                </a:moveTo>
                <a:lnTo>
                  <a:pt x="114300" y="0"/>
                </a:lnTo>
                <a:lnTo>
                  <a:pt x="48220" y="1785"/>
                </a:lnTo>
                <a:lnTo>
                  <a:pt x="14287" y="14287"/>
                </a:lnTo>
                <a:lnTo>
                  <a:pt x="1785" y="48220"/>
                </a:lnTo>
                <a:lnTo>
                  <a:pt x="0" y="114300"/>
                </a:lnTo>
                <a:lnTo>
                  <a:pt x="0" y="308241"/>
                </a:lnTo>
                <a:lnTo>
                  <a:pt x="4033659" y="308241"/>
                </a:lnTo>
                <a:lnTo>
                  <a:pt x="4033659" y="0"/>
                </a:lnTo>
                <a:close/>
              </a:path>
            </a:pathLst>
          </a:custGeom>
          <a:solidFill>
            <a:srgbClr val="FFFFFF"/>
          </a:solidFill>
        </p:spPr>
        <p:txBody>
          <a:bodyPr wrap="square" lIns="0" tIns="0" rIns="0" bIns="0" rtlCol="0"/>
          <a:lstStyle/>
          <a:p>
            <a:endParaRPr dirty="0"/>
          </a:p>
        </p:txBody>
      </p:sp>
      <p:sp>
        <p:nvSpPr>
          <p:cNvPr id="13" name="object 13"/>
          <p:cNvSpPr/>
          <p:nvPr/>
        </p:nvSpPr>
        <p:spPr>
          <a:xfrm>
            <a:off x="5718555" y="3575303"/>
            <a:ext cx="4111625" cy="3597275"/>
          </a:xfrm>
          <a:custGeom>
            <a:avLst/>
            <a:gdLst/>
            <a:ahLst/>
            <a:cxnLst/>
            <a:rect l="l" t="t" r="r" b="b"/>
            <a:pathLst>
              <a:path w="4111625" h="3597275">
                <a:moveTo>
                  <a:pt x="4111244" y="0"/>
                </a:moveTo>
                <a:lnTo>
                  <a:pt x="114300" y="0"/>
                </a:lnTo>
                <a:lnTo>
                  <a:pt x="48220" y="1785"/>
                </a:lnTo>
                <a:lnTo>
                  <a:pt x="14287" y="14287"/>
                </a:lnTo>
                <a:lnTo>
                  <a:pt x="1785" y="48220"/>
                </a:lnTo>
                <a:lnTo>
                  <a:pt x="0" y="114300"/>
                </a:lnTo>
                <a:lnTo>
                  <a:pt x="0" y="3596754"/>
                </a:lnTo>
                <a:lnTo>
                  <a:pt x="3996944" y="3596754"/>
                </a:lnTo>
                <a:lnTo>
                  <a:pt x="4063023" y="3594968"/>
                </a:lnTo>
                <a:lnTo>
                  <a:pt x="4096956" y="3582466"/>
                </a:lnTo>
                <a:lnTo>
                  <a:pt x="4109458" y="3548533"/>
                </a:lnTo>
                <a:lnTo>
                  <a:pt x="4111244" y="3482454"/>
                </a:lnTo>
                <a:lnTo>
                  <a:pt x="4111244" y="0"/>
                </a:lnTo>
                <a:close/>
              </a:path>
            </a:pathLst>
          </a:custGeom>
          <a:solidFill>
            <a:srgbClr val="D4EFFC"/>
          </a:solidFill>
        </p:spPr>
        <p:txBody>
          <a:bodyPr wrap="square" lIns="0" tIns="0" rIns="0" bIns="0" rtlCol="0"/>
          <a:lstStyle/>
          <a:p>
            <a:endParaRPr dirty="0"/>
          </a:p>
        </p:txBody>
      </p:sp>
      <p:sp>
        <p:nvSpPr>
          <p:cNvPr id="14" name="object 14"/>
          <p:cNvSpPr txBox="1"/>
          <p:nvPr/>
        </p:nvSpPr>
        <p:spPr>
          <a:xfrm>
            <a:off x="7772075" y="686740"/>
            <a:ext cx="1392555" cy="436880"/>
          </a:xfrm>
          <a:prstGeom prst="rect">
            <a:avLst/>
          </a:prstGeom>
        </p:spPr>
        <p:txBody>
          <a:bodyPr vert="horz" wrap="square" lIns="0" tIns="12700" rIns="0" bIns="0" rtlCol="0">
            <a:spAutoFit/>
          </a:bodyPr>
          <a:lstStyle/>
          <a:p>
            <a:pPr marL="12700" algn="r" rtl="1">
              <a:lnSpc>
                <a:spcPct val="100000"/>
              </a:lnSpc>
              <a:spcBef>
                <a:spcPts val="100"/>
              </a:spcBef>
            </a:pPr>
            <a:r>
              <a:rPr lang="ar-EG" sz="2700" b="1" spc="55" dirty="0" smtClean="0">
                <a:solidFill>
                  <a:srgbClr val="00AEEF"/>
                </a:solidFill>
                <a:latin typeface="Helvetica Neue"/>
                <a:cs typeface="Helvetica Neue"/>
              </a:rPr>
              <a:t>تخيل</a:t>
            </a:r>
            <a:endParaRPr sz="2700" dirty="0">
              <a:latin typeface="Helvetica Neue"/>
              <a:cs typeface="Helvetica Neue"/>
            </a:endParaRPr>
          </a:p>
        </p:txBody>
      </p:sp>
      <p:sp>
        <p:nvSpPr>
          <p:cNvPr id="15" name="object 15"/>
          <p:cNvSpPr txBox="1"/>
          <p:nvPr/>
        </p:nvSpPr>
        <p:spPr>
          <a:xfrm>
            <a:off x="5684032" y="1295695"/>
            <a:ext cx="4083685" cy="240130"/>
          </a:xfrm>
          <a:prstGeom prst="rect">
            <a:avLst/>
          </a:prstGeom>
        </p:spPr>
        <p:txBody>
          <a:bodyPr vert="horz" wrap="square" lIns="0" tIns="12700" rIns="0" bIns="0" rtlCol="0">
            <a:spAutoFit/>
          </a:bodyPr>
          <a:lstStyle/>
          <a:p>
            <a:pPr marL="12700" marR="5080" algn="r" rtl="1">
              <a:lnSpc>
                <a:spcPct val="105600"/>
              </a:lnSpc>
            </a:pPr>
            <a:r>
              <a:rPr lang="ar-EG" sz="1500" spc="15" dirty="0">
                <a:solidFill>
                  <a:srgbClr val="4C4D4F"/>
                </a:solidFill>
                <a:latin typeface="Arial"/>
                <a:cs typeface="Arial"/>
              </a:rPr>
              <a:t>ابدأ بجمع المشاركين لتقديم الموضوع واستثارة الأفكار للمشروع.</a:t>
            </a:r>
          </a:p>
        </p:txBody>
      </p:sp>
      <p:sp>
        <p:nvSpPr>
          <p:cNvPr id="16" name="object 16"/>
          <p:cNvSpPr txBox="1"/>
          <p:nvPr/>
        </p:nvSpPr>
        <p:spPr>
          <a:xfrm>
            <a:off x="9407843" y="965944"/>
            <a:ext cx="441959" cy="120546"/>
          </a:xfrm>
          <a:prstGeom prst="rect">
            <a:avLst/>
          </a:prstGeom>
        </p:spPr>
        <p:txBody>
          <a:bodyPr vert="horz" wrap="square" lIns="0" tIns="12700" rIns="0" bIns="0" rtlCol="0">
            <a:spAutoFit/>
          </a:bodyPr>
          <a:lstStyle/>
          <a:p>
            <a:pPr marL="12700" algn="ctr" rtl="1">
              <a:lnSpc>
                <a:spcPct val="100000"/>
              </a:lnSpc>
              <a:spcBef>
                <a:spcPts val="100"/>
              </a:spcBef>
            </a:pPr>
            <a:r>
              <a:rPr lang="ar-EG" sz="700" b="1" spc="30" dirty="0" smtClean="0">
                <a:solidFill>
                  <a:srgbClr val="00AEEF"/>
                </a:solidFill>
                <a:latin typeface="Helvetica Neue"/>
                <a:cs typeface="Helvetica Neue"/>
              </a:rPr>
              <a:t>تخيل</a:t>
            </a:r>
            <a:endParaRPr sz="700" dirty="0">
              <a:latin typeface="Helvetica Neue"/>
              <a:cs typeface="Helvetica Neue"/>
            </a:endParaRPr>
          </a:p>
        </p:txBody>
      </p:sp>
      <p:sp>
        <p:nvSpPr>
          <p:cNvPr id="17" name="object 17"/>
          <p:cNvSpPr/>
          <p:nvPr/>
        </p:nvSpPr>
        <p:spPr>
          <a:xfrm>
            <a:off x="9565152" y="692016"/>
            <a:ext cx="202565" cy="184785"/>
          </a:xfrm>
          <a:custGeom>
            <a:avLst/>
            <a:gdLst/>
            <a:ahLst/>
            <a:cxnLst/>
            <a:rect l="l" t="t" r="r" b="b"/>
            <a:pathLst>
              <a:path w="202565" h="184784">
                <a:moveTo>
                  <a:pt x="198993" y="128494"/>
                </a:moveTo>
                <a:lnTo>
                  <a:pt x="202184" y="112639"/>
                </a:lnTo>
                <a:lnTo>
                  <a:pt x="199037" y="97242"/>
                </a:lnTo>
                <a:lnTo>
                  <a:pt x="190270" y="84031"/>
                </a:lnTo>
                <a:lnTo>
                  <a:pt x="176603" y="74734"/>
                </a:lnTo>
                <a:lnTo>
                  <a:pt x="174240" y="73731"/>
                </a:lnTo>
                <a:lnTo>
                  <a:pt x="171840" y="72969"/>
                </a:lnTo>
                <a:lnTo>
                  <a:pt x="169414" y="72410"/>
                </a:lnTo>
                <a:lnTo>
                  <a:pt x="170773" y="70505"/>
                </a:lnTo>
                <a:lnTo>
                  <a:pt x="171942" y="68448"/>
                </a:lnTo>
                <a:lnTo>
                  <a:pt x="172881" y="66251"/>
                </a:lnTo>
                <a:lnTo>
                  <a:pt x="175343" y="49332"/>
                </a:lnTo>
                <a:lnTo>
                  <a:pt x="169678" y="32247"/>
                </a:lnTo>
                <a:lnTo>
                  <a:pt x="156997" y="16952"/>
                </a:lnTo>
                <a:lnTo>
                  <a:pt x="138414" y="5405"/>
                </a:lnTo>
                <a:lnTo>
                  <a:pt x="117208" y="0"/>
                </a:lnTo>
                <a:lnTo>
                  <a:pt x="97391" y="1451"/>
                </a:lnTo>
                <a:lnTo>
                  <a:pt x="81144" y="9200"/>
                </a:lnTo>
                <a:lnTo>
                  <a:pt x="70646" y="22690"/>
                </a:lnTo>
                <a:lnTo>
                  <a:pt x="68856" y="26919"/>
                </a:lnTo>
                <a:lnTo>
                  <a:pt x="68005" y="31351"/>
                </a:lnTo>
                <a:lnTo>
                  <a:pt x="68005" y="35847"/>
                </a:lnTo>
                <a:lnTo>
                  <a:pt x="65236" y="33802"/>
                </a:lnTo>
                <a:lnTo>
                  <a:pt x="62176" y="32024"/>
                </a:lnTo>
                <a:lnTo>
                  <a:pt x="58861" y="30615"/>
                </a:lnTo>
                <a:lnTo>
                  <a:pt x="42174" y="27014"/>
                </a:lnTo>
                <a:lnTo>
                  <a:pt x="26131" y="29748"/>
                </a:lnTo>
                <a:lnTo>
                  <a:pt x="12525" y="38144"/>
                </a:lnTo>
                <a:lnTo>
                  <a:pt x="3146" y="51532"/>
                </a:lnTo>
                <a:lnTo>
                  <a:pt x="0" y="66040"/>
                </a:lnTo>
                <a:lnTo>
                  <a:pt x="2263" y="80349"/>
                </a:lnTo>
                <a:lnTo>
                  <a:pt x="9375" y="93156"/>
                </a:lnTo>
                <a:lnTo>
                  <a:pt x="20774" y="103157"/>
                </a:lnTo>
                <a:lnTo>
                  <a:pt x="19364" y="104275"/>
                </a:lnTo>
                <a:lnTo>
                  <a:pt x="18043" y="105532"/>
                </a:lnTo>
                <a:lnTo>
                  <a:pt x="16837" y="106929"/>
                </a:lnTo>
                <a:lnTo>
                  <a:pt x="10857" y="118587"/>
                </a:lnTo>
                <a:lnTo>
                  <a:pt x="10367" y="131861"/>
                </a:lnTo>
                <a:lnTo>
                  <a:pt x="15110" y="145146"/>
                </a:lnTo>
                <a:lnTo>
                  <a:pt x="24825" y="156840"/>
                </a:lnTo>
                <a:lnTo>
                  <a:pt x="36653" y="164131"/>
                </a:lnTo>
                <a:lnTo>
                  <a:pt x="49263" y="167146"/>
                </a:lnTo>
                <a:lnTo>
                  <a:pt x="61429" y="165884"/>
                </a:lnTo>
                <a:lnTo>
                  <a:pt x="71929" y="160345"/>
                </a:lnTo>
                <a:lnTo>
                  <a:pt x="75703" y="166676"/>
                </a:lnTo>
                <a:lnTo>
                  <a:pt x="80595" y="172313"/>
                </a:lnTo>
                <a:lnTo>
                  <a:pt x="86533" y="177081"/>
                </a:lnTo>
                <a:lnTo>
                  <a:pt x="93443" y="180805"/>
                </a:lnTo>
                <a:lnTo>
                  <a:pt x="109624" y="184220"/>
                </a:lnTo>
                <a:lnTo>
                  <a:pt x="125228" y="181392"/>
                </a:lnTo>
                <a:lnTo>
                  <a:pt x="150225" y="151493"/>
                </a:lnTo>
                <a:lnTo>
                  <a:pt x="165033" y="152834"/>
                </a:lnTo>
                <a:lnTo>
                  <a:pt x="178985" y="149104"/>
                </a:lnTo>
                <a:lnTo>
                  <a:pt x="190749" y="140819"/>
                </a:lnTo>
                <a:lnTo>
                  <a:pt x="198993" y="128494"/>
                </a:lnTo>
                <a:close/>
              </a:path>
            </a:pathLst>
          </a:custGeom>
          <a:ln w="11912">
            <a:solidFill>
              <a:srgbClr val="00AEEF"/>
            </a:solidFill>
          </a:ln>
        </p:spPr>
        <p:txBody>
          <a:bodyPr wrap="square" lIns="0" tIns="0" rIns="0" bIns="0" rtlCol="0"/>
          <a:lstStyle/>
          <a:p>
            <a:endParaRPr dirty="0"/>
          </a:p>
        </p:txBody>
      </p:sp>
      <p:sp>
        <p:nvSpPr>
          <p:cNvPr id="18" name="object 18"/>
          <p:cNvSpPr/>
          <p:nvPr/>
        </p:nvSpPr>
        <p:spPr>
          <a:xfrm>
            <a:off x="9597370" y="888353"/>
            <a:ext cx="33655" cy="33655"/>
          </a:xfrm>
          <a:custGeom>
            <a:avLst/>
            <a:gdLst/>
            <a:ahLst/>
            <a:cxnLst/>
            <a:rect l="l" t="t" r="r" b="b"/>
            <a:pathLst>
              <a:path w="33654" h="33655">
                <a:moveTo>
                  <a:pt x="33337" y="16662"/>
                </a:moveTo>
                <a:lnTo>
                  <a:pt x="33337" y="25869"/>
                </a:lnTo>
                <a:lnTo>
                  <a:pt x="25882" y="33337"/>
                </a:lnTo>
                <a:lnTo>
                  <a:pt x="16675" y="33337"/>
                </a:lnTo>
                <a:lnTo>
                  <a:pt x="7467" y="33337"/>
                </a:lnTo>
                <a:lnTo>
                  <a:pt x="0" y="25869"/>
                </a:lnTo>
                <a:lnTo>
                  <a:pt x="0" y="16662"/>
                </a:lnTo>
                <a:lnTo>
                  <a:pt x="0" y="7467"/>
                </a:lnTo>
                <a:lnTo>
                  <a:pt x="7467" y="0"/>
                </a:lnTo>
                <a:lnTo>
                  <a:pt x="16675" y="0"/>
                </a:lnTo>
                <a:lnTo>
                  <a:pt x="25882" y="0"/>
                </a:lnTo>
                <a:lnTo>
                  <a:pt x="33337" y="7467"/>
                </a:lnTo>
                <a:lnTo>
                  <a:pt x="33337" y="16662"/>
                </a:lnTo>
                <a:close/>
              </a:path>
            </a:pathLst>
          </a:custGeom>
          <a:ln w="11912">
            <a:solidFill>
              <a:srgbClr val="00AEEF"/>
            </a:solidFill>
          </a:ln>
        </p:spPr>
        <p:txBody>
          <a:bodyPr wrap="square" lIns="0" tIns="0" rIns="0" bIns="0" rtlCol="0"/>
          <a:lstStyle/>
          <a:p>
            <a:endParaRPr dirty="0"/>
          </a:p>
        </p:txBody>
      </p:sp>
      <p:sp>
        <p:nvSpPr>
          <p:cNvPr id="19" name="object 19"/>
          <p:cNvSpPr/>
          <p:nvPr/>
        </p:nvSpPr>
        <p:spPr>
          <a:xfrm>
            <a:off x="9560857" y="924472"/>
            <a:ext cx="20955" cy="20955"/>
          </a:xfrm>
          <a:custGeom>
            <a:avLst/>
            <a:gdLst/>
            <a:ahLst/>
            <a:cxnLst/>
            <a:rect l="l" t="t" r="r" b="b"/>
            <a:pathLst>
              <a:path w="20954" h="20955">
                <a:moveTo>
                  <a:pt x="20637" y="10312"/>
                </a:moveTo>
                <a:lnTo>
                  <a:pt x="20637" y="16014"/>
                </a:lnTo>
                <a:lnTo>
                  <a:pt x="16027" y="20637"/>
                </a:lnTo>
                <a:lnTo>
                  <a:pt x="10325" y="20637"/>
                </a:lnTo>
                <a:lnTo>
                  <a:pt x="4622" y="20637"/>
                </a:lnTo>
                <a:lnTo>
                  <a:pt x="0" y="16014"/>
                </a:lnTo>
                <a:lnTo>
                  <a:pt x="0" y="10312"/>
                </a:lnTo>
                <a:lnTo>
                  <a:pt x="0" y="4610"/>
                </a:lnTo>
                <a:lnTo>
                  <a:pt x="4622" y="0"/>
                </a:lnTo>
                <a:lnTo>
                  <a:pt x="10325" y="0"/>
                </a:lnTo>
                <a:lnTo>
                  <a:pt x="16027" y="0"/>
                </a:lnTo>
                <a:lnTo>
                  <a:pt x="20637" y="4610"/>
                </a:lnTo>
                <a:lnTo>
                  <a:pt x="20637" y="10312"/>
                </a:lnTo>
                <a:close/>
              </a:path>
            </a:pathLst>
          </a:custGeom>
          <a:ln w="11912">
            <a:solidFill>
              <a:srgbClr val="00AEEF"/>
            </a:solidFill>
          </a:ln>
        </p:spPr>
        <p:txBody>
          <a:bodyPr wrap="square" lIns="0" tIns="0" rIns="0" bIns="0" rtlCol="0"/>
          <a:lstStyle/>
          <a:p>
            <a:endParaRPr dirty="0"/>
          </a:p>
        </p:txBody>
      </p:sp>
      <p:sp>
        <p:nvSpPr>
          <p:cNvPr id="20" name="object 20"/>
          <p:cNvSpPr/>
          <p:nvPr/>
        </p:nvSpPr>
        <p:spPr>
          <a:xfrm>
            <a:off x="5754998" y="3625875"/>
            <a:ext cx="4034154" cy="308610"/>
          </a:xfrm>
          <a:custGeom>
            <a:avLst/>
            <a:gdLst/>
            <a:ahLst/>
            <a:cxnLst/>
            <a:rect l="l" t="t" r="r" b="b"/>
            <a:pathLst>
              <a:path w="4034154" h="308610">
                <a:moveTo>
                  <a:pt x="4033659" y="0"/>
                </a:moveTo>
                <a:lnTo>
                  <a:pt x="114300" y="0"/>
                </a:lnTo>
                <a:lnTo>
                  <a:pt x="48220" y="1785"/>
                </a:lnTo>
                <a:lnTo>
                  <a:pt x="14287" y="14287"/>
                </a:lnTo>
                <a:lnTo>
                  <a:pt x="1785" y="48220"/>
                </a:lnTo>
                <a:lnTo>
                  <a:pt x="0" y="114300"/>
                </a:lnTo>
                <a:lnTo>
                  <a:pt x="0" y="308241"/>
                </a:lnTo>
                <a:lnTo>
                  <a:pt x="4033659" y="308241"/>
                </a:lnTo>
                <a:lnTo>
                  <a:pt x="4033659" y="0"/>
                </a:lnTo>
                <a:close/>
              </a:path>
            </a:pathLst>
          </a:custGeom>
          <a:solidFill>
            <a:srgbClr val="FFFFFF"/>
          </a:solidFill>
        </p:spPr>
        <p:txBody>
          <a:bodyPr wrap="square" lIns="0" tIns="0" rIns="0" bIns="0" rtlCol="0"/>
          <a:lstStyle/>
          <a:p>
            <a:endParaRPr dirty="0"/>
          </a:p>
        </p:txBody>
      </p:sp>
      <p:sp>
        <p:nvSpPr>
          <p:cNvPr id="21" name="object 21"/>
          <p:cNvSpPr txBox="1"/>
          <p:nvPr/>
        </p:nvSpPr>
        <p:spPr>
          <a:xfrm>
            <a:off x="7719607" y="3693707"/>
            <a:ext cx="1789430" cy="166712"/>
          </a:xfrm>
          <a:prstGeom prst="rect">
            <a:avLst/>
          </a:prstGeom>
        </p:spPr>
        <p:txBody>
          <a:bodyPr vert="horz" wrap="square" lIns="0" tIns="12700" rIns="0" bIns="0" rtlCol="0">
            <a:spAutoFit/>
          </a:bodyPr>
          <a:lstStyle/>
          <a:p>
            <a:pPr marL="12700" algn="r" rtl="1">
              <a:lnSpc>
                <a:spcPct val="100000"/>
              </a:lnSpc>
              <a:spcBef>
                <a:spcPts val="100"/>
              </a:spcBef>
            </a:pPr>
            <a:r>
              <a:rPr lang="ar-EG" sz="1000" b="1" spc="-5" dirty="0" smtClean="0">
                <a:solidFill>
                  <a:srgbClr val="00AEEF"/>
                </a:solidFill>
                <a:latin typeface="Helvetica Neue"/>
                <a:cs typeface="Helvetica Neue"/>
              </a:rPr>
              <a:t>وفر الأفكار والإلهام</a:t>
            </a:r>
            <a:endParaRPr sz="1000" dirty="0">
              <a:latin typeface="Helvetica Neue"/>
              <a:cs typeface="Helvetica Neue"/>
            </a:endParaRPr>
          </a:p>
        </p:txBody>
      </p:sp>
      <p:sp>
        <p:nvSpPr>
          <p:cNvPr id="22" name="object 22"/>
          <p:cNvSpPr txBox="1"/>
          <p:nvPr/>
        </p:nvSpPr>
        <p:spPr>
          <a:xfrm>
            <a:off x="7698652" y="2078008"/>
            <a:ext cx="1810385" cy="166712"/>
          </a:xfrm>
          <a:prstGeom prst="rect">
            <a:avLst/>
          </a:prstGeom>
        </p:spPr>
        <p:txBody>
          <a:bodyPr vert="horz" wrap="square" lIns="0" tIns="12700" rIns="0" bIns="0" rtlCol="0">
            <a:spAutoFit/>
          </a:bodyPr>
          <a:lstStyle/>
          <a:p>
            <a:pPr marL="12700" algn="r" rtl="1">
              <a:lnSpc>
                <a:spcPct val="100000"/>
              </a:lnSpc>
              <a:spcBef>
                <a:spcPts val="100"/>
              </a:spcBef>
            </a:pPr>
            <a:r>
              <a:rPr lang="ar-EG" sz="1000" b="1" spc="-10" dirty="0" smtClean="0">
                <a:solidFill>
                  <a:srgbClr val="00AEEF"/>
                </a:solidFill>
                <a:latin typeface="Helvetica Neue"/>
                <a:cs typeface="Helvetica Neue"/>
              </a:rPr>
              <a:t>الأنشطة التحفيزية – رسم قبعة</a:t>
            </a:r>
            <a:endParaRPr sz="1000" dirty="0">
              <a:latin typeface="Helvetica Neue"/>
              <a:cs typeface="Helvetica Neue"/>
            </a:endParaRPr>
          </a:p>
        </p:txBody>
      </p:sp>
      <p:sp>
        <p:nvSpPr>
          <p:cNvPr id="23" name="object 23"/>
          <p:cNvSpPr txBox="1"/>
          <p:nvPr/>
        </p:nvSpPr>
        <p:spPr>
          <a:xfrm>
            <a:off x="5889775" y="2471887"/>
            <a:ext cx="3820160" cy="677621"/>
          </a:xfrm>
          <a:prstGeom prst="rect">
            <a:avLst/>
          </a:prstGeom>
        </p:spPr>
        <p:txBody>
          <a:bodyPr vert="horz" wrap="square" lIns="0" tIns="12700" rIns="0" bIns="0" rtlCol="0">
            <a:spAutoFit/>
          </a:bodyPr>
          <a:lstStyle/>
          <a:p>
            <a:pPr marL="12700" marR="5080" algn="just" rtl="1">
              <a:lnSpc>
                <a:spcPct val="108300"/>
              </a:lnSpc>
              <a:spcBef>
                <a:spcPts val="100"/>
              </a:spcBef>
            </a:pPr>
            <a:r>
              <a:rPr lang="ar-EG" sz="1000" dirty="0">
                <a:solidFill>
                  <a:srgbClr val="4C4D4F"/>
                </a:solidFill>
                <a:latin typeface="Helvetica Neue"/>
                <a:cs typeface="Helvetica Neue"/>
              </a:rPr>
              <a:t>أعط كل مشارك ورقة. اطلب منهم التفكير في شخصية مفضلة لديهم (على سبيل المثال، من كتاب أو فيلم أو من وحي خيالهم). ثم اطلب منهم تخيل مشهد جديد. أين يمكن أن تذهب شخصيتهم المفضلة؟ من سيقابلون هناك؟ ماذا يقولون؟ افترح كتابة أو رسم مشهد من قصتهم.</a:t>
            </a:r>
            <a:br>
              <a:rPr lang="ar-EG" sz="1000" dirty="0">
                <a:solidFill>
                  <a:srgbClr val="4C4D4F"/>
                </a:solidFill>
                <a:latin typeface="Helvetica Neue"/>
                <a:cs typeface="Helvetica Neue"/>
              </a:rPr>
            </a:br>
            <a:r>
              <a:rPr lang="ar-EG" sz="1000" dirty="0">
                <a:solidFill>
                  <a:srgbClr val="4C4D4F"/>
                </a:solidFill>
                <a:latin typeface="Helvetica Neue"/>
                <a:cs typeface="Helvetica Neue"/>
              </a:rPr>
              <a:t>اطلب منهم مشاركة المشهد مع شخص آخر في المجموعة.</a:t>
            </a:r>
            <a:endParaRPr sz="1000" dirty="0">
              <a:solidFill>
                <a:srgbClr val="4C4D4F"/>
              </a:solidFill>
              <a:latin typeface="Helvetica Neue"/>
              <a:cs typeface="Helvetica Neue"/>
            </a:endParaRPr>
          </a:p>
        </p:txBody>
      </p:sp>
      <p:sp>
        <p:nvSpPr>
          <p:cNvPr id="24" name="object 24"/>
          <p:cNvSpPr txBox="1"/>
          <p:nvPr/>
        </p:nvSpPr>
        <p:spPr>
          <a:xfrm>
            <a:off x="5889775" y="4063464"/>
            <a:ext cx="3819049" cy="524246"/>
          </a:xfrm>
          <a:prstGeom prst="rect">
            <a:avLst/>
          </a:prstGeom>
        </p:spPr>
        <p:txBody>
          <a:bodyPr vert="horz" wrap="square" lIns="0" tIns="12700" rIns="0" bIns="0" rtlCol="0">
            <a:spAutoFit/>
          </a:bodyPr>
          <a:lstStyle/>
          <a:p>
            <a:pPr marL="12700" marR="5080" algn="just" rtl="1">
              <a:lnSpc>
                <a:spcPct val="108300"/>
              </a:lnSpc>
              <a:spcBef>
                <a:spcPts val="100"/>
              </a:spcBef>
            </a:pPr>
            <a:r>
              <a:rPr lang="ar-EG" sz="1000" dirty="0" smtClean="0">
                <a:solidFill>
                  <a:srgbClr val="4C4D4F"/>
                </a:solidFill>
                <a:latin typeface="Helvetica Neue"/>
                <a:cs typeface="Helvetica Neue"/>
              </a:rPr>
              <a:t>لاستثارة الأفكار، إعرض بعض الأمثلة للمشاريع القصصية. يمكنك العثور على بعض من هذه الأمثلة ب</a:t>
            </a:r>
            <a:r>
              <a:rPr lang="ar-EG" sz="1000" i="1" dirty="0" smtClean="0">
                <a:solidFill>
                  <a:srgbClr val="4C4D4F"/>
                </a:solidFill>
                <a:latin typeface="Helvetica Neue"/>
                <a:cs typeface="Helvetica Neue"/>
              </a:rPr>
              <a:t>ستوديو أنشئ  قصة </a:t>
            </a:r>
            <a:r>
              <a:rPr lang="ar-EG" sz="1000" dirty="0" smtClean="0">
                <a:solidFill>
                  <a:srgbClr val="4C4D4F"/>
                </a:solidFill>
                <a:latin typeface="Helvetica Neue"/>
                <a:cs typeface="Helvetica Neue"/>
              </a:rPr>
              <a:t>بموقع </a:t>
            </a:r>
            <a:r>
              <a:rPr lang="en-US" sz="1000" dirty="0" smtClean="0">
                <a:solidFill>
                  <a:srgbClr val="4C4D4F"/>
                </a:solidFill>
                <a:latin typeface="Helvetica Neue"/>
                <a:cs typeface="Helvetica Neue"/>
              </a:rPr>
              <a:t>Scratch</a:t>
            </a:r>
            <a:r>
              <a:rPr lang="ar-EG" sz="1000" dirty="0" smtClean="0">
                <a:solidFill>
                  <a:srgbClr val="4C4D4F"/>
                </a:solidFill>
                <a:latin typeface="Helvetica Neue"/>
                <a:cs typeface="Helvetica Neue"/>
              </a:rPr>
              <a:t>.</a:t>
            </a:r>
          </a:p>
          <a:p>
            <a:pPr marL="12700" marR="5080">
              <a:lnSpc>
                <a:spcPct val="108300"/>
              </a:lnSpc>
              <a:spcBef>
                <a:spcPts val="100"/>
              </a:spcBef>
            </a:pPr>
            <a:endParaRPr sz="1000" dirty="0">
              <a:latin typeface="Helvetica Neue"/>
              <a:cs typeface="Helvetica Neue"/>
            </a:endParaRPr>
          </a:p>
        </p:txBody>
      </p:sp>
      <p:sp>
        <p:nvSpPr>
          <p:cNvPr id="25" name="object 25"/>
          <p:cNvSpPr/>
          <p:nvPr/>
        </p:nvSpPr>
        <p:spPr>
          <a:xfrm>
            <a:off x="9688194"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5"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26" name="object 26"/>
          <p:cNvSpPr/>
          <p:nvPr/>
        </p:nvSpPr>
        <p:spPr>
          <a:xfrm>
            <a:off x="4648770"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4"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27" name="object 27"/>
          <p:cNvSpPr/>
          <p:nvPr/>
        </p:nvSpPr>
        <p:spPr>
          <a:xfrm>
            <a:off x="6160122" y="4674052"/>
            <a:ext cx="3247721" cy="1845157"/>
          </a:xfrm>
          <a:prstGeom prst="rect">
            <a:avLst/>
          </a:prstGeom>
          <a:blipFill>
            <a:blip r:embed="rId5" cstate="print"/>
            <a:stretch>
              <a:fillRect/>
            </a:stretch>
          </a:blipFill>
        </p:spPr>
        <p:txBody>
          <a:bodyPr wrap="square" lIns="0" tIns="0" rIns="0" bIns="0" rtlCol="0"/>
          <a:lstStyle/>
          <a:p>
            <a:endParaRPr dirty="0"/>
          </a:p>
        </p:txBody>
      </p:sp>
      <p:sp>
        <p:nvSpPr>
          <p:cNvPr id="28" name="object 28"/>
          <p:cNvSpPr/>
          <p:nvPr/>
        </p:nvSpPr>
        <p:spPr>
          <a:xfrm>
            <a:off x="6160117" y="4670405"/>
            <a:ext cx="3248025" cy="1849120"/>
          </a:xfrm>
          <a:custGeom>
            <a:avLst/>
            <a:gdLst/>
            <a:ahLst/>
            <a:cxnLst/>
            <a:rect l="l" t="t" r="r" b="b"/>
            <a:pathLst>
              <a:path w="3248025" h="1849120">
                <a:moveTo>
                  <a:pt x="209550" y="0"/>
                </a:moveTo>
                <a:lnTo>
                  <a:pt x="88403" y="3274"/>
                </a:lnTo>
                <a:lnTo>
                  <a:pt x="26193" y="26193"/>
                </a:lnTo>
                <a:lnTo>
                  <a:pt x="3274" y="88403"/>
                </a:lnTo>
                <a:lnTo>
                  <a:pt x="0" y="209550"/>
                </a:lnTo>
                <a:lnTo>
                  <a:pt x="0" y="1639252"/>
                </a:lnTo>
                <a:lnTo>
                  <a:pt x="3274" y="1760398"/>
                </a:lnTo>
                <a:lnTo>
                  <a:pt x="26193" y="1822608"/>
                </a:lnTo>
                <a:lnTo>
                  <a:pt x="88403" y="1845528"/>
                </a:lnTo>
                <a:lnTo>
                  <a:pt x="209550" y="1848802"/>
                </a:lnTo>
                <a:lnTo>
                  <a:pt x="3038195" y="1848802"/>
                </a:lnTo>
                <a:lnTo>
                  <a:pt x="3159341" y="1845528"/>
                </a:lnTo>
                <a:lnTo>
                  <a:pt x="3221551" y="1822608"/>
                </a:lnTo>
                <a:lnTo>
                  <a:pt x="3244471" y="1760398"/>
                </a:lnTo>
                <a:lnTo>
                  <a:pt x="3247745" y="1639252"/>
                </a:lnTo>
                <a:lnTo>
                  <a:pt x="3247745" y="209550"/>
                </a:lnTo>
                <a:lnTo>
                  <a:pt x="3244471" y="88403"/>
                </a:lnTo>
                <a:lnTo>
                  <a:pt x="3221551" y="26193"/>
                </a:lnTo>
                <a:lnTo>
                  <a:pt x="3159341" y="3274"/>
                </a:lnTo>
                <a:lnTo>
                  <a:pt x="3038195" y="0"/>
                </a:lnTo>
                <a:lnTo>
                  <a:pt x="209550" y="0"/>
                </a:lnTo>
                <a:close/>
              </a:path>
            </a:pathLst>
          </a:custGeom>
          <a:ln w="63500">
            <a:solidFill>
              <a:srgbClr val="00AEEF"/>
            </a:solidFill>
          </a:ln>
        </p:spPr>
        <p:txBody>
          <a:bodyPr wrap="square" lIns="0" tIns="0" rIns="0" bIns="0" rtlCol="0"/>
          <a:lstStyle/>
          <a:p>
            <a:endParaRPr dirty="0"/>
          </a:p>
        </p:txBody>
      </p:sp>
      <p:sp>
        <p:nvSpPr>
          <p:cNvPr id="29" name="object 29"/>
          <p:cNvSpPr/>
          <p:nvPr/>
        </p:nvSpPr>
        <p:spPr>
          <a:xfrm>
            <a:off x="7310054" y="6962375"/>
            <a:ext cx="1875789" cy="0"/>
          </a:xfrm>
          <a:custGeom>
            <a:avLst/>
            <a:gdLst/>
            <a:ahLst/>
            <a:cxnLst/>
            <a:rect l="l" t="t" r="r" b="b"/>
            <a:pathLst>
              <a:path w="1875790">
                <a:moveTo>
                  <a:pt x="0" y="0"/>
                </a:moveTo>
                <a:lnTo>
                  <a:pt x="1875637" y="0"/>
                </a:lnTo>
              </a:path>
            </a:pathLst>
          </a:custGeom>
          <a:ln w="25400">
            <a:solidFill>
              <a:srgbClr val="00AEEF"/>
            </a:solidFill>
            <a:prstDash val="dot"/>
          </a:ln>
        </p:spPr>
        <p:txBody>
          <a:bodyPr wrap="square" lIns="0" tIns="0" rIns="0" bIns="0" rtlCol="0"/>
          <a:lstStyle/>
          <a:p>
            <a:endParaRPr dirty="0"/>
          </a:p>
        </p:txBody>
      </p:sp>
      <p:sp>
        <p:nvSpPr>
          <p:cNvPr id="30" name="object 30"/>
          <p:cNvSpPr/>
          <p:nvPr/>
        </p:nvSpPr>
        <p:spPr>
          <a:xfrm>
            <a:off x="7258667" y="6962375"/>
            <a:ext cx="0" cy="0"/>
          </a:xfrm>
          <a:custGeom>
            <a:avLst/>
            <a:gdLst/>
            <a:ahLst/>
            <a:cxnLst/>
            <a:rect l="l" t="t" r="r" b="b"/>
            <a:pathLst>
              <a:path>
                <a:moveTo>
                  <a:pt x="0" y="0"/>
                </a:moveTo>
                <a:lnTo>
                  <a:pt x="0" y="0"/>
                </a:lnTo>
              </a:path>
            </a:pathLst>
          </a:custGeom>
          <a:ln w="25400">
            <a:solidFill>
              <a:srgbClr val="00AEEF"/>
            </a:solidFill>
          </a:ln>
        </p:spPr>
        <p:txBody>
          <a:bodyPr wrap="square" lIns="0" tIns="0" rIns="0" bIns="0" rtlCol="0"/>
          <a:lstStyle/>
          <a:p>
            <a:endParaRPr dirty="0"/>
          </a:p>
        </p:txBody>
      </p:sp>
      <p:sp>
        <p:nvSpPr>
          <p:cNvPr id="31" name="object 31"/>
          <p:cNvSpPr/>
          <p:nvPr/>
        </p:nvSpPr>
        <p:spPr>
          <a:xfrm>
            <a:off x="9211394" y="6962375"/>
            <a:ext cx="0" cy="0"/>
          </a:xfrm>
          <a:custGeom>
            <a:avLst/>
            <a:gdLst/>
            <a:ahLst/>
            <a:cxnLst/>
            <a:rect l="l" t="t" r="r" b="b"/>
            <a:pathLst>
              <a:path>
                <a:moveTo>
                  <a:pt x="0" y="0"/>
                </a:moveTo>
                <a:lnTo>
                  <a:pt x="0" y="0"/>
                </a:lnTo>
              </a:path>
            </a:pathLst>
          </a:custGeom>
          <a:ln w="25400">
            <a:solidFill>
              <a:srgbClr val="00AEEF"/>
            </a:solidFill>
          </a:ln>
        </p:spPr>
        <p:txBody>
          <a:bodyPr wrap="square" lIns="0" tIns="0" rIns="0" bIns="0" rtlCol="0"/>
          <a:lstStyle/>
          <a:p>
            <a:endParaRPr dirty="0"/>
          </a:p>
        </p:txBody>
      </p:sp>
      <p:sp>
        <p:nvSpPr>
          <p:cNvPr id="32" name="object 32"/>
          <p:cNvSpPr txBox="1"/>
          <p:nvPr/>
        </p:nvSpPr>
        <p:spPr>
          <a:xfrm>
            <a:off x="6134717" y="6728730"/>
            <a:ext cx="3102610" cy="166712"/>
          </a:xfrm>
          <a:prstGeom prst="rect">
            <a:avLst/>
          </a:prstGeom>
        </p:spPr>
        <p:txBody>
          <a:bodyPr vert="horz" wrap="square" lIns="0" tIns="12700" rIns="0" bIns="0" rtlCol="0">
            <a:spAutoFit/>
          </a:bodyPr>
          <a:lstStyle/>
          <a:p>
            <a:pPr marL="12700">
              <a:lnSpc>
                <a:spcPct val="100000"/>
              </a:lnSpc>
              <a:spcBef>
                <a:spcPts val="100"/>
              </a:spcBef>
            </a:pPr>
            <a:r>
              <a:rPr sz="1000" dirty="0" smtClean="0">
                <a:solidFill>
                  <a:srgbClr val="4C4D4F"/>
                </a:solidFill>
                <a:latin typeface="Helvetica Neue"/>
                <a:cs typeface="Helvetica Neue"/>
              </a:rPr>
              <a:t>:</a:t>
            </a:r>
            <a:r>
              <a:rPr sz="1000" spc="180" dirty="0" smtClean="0">
                <a:solidFill>
                  <a:srgbClr val="4C4D4F"/>
                </a:solidFill>
                <a:latin typeface="Helvetica Neue"/>
                <a:cs typeface="Helvetica Neue"/>
              </a:rPr>
              <a:t> </a:t>
            </a:r>
            <a:r>
              <a:rPr sz="1000" b="1" spc="-5" dirty="0" smtClean="0">
                <a:solidFill>
                  <a:srgbClr val="00AEEF"/>
                </a:solidFill>
                <a:latin typeface="Helvetica Neue"/>
                <a:cs typeface="Helvetica Neue"/>
                <a:hlinkClick r:id="rId6"/>
              </a:rPr>
              <a:t>scratch.mit.edu/</a:t>
            </a:r>
            <a:r>
              <a:rPr sz="1000" b="1" spc="-5" dirty="0" smtClean="0">
                <a:solidFill>
                  <a:srgbClr val="00AEEF"/>
                </a:solidFill>
                <a:latin typeface="Helvetica Neue"/>
                <a:cs typeface="Helvetica Neue"/>
              </a:rPr>
              <a:t>studios/3757922</a:t>
            </a:r>
            <a:r>
              <a:rPr lang="ar-EG" sz="1000" b="1" spc="-5" dirty="0" smtClean="0">
                <a:latin typeface="Helvetica Neue"/>
                <a:cs typeface="Helvetica Neue"/>
              </a:rPr>
              <a:t>ا</a:t>
            </a:r>
            <a:r>
              <a:rPr lang="ar-EG" sz="1000" spc="-5" dirty="0" smtClean="0">
                <a:latin typeface="Helvetica Neue"/>
                <a:cs typeface="Helvetica Neue"/>
              </a:rPr>
              <a:t>عرض الاستوديو من هنا:</a:t>
            </a:r>
            <a:endParaRPr sz="1000" dirty="0">
              <a:latin typeface="Helvetica Neue"/>
              <a:cs typeface="Helvetica Neue"/>
            </a:endParaRPr>
          </a:p>
        </p:txBody>
      </p:sp>
      <p:sp>
        <p:nvSpPr>
          <p:cNvPr id="33" name="object 33"/>
          <p:cNvSpPr txBox="1"/>
          <p:nvPr/>
        </p:nvSpPr>
        <p:spPr>
          <a:xfrm>
            <a:off x="673905" y="838111"/>
            <a:ext cx="4003040" cy="1392689"/>
          </a:xfrm>
          <a:prstGeom prst="rect">
            <a:avLst/>
          </a:prstGeom>
        </p:spPr>
        <p:txBody>
          <a:bodyPr vert="horz" wrap="square" lIns="0" tIns="12700" rIns="0" bIns="0" rtlCol="0">
            <a:spAutoFit/>
          </a:bodyPr>
          <a:lstStyle/>
          <a:p>
            <a:pPr marL="12700" lvl="0" algn="r" rtl="1"/>
            <a:r>
              <a:rPr lang="ar-EG" b="1" spc="40" dirty="0" smtClean="0">
                <a:solidFill>
                  <a:srgbClr val="4C4D4F"/>
                </a:solidFill>
                <a:latin typeface="Arial"/>
                <a:cs typeface="Arial"/>
              </a:rPr>
              <a:t>استعد لورشة </a:t>
            </a:r>
            <a:r>
              <a:rPr lang="ar-EG" b="1" spc="40" dirty="0">
                <a:solidFill>
                  <a:srgbClr val="4C4D4F"/>
                </a:solidFill>
                <a:latin typeface="Arial"/>
                <a:cs typeface="Arial"/>
              </a:rPr>
              <a:t>العمل</a:t>
            </a:r>
            <a:endParaRPr lang="ar-EG" dirty="0">
              <a:solidFill>
                <a:prstClr val="black"/>
              </a:solidFill>
              <a:latin typeface="Arial"/>
              <a:cs typeface="Arial"/>
            </a:endParaRPr>
          </a:p>
          <a:p>
            <a:pPr marL="12700" lvl="0" algn="r" rtl="1"/>
            <a:r>
              <a:rPr lang="ar-EG" sz="1500" spc="-10" dirty="0">
                <a:solidFill>
                  <a:srgbClr val="4C4D4F"/>
                </a:solidFill>
                <a:latin typeface="Arial"/>
                <a:cs typeface="Arial"/>
              </a:rPr>
              <a:t>استخدم قائمة التحقق التالية لإعداد ورشة العمل</a:t>
            </a:r>
            <a:endParaRPr lang="ar-EG" sz="1500" dirty="0">
              <a:solidFill>
                <a:prstClr val="black"/>
              </a:solidFill>
              <a:latin typeface="Arial"/>
              <a:cs typeface="Arial"/>
            </a:endParaRPr>
          </a:p>
          <a:p>
            <a:pPr marL="17145" algn="r" rtl="1">
              <a:lnSpc>
                <a:spcPct val="100000"/>
              </a:lnSpc>
              <a:spcBef>
                <a:spcPts val="1565"/>
              </a:spcBef>
            </a:pPr>
            <a:endParaRPr lang="ar-EG" sz="1500" dirty="0" smtClean="0">
              <a:solidFill>
                <a:srgbClr val="4C4D4F"/>
              </a:solidFill>
              <a:latin typeface="Helvetica Neue"/>
              <a:cs typeface="Helvetica Neue"/>
            </a:endParaRPr>
          </a:p>
          <a:p>
            <a:pPr marL="17145" algn="r" rtl="1">
              <a:lnSpc>
                <a:spcPct val="100000"/>
              </a:lnSpc>
              <a:spcBef>
                <a:spcPts val="1565"/>
              </a:spcBef>
            </a:pPr>
            <a:endParaRPr sz="1500" dirty="0">
              <a:latin typeface="Helvetica Neue"/>
              <a:cs typeface="Helvetica Neue"/>
            </a:endParaRPr>
          </a:p>
        </p:txBody>
      </p:sp>
      <p:sp>
        <p:nvSpPr>
          <p:cNvPr id="37" name="object 37"/>
          <p:cNvSpPr txBox="1"/>
          <p:nvPr/>
        </p:nvSpPr>
        <p:spPr>
          <a:xfrm>
            <a:off x="2098069" y="3182329"/>
            <a:ext cx="2262505" cy="874342"/>
          </a:xfrm>
          <a:prstGeom prst="rect">
            <a:avLst/>
          </a:prstGeom>
        </p:spPr>
        <p:txBody>
          <a:bodyPr vert="horz" wrap="square" lIns="0" tIns="92710" rIns="0" bIns="0" rtlCol="0">
            <a:spAutoFit/>
          </a:bodyPr>
          <a:lstStyle/>
          <a:p>
            <a:pPr marL="181610" algn="r" rtl="1">
              <a:lnSpc>
                <a:spcPct val="100000"/>
              </a:lnSpc>
              <a:spcBef>
                <a:spcPts val="730"/>
              </a:spcBef>
            </a:pPr>
            <a:r>
              <a:rPr lang="ar-EG" sz="1000" b="1" dirty="0" smtClean="0">
                <a:solidFill>
                  <a:srgbClr val="7168A7"/>
                </a:solidFill>
                <a:latin typeface="Helvetica Neue"/>
                <a:cs typeface="Helvetica Neue"/>
              </a:rPr>
              <a:t>اطبع بطاقات النشاط</a:t>
            </a:r>
          </a:p>
          <a:p>
            <a:pPr marL="12700" marR="5080" algn="r" rtl="1">
              <a:lnSpc>
                <a:spcPct val="108300"/>
              </a:lnSpc>
              <a:spcBef>
                <a:spcPts val="530"/>
              </a:spcBef>
            </a:pPr>
            <a:r>
              <a:rPr lang="ar-EG" sz="1000" dirty="0" smtClean="0">
                <a:solidFill>
                  <a:srgbClr val="4C4D4F"/>
                </a:solidFill>
                <a:latin typeface="Helvetica Neue"/>
                <a:cs typeface="Helvetica Neue"/>
              </a:rPr>
              <a:t>اطبع مجموعات قليلة من بطاقات </a:t>
            </a:r>
            <a:r>
              <a:rPr lang="ar-EG" sz="1000" i="1" dirty="0" smtClean="0">
                <a:solidFill>
                  <a:srgbClr val="4C4D4F"/>
                </a:solidFill>
                <a:latin typeface="Helvetica Neue"/>
                <a:cs typeface="Helvetica Neue"/>
              </a:rPr>
              <a:t>إنشاء قصة </a:t>
            </a:r>
            <a:r>
              <a:rPr lang="ar-EG" sz="1000" dirty="0" smtClean="0">
                <a:solidFill>
                  <a:srgbClr val="4C4D4F"/>
                </a:solidFill>
                <a:latin typeface="Helvetica Neue"/>
                <a:cs typeface="Helvetica Neue"/>
              </a:rPr>
              <a:t>كي تكون متاحة للمشاركين أثناء ورشة العمل.</a:t>
            </a:r>
          </a:p>
          <a:p>
            <a:pPr marL="12700" marR="5080" algn="r" rtl="1">
              <a:lnSpc>
                <a:spcPct val="108300"/>
              </a:lnSpc>
              <a:spcBef>
                <a:spcPts val="530"/>
              </a:spcBef>
            </a:pPr>
            <a:r>
              <a:rPr sz="1000" b="1" u="sng" spc="-5" dirty="0" smtClean="0">
                <a:solidFill>
                  <a:srgbClr val="7168A7"/>
                </a:solidFill>
                <a:latin typeface="Helvetica Neue"/>
                <a:cs typeface="Helvetica Neue"/>
                <a:hlinkClick r:id="rId7"/>
              </a:rPr>
              <a:t>scratch.mit.edu/story/cards</a:t>
            </a:r>
            <a:endParaRPr sz="1000" dirty="0">
              <a:latin typeface="Helvetica Neue"/>
              <a:cs typeface="Helvetica Neue"/>
            </a:endParaRPr>
          </a:p>
        </p:txBody>
      </p:sp>
      <p:sp>
        <p:nvSpPr>
          <p:cNvPr id="38" name="object 38"/>
          <p:cNvSpPr/>
          <p:nvPr/>
        </p:nvSpPr>
        <p:spPr>
          <a:xfrm>
            <a:off x="4281925" y="4429947"/>
            <a:ext cx="97790" cy="97790"/>
          </a:xfrm>
          <a:custGeom>
            <a:avLst/>
            <a:gdLst/>
            <a:ahLst/>
            <a:cxnLst/>
            <a:rect l="l" t="t" r="r" b="b"/>
            <a:pathLst>
              <a:path w="97790" h="97789">
                <a:moveTo>
                  <a:pt x="0" y="0"/>
                </a:moveTo>
                <a:lnTo>
                  <a:pt x="0" y="97409"/>
                </a:lnTo>
                <a:lnTo>
                  <a:pt x="97409" y="97409"/>
                </a:lnTo>
                <a:lnTo>
                  <a:pt x="97409" y="0"/>
                </a:lnTo>
                <a:lnTo>
                  <a:pt x="0" y="0"/>
                </a:lnTo>
                <a:close/>
              </a:path>
            </a:pathLst>
          </a:custGeom>
          <a:ln w="12700">
            <a:solidFill>
              <a:srgbClr val="7168A7"/>
            </a:solidFill>
          </a:ln>
        </p:spPr>
        <p:txBody>
          <a:bodyPr wrap="square" lIns="0" tIns="0" rIns="0" bIns="0" rtlCol="0"/>
          <a:lstStyle/>
          <a:p>
            <a:endParaRPr dirty="0"/>
          </a:p>
        </p:txBody>
      </p:sp>
      <p:sp>
        <p:nvSpPr>
          <p:cNvPr id="39" name="object 39"/>
          <p:cNvSpPr txBox="1"/>
          <p:nvPr/>
        </p:nvSpPr>
        <p:spPr>
          <a:xfrm>
            <a:off x="682472" y="4319148"/>
            <a:ext cx="3726209" cy="1039900"/>
          </a:xfrm>
          <a:prstGeom prst="rect">
            <a:avLst/>
          </a:prstGeom>
        </p:spPr>
        <p:txBody>
          <a:bodyPr vert="horz" wrap="square" lIns="0" tIns="92075" rIns="0" bIns="0" rtlCol="0">
            <a:spAutoFit/>
          </a:bodyPr>
          <a:lstStyle/>
          <a:p>
            <a:pPr marL="181610" algn="r" rtl="1">
              <a:lnSpc>
                <a:spcPct val="100000"/>
              </a:lnSpc>
              <a:spcBef>
                <a:spcPts val="725"/>
              </a:spcBef>
            </a:pPr>
            <a:r>
              <a:rPr lang="ar-EG" sz="1000" b="1" dirty="0" smtClean="0">
                <a:solidFill>
                  <a:srgbClr val="7168A7"/>
                </a:solidFill>
                <a:latin typeface="Helvetica Neue"/>
                <a:cs typeface="Helvetica Neue"/>
              </a:rPr>
              <a:t>كن متأكدًا من امتلاك المشاركين لحساب «</a:t>
            </a:r>
            <a:r>
              <a:rPr lang="en-US" sz="1000" b="1" dirty="0" smtClean="0">
                <a:solidFill>
                  <a:srgbClr val="7168A7"/>
                </a:solidFill>
                <a:latin typeface="Helvetica Neue"/>
                <a:cs typeface="Helvetica Neue"/>
              </a:rPr>
              <a:t>Scratch</a:t>
            </a:r>
            <a:r>
              <a:rPr lang="ar-EG" sz="1000" b="1" dirty="0" smtClean="0">
                <a:solidFill>
                  <a:srgbClr val="7168A7"/>
                </a:solidFill>
                <a:latin typeface="Helvetica Neue"/>
                <a:cs typeface="Helvetica Neue"/>
              </a:rPr>
              <a:t>»</a:t>
            </a:r>
            <a:endParaRPr sz="1000" dirty="0">
              <a:latin typeface="Helvetica Neue"/>
              <a:cs typeface="Helvetica Neue"/>
            </a:endParaRPr>
          </a:p>
          <a:p>
            <a:pPr marL="12700" marR="5080" algn="just" rtl="1">
              <a:lnSpc>
                <a:spcPct val="108300"/>
              </a:lnSpc>
              <a:spcBef>
                <a:spcPts val="525"/>
              </a:spcBef>
            </a:pPr>
            <a:r>
              <a:rPr lang="ar-EG" sz="1000" dirty="0">
                <a:solidFill>
                  <a:srgbClr val="4C4D4F"/>
                </a:solidFill>
                <a:latin typeface="Helvetica Neue"/>
                <a:cs typeface="Helvetica Neue"/>
              </a:rPr>
              <a:t>يمكن للمشاركين التسجيل للحصول على حساب </a:t>
            </a:r>
            <a:r>
              <a:rPr lang="ar-EG" sz="1000" dirty="0" smtClean="0">
                <a:solidFill>
                  <a:srgbClr val="4C4D4F"/>
                </a:solidFill>
                <a:latin typeface="Helvetica Neue"/>
                <a:cs typeface="Helvetica Neue"/>
              </a:rPr>
              <a:t>«</a:t>
            </a:r>
            <a:r>
              <a:rPr lang="en-US" sz="1000" dirty="0" smtClean="0">
                <a:solidFill>
                  <a:srgbClr val="4C4D4F"/>
                </a:solidFill>
                <a:latin typeface="Helvetica Neue"/>
                <a:cs typeface="Helvetica Neue"/>
              </a:rPr>
              <a:t>Scratch</a:t>
            </a:r>
            <a:r>
              <a:rPr lang="ar-EG" sz="1000" dirty="0" smtClean="0">
                <a:solidFill>
                  <a:srgbClr val="4C4D4F"/>
                </a:solidFill>
                <a:latin typeface="Helvetica Neue"/>
                <a:cs typeface="Helvetica Neue"/>
              </a:rPr>
              <a:t>» </a:t>
            </a:r>
            <a:r>
              <a:rPr lang="ar-EG" sz="1000" dirty="0">
                <a:solidFill>
                  <a:srgbClr val="4C4D4F"/>
                </a:solidFill>
                <a:latin typeface="Helvetica Neue"/>
                <a:cs typeface="Helvetica Neue"/>
              </a:rPr>
              <a:t>خاص بهم عن طريق </a:t>
            </a:r>
            <a:r>
              <a:rPr lang="en-US" sz="1000" b="1" u="sng" dirty="0">
                <a:solidFill>
                  <a:srgbClr val="0214BE"/>
                </a:solidFill>
                <a:latin typeface="Helvetica Neue"/>
                <a:cs typeface="Helvetica Neue"/>
              </a:rPr>
              <a:t>scratch.mit.edu</a:t>
            </a:r>
            <a:r>
              <a:rPr lang="en-US" sz="1000" b="1" dirty="0">
                <a:solidFill>
                  <a:srgbClr val="0214BE"/>
                </a:solidFill>
                <a:latin typeface="Helvetica Neue"/>
                <a:cs typeface="Helvetica Neue"/>
              </a:rPr>
              <a:t> </a:t>
            </a:r>
            <a:r>
              <a:rPr lang="en-US" sz="1000" dirty="0">
                <a:solidFill>
                  <a:srgbClr val="4C4D4F"/>
                </a:solidFill>
                <a:latin typeface="Helvetica Neue"/>
                <a:cs typeface="Helvetica Neue"/>
              </a:rPr>
              <a:t>، </a:t>
            </a:r>
            <a:r>
              <a:rPr lang="ar-EG" sz="1000" dirty="0">
                <a:solidFill>
                  <a:srgbClr val="4C4D4F"/>
                </a:solidFill>
                <a:latin typeface="Helvetica Neue"/>
                <a:cs typeface="Helvetica Neue"/>
              </a:rPr>
              <a:t>أو يمكنك إنشاء حسابات للطلبة في حالة إمتلاكك لحساب معلم. كي تطب حساب معلم، اذهب إلى:</a:t>
            </a:r>
          </a:p>
          <a:p>
            <a:pPr marL="12700" marR="5080" algn="r">
              <a:lnSpc>
                <a:spcPct val="108300"/>
              </a:lnSpc>
              <a:spcBef>
                <a:spcPts val="525"/>
              </a:spcBef>
            </a:pPr>
            <a:r>
              <a:rPr sz="1000" dirty="0" smtClean="0">
                <a:solidFill>
                  <a:srgbClr val="4C4D4F"/>
                </a:solidFill>
                <a:latin typeface="Helvetica Neue"/>
                <a:cs typeface="Helvetica Neue"/>
              </a:rPr>
              <a:t>  </a:t>
            </a:r>
            <a:r>
              <a:rPr sz="1000" b="1" u="sng" dirty="0">
                <a:solidFill>
                  <a:srgbClr val="7168A7"/>
                </a:solidFill>
                <a:latin typeface="Helvetica Neue"/>
                <a:cs typeface="Helvetica Neue"/>
                <a:hlinkClick r:id="rId8"/>
              </a:rPr>
              <a:t>scratch.mit.edu/educators</a:t>
            </a:r>
            <a:endParaRPr sz="1000" dirty="0">
              <a:latin typeface="Helvetica Neue"/>
              <a:cs typeface="Helvetica Neue"/>
            </a:endParaRPr>
          </a:p>
        </p:txBody>
      </p:sp>
      <p:sp>
        <p:nvSpPr>
          <p:cNvPr id="40" name="object 40"/>
          <p:cNvSpPr/>
          <p:nvPr/>
        </p:nvSpPr>
        <p:spPr>
          <a:xfrm>
            <a:off x="707537" y="1759003"/>
            <a:ext cx="791972" cy="1127478"/>
          </a:xfrm>
          <a:prstGeom prst="rect">
            <a:avLst/>
          </a:prstGeom>
          <a:blipFill>
            <a:blip r:embed="rId9" cstate="print"/>
            <a:stretch>
              <a:fillRect/>
            </a:stretch>
          </a:blipFill>
        </p:spPr>
        <p:txBody>
          <a:bodyPr wrap="square" lIns="0" tIns="0" rIns="0" bIns="0" rtlCol="0"/>
          <a:lstStyle/>
          <a:p>
            <a:endParaRPr dirty="0"/>
          </a:p>
        </p:txBody>
      </p:sp>
      <p:sp>
        <p:nvSpPr>
          <p:cNvPr id="41" name="object 41"/>
          <p:cNvSpPr/>
          <p:nvPr/>
        </p:nvSpPr>
        <p:spPr>
          <a:xfrm>
            <a:off x="707029" y="1750628"/>
            <a:ext cx="792480" cy="1127760"/>
          </a:xfrm>
          <a:custGeom>
            <a:avLst/>
            <a:gdLst/>
            <a:ahLst/>
            <a:cxnLst/>
            <a:rect l="l" t="t" r="r" b="b"/>
            <a:pathLst>
              <a:path w="792479" h="1127760">
                <a:moveTo>
                  <a:pt x="57632" y="0"/>
                </a:moveTo>
                <a:lnTo>
                  <a:pt x="24313" y="900"/>
                </a:lnTo>
                <a:lnTo>
                  <a:pt x="7204" y="7204"/>
                </a:lnTo>
                <a:lnTo>
                  <a:pt x="900" y="24313"/>
                </a:lnTo>
                <a:lnTo>
                  <a:pt x="0" y="57632"/>
                </a:lnTo>
                <a:lnTo>
                  <a:pt x="0" y="1069848"/>
                </a:lnTo>
                <a:lnTo>
                  <a:pt x="900" y="1103159"/>
                </a:lnTo>
                <a:lnTo>
                  <a:pt x="7204" y="1120265"/>
                </a:lnTo>
                <a:lnTo>
                  <a:pt x="24313" y="1126567"/>
                </a:lnTo>
                <a:lnTo>
                  <a:pt x="57632" y="1127467"/>
                </a:lnTo>
                <a:lnTo>
                  <a:pt x="734352" y="1127467"/>
                </a:lnTo>
                <a:lnTo>
                  <a:pt x="767663" y="1126567"/>
                </a:lnTo>
                <a:lnTo>
                  <a:pt x="784769" y="1120265"/>
                </a:lnTo>
                <a:lnTo>
                  <a:pt x="791071" y="1103159"/>
                </a:lnTo>
                <a:lnTo>
                  <a:pt x="791972" y="1069848"/>
                </a:lnTo>
                <a:lnTo>
                  <a:pt x="791972" y="57632"/>
                </a:lnTo>
                <a:lnTo>
                  <a:pt x="791071" y="24313"/>
                </a:lnTo>
                <a:lnTo>
                  <a:pt x="784769" y="7204"/>
                </a:lnTo>
                <a:lnTo>
                  <a:pt x="767663" y="900"/>
                </a:lnTo>
                <a:lnTo>
                  <a:pt x="734352" y="0"/>
                </a:lnTo>
                <a:lnTo>
                  <a:pt x="57632" y="0"/>
                </a:lnTo>
                <a:close/>
              </a:path>
            </a:pathLst>
          </a:custGeom>
          <a:ln w="12699">
            <a:solidFill>
              <a:srgbClr val="7168A7"/>
            </a:solidFill>
          </a:ln>
        </p:spPr>
        <p:txBody>
          <a:bodyPr wrap="square" lIns="0" tIns="0" rIns="0" bIns="0" rtlCol="0"/>
          <a:lstStyle/>
          <a:p>
            <a:endParaRPr dirty="0"/>
          </a:p>
        </p:txBody>
      </p:sp>
      <p:sp>
        <p:nvSpPr>
          <p:cNvPr id="42" name="object 42"/>
          <p:cNvSpPr/>
          <p:nvPr/>
        </p:nvSpPr>
        <p:spPr>
          <a:xfrm>
            <a:off x="682861" y="3175552"/>
            <a:ext cx="1269788" cy="916432"/>
          </a:xfrm>
          <a:prstGeom prst="rect">
            <a:avLst/>
          </a:prstGeom>
          <a:blipFill>
            <a:blip r:embed="rId10" cstate="print"/>
            <a:stretch>
              <a:fillRect/>
            </a:stretch>
          </a:blipFill>
        </p:spPr>
        <p:txBody>
          <a:bodyPr wrap="square" lIns="0" tIns="0" rIns="0" bIns="0" rtlCol="0"/>
          <a:lstStyle/>
          <a:p>
            <a:endParaRPr dirty="0"/>
          </a:p>
        </p:txBody>
      </p:sp>
      <p:sp>
        <p:nvSpPr>
          <p:cNvPr id="43" name="object 43"/>
          <p:cNvSpPr/>
          <p:nvPr/>
        </p:nvSpPr>
        <p:spPr>
          <a:xfrm>
            <a:off x="682472" y="3172453"/>
            <a:ext cx="1255672" cy="916940"/>
          </a:xfrm>
          <a:custGeom>
            <a:avLst/>
            <a:gdLst/>
            <a:ahLst/>
            <a:cxnLst/>
            <a:rect l="l" t="t" r="r" b="b"/>
            <a:pathLst>
              <a:path w="1290320" h="916939">
                <a:moveTo>
                  <a:pt x="41910" y="0"/>
                </a:moveTo>
                <a:lnTo>
                  <a:pt x="17680" y="654"/>
                </a:lnTo>
                <a:lnTo>
                  <a:pt x="5238" y="5238"/>
                </a:lnTo>
                <a:lnTo>
                  <a:pt x="654" y="17680"/>
                </a:lnTo>
                <a:lnTo>
                  <a:pt x="0" y="41910"/>
                </a:lnTo>
                <a:lnTo>
                  <a:pt x="0" y="874522"/>
                </a:lnTo>
                <a:lnTo>
                  <a:pt x="654" y="898751"/>
                </a:lnTo>
                <a:lnTo>
                  <a:pt x="5238" y="911193"/>
                </a:lnTo>
                <a:lnTo>
                  <a:pt x="17680" y="915777"/>
                </a:lnTo>
                <a:lnTo>
                  <a:pt x="41910" y="916432"/>
                </a:lnTo>
                <a:lnTo>
                  <a:pt x="1248067" y="916432"/>
                </a:lnTo>
                <a:lnTo>
                  <a:pt x="1272296" y="915777"/>
                </a:lnTo>
                <a:lnTo>
                  <a:pt x="1284738" y="911193"/>
                </a:lnTo>
                <a:lnTo>
                  <a:pt x="1289322" y="898751"/>
                </a:lnTo>
                <a:lnTo>
                  <a:pt x="1289977" y="874522"/>
                </a:lnTo>
                <a:lnTo>
                  <a:pt x="1289977" y="41910"/>
                </a:lnTo>
                <a:lnTo>
                  <a:pt x="1289322" y="17680"/>
                </a:lnTo>
                <a:lnTo>
                  <a:pt x="1284738" y="5238"/>
                </a:lnTo>
                <a:lnTo>
                  <a:pt x="1272296" y="654"/>
                </a:lnTo>
                <a:lnTo>
                  <a:pt x="1248067" y="0"/>
                </a:lnTo>
                <a:lnTo>
                  <a:pt x="41910" y="0"/>
                </a:lnTo>
                <a:close/>
              </a:path>
            </a:pathLst>
          </a:custGeom>
          <a:ln w="12700">
            <a:solidFill>
              <a:srgbClr val="7168A7"/>
            </a:solidFill>
          </a:ln>
        </p:spPr>
        <p:txBody>
          <a:bodyPr wrap="square" lIns="0" tIns="0" rIns="0" bIns="0" rtlCol="0"/>
          <a:lstStyle/>
          <a:p>
            <a:endParaRPr dirty="0"/>
          </a:p>
        </p:txBody>
      </p:sp>
      <p:sp>
        <p:nvSpPr>
          <p:cNvPr id="44" name="object 44"/>
          <p:cNvSpPr/>
          <p:nvPr/>
        </p:nvSpPr>
        <p:spPr>
          <a:xfrm>
            <a:off x="709676" y="3022600"/>
            <a:ext cx="3886200" cy="0"/>
          </a:xfrm>
          <a:custGeom>
            <a:avLst/>
            <a:gdLst/>
            <a:ahLst/>
            <a:cxnLst/>
            <a:rect l="l" t="t" r="r" b="b"/>
            <a:pathLst>
              <a:path w="3886200">
                <a:moveTo>
                  <a:pt x="0" y="0"/>
                </a:moveTo>
                <a:lnTo>
                  <a:pt x="3886200" y="0"/>
                </a:lnTo>
              </a:path>
            </a:pathLst>
          </a:custGeom>
          <a:ln w="12700">
            <a:solidFill>
              <a:srgbClr val="7168A7"/>
            </a:solidFill>
          </a:ln>
        </p:spPr>
        <p:txBody>
          <a:bodyPr wrap="square" lIns="0" tIns="0" rIns="0" bIns="0" rtlCol="0"/>
          <a:lstStyle/>
          <a:p>
            <a:endParaRPr dirty="0"/>
          </a:p>
        </p:txBody>
      </p:sp>
      <p:sp>
        <p:nvSpPr>
          <p:cNvPr id="45" name="object 45"/>
          <p:cNvSpPr/>
          <p:nvPr/>
        </p:nvSpPr>
        <p:spPr>
          <a:xfrm>
            <a:off x="709676" y="4241800"/>
            <a:ext cx="3886200" cy="0"/>
          </a:xfrm>
          <a:custGeom>
            <a:avLst/>
            <a:gdLst/>
            <a:ahLst/>
            <a:cxnLst/>
            <a:rect l="l" t="t" r="r" b="b"/>
            <a:pathLst>
              <a:path w="3886200">
                <a:moveTo>
                  <a:pt x="0" y="0"/>
                </a:moveTo>
                <a:lnTo>
                  <a:pt x="3886200" y="0"/>
                </a:lnTo>
              </a:path>
            </a:pathLst>
          </a:custGeom>
          <a:ln w="12700">
            <a:solidFill>
              <a:srgbClr val="7168A7"/>
            </a:solidFill>
          </a:ln>
        </p:spPr>
        <p:txBody>
          <a:bodyPr wrap="square" lIns="0" tIns="0" rIns="0" bIns="0" rtlCol="0"/>
          <a:lstStyle/>
          <a:p>
            <a:endParaRPr dirty="0"/>
          </a:p>
        </p:txBody>
      </p:sp>
      <p:sp>
        <p:nvSpPr>
          <p:cNvPr id="46" name="object 46"/>
          <p:cNvSpPr/>
          <p:nvPr/>
        </p:nvSpPr>
        <p:spPr>
          <a:xfrm>
            <a:off x="709676" y="5435600"/>
            <a:ext cx="3886200" cy="0"/>
          </a:xfrm>
          <a:custGeom>
            <a:avLst/>
            <a:gdLst/>
            <a:ahLst/>
            <a:cxnLst/>
            <a:rect l="l" t="t" r="r" b="b"/>
            <a:pathLst>
              <a:path w="3886200">
                <a:moveTo>
                  <a:pt x="0" y="0"/>
                </a:moveTo>
                <a:lnTo>
                  <a:pt x="3886200" y="0"/>
                </a:lnTo>
              </a:path>
            </a:pathLst>
          </a:custGeom>
          <a:ln w="12700">
            <a:solidFill>
              <a:srgbClr val="7168A7"/>
            </a:solidFill>
          </a:ln>
        </p:spPr>
        <p:txBody>
          <a:bodyPr wrap="square" lIns="0" tIns="0" rIns="0" bIns="0" rtlCol="0"/>
          <a:lstStyle/>
          <a:p>
            <a:endParaRPr dirty="0"/>
          </a:p>
        </p:txBody>
      </p:sp>
      <p:sp>
        <p:nvSpPr>
          <p:cNvPr id="47" name="object 47"/>
          <p:cNvSpPr/>
          <p:nvPr/>
        </p:nvSpPr>
        <p:spPr>
          <a:xfrm>
            <a:off x="707029" y="6519209"/>
            <a:ext cx="3850320" cy="0"/>
          </a:xfrm>
          <a:custGeom>
            <a:avLst/>
            <a:gdLst/>
            <a:ahLst/>
            <a:cxnLst/>
            <a:rect l="l" t="t" r="r" b="b"/>
            <a:pathLst>
              <a:path w="3886200">
                <a:moveTo>
                  <a:pt x="0" y="0"/>
                </a:moveTo>
                <a:lnTo>
                  <a:pt x="3886200" y="0"/>
                </a:lnTo>
              </a:path>
            </a:pathLst>
          </a:custGeom>
          <a:ln w="12700">
            <a:solidFill>
              <a:srgbClr val="7168A7"/>
            </a:solidFill>
          </a:ln>
        </p:spPr>
        <p:txBody>
          <a:bodyPr wrap="square" lIns="0" tIns="0" rIns="0" bIns="0" rtlCol="0"/>
          <a:lstStyle/>
          <a:p>
            <a:endParaRPr dirty="0"/>
          </a:p>
        </p:txBody>
      </p:sp>
      <p:sp>
        <p:nvSpPr>
          <p:cNvPr id="48" name="object 48"/>
          <p:cNvSpPr/>
          <p:nvPr/>
        </p:nvSpPr>
        <p:spPr>
          <a:xfrm>
            <a:off x="4270315" y="6683728"/>
            <a:ext cx="97790" cy="97790"/>
          </a:xfrm>
          <a:custGeom>
            <a:avLst/>
            <a:gdLst/>
            <a:ahLst/>
            <a:cxnLst/>
            <a:rect l="l" t="t" r="r" b="b"/>
            <a:pathLst>
              <a:path w="97790" h="97790">
                <a:moveTo>
                  <a:pt x="0" y="0"/>
                </a:moveTo>
                <a:lnTo>
                  <a:pt x="0" y="97409"/>
                </a:lnTo>
                <a:lnTo>
                  <a:pt x="97409" y="97409"/>
                </a:lnTo>
                <a:lnTo>
                  <a:pt x="97409" y="0"/>
                </a:lnTo>
                <a:lnTo>
                  <a:pt x="0" y="0"/>
                </a:lnTo>
                <a:close/>
              </a:path>
            </a:pathLst>
          </a:custGeom>
          <a:ln w="12700">
            <a:solidFill>
              <a:srgbClr val="7168A7"/>
            </a:solidFill>
          </a:ln>
        </p:spPr>
        <p:txBody>
          <a:bodyPr wrap="square" lIns="0" tIns="0" rIns="0" bIns="0" rtlCol="0"/>
          <a:lstStyle/>
          <a:p>
            <a:endParaRPr dirty="0"/>
          </a:p>
        </p:txBody>
      </p:sp>
      <p:sp>
        <p:nvSpPr>
          <p:cNvPr id="49" name="object 49"/>
          <p:cNvSpPr txBox="1"/>
          <p:nvPr/>
        </p:nvSpPr>
        <p:spPr>
          <a:xfrm>
            <a:off x="763146" y="6562374"/>
            <a:ext cx="3645535" cy="477182"/>
          </a:xfrm>
          <a:prstGeom prst="rect">
            <a:avLst/>
          </a:prstGeom>
        </p:spPr>
        <p:txBody>
          <a:bodyPr vert="horz" wrap="square" lIns="0" tIns="92075" rIns="0" bIns="0" rtlCol="0">
            <a:spAutoFit/>
          </a:bodyPr>
          <a:lstStyle/>
          <a:p>
            <a:pPr marL="181610" algn="r" rtl="1">
              <a:lnSpc>
                <a:spcPct val="100000"/>
              </a:lnSpc>
              <a:spcBef>
                <a:spcPts val="725"/>
              </a:spcBef>
            </a:pPr>
            <a:r>
              <a:rPr lang="ar-EG" sz="1000" b="1" dirty="0" smtClean="0">
                <a:solidFill>
                  <a:srgbClr val="7168A7"/>
                </a:solidFill>
                <a:latin typeface="Helvetica Neue"/>
                <a:cs typeface="Helvetica Neue"/>
              </a:rPr>
              <a:t> قم بضبط أجهزة الكمبيوتر واللاب توب</a:t>
            </a:r>
            <a:endParaRPr sz="1000" dirty="0">
              <a:latin typeface="Helvetica Neue"/>
              <a:cs typeface="Helvetica Neue"/>
            </a:endParaRPr>
          </a:p>
          <a:p>
            <a:pPr marL="12700" marR="5080" algn="r" rtl="1">
              <a:lnSpc>
                <a:spcPct val="108300"/>
              </a:lnSpc>
              <a:spcBef>
                <a:spcPts val="525"/>
              </a:spcBef>
            </a:pPr>
            <a:r>
              <a:rPr lang="ar-EG" sz="1000" dirty="0">
                <a:solidFill>
                  <a:srgbClr val="4C4D4F"/>
                </a:solidFill>
                <a:latin typeface="Arial"/>
                <a:cs typeface="Arial"/>
              </a:rPr>
              <a:t>رتب أجهزة الكمبيوتر بطريقة تسمح للمشاركين </a:t>
            </a:r>
            <a:r>
              <a:rPr lang="ar-EG" sz="1000" dirty="0" smtClean="0">
                <a:solidFill>
                  <a:srgbClr val="4C4D4F"/>
                </a:solidFill>
                <a:latin typeface="Arial"/>
                <a:cs typeface="Arial"/>
              </a:rPr>
              <a:t>بالعمل على انفراد أو في أزواج.</a:t>
            </a:r>
            <a:endParaRPr lang="ar-EG" sz="1000" dirty="0">
              <a:latin typeface="Arial"/>
              <a:cs typeface="Arial"/>
            </a:endParaRPr>
          </a:p>
        </p:txBody>
      </p:sp>
      <p:sp>
        <p:nvSpPr>
          <p:cNvPr id="50" name="object 50"/>
          <p:cNvSpPr/>
          <p:nvPr/>
        </p:nvSpPr>
        <p:spPr>
          <a:xfrm>
            <a:off x="4280067" y="5735074"/>
            <a:ext cx="96887" cy="97790"/>
          </a:xfrm>
          <a:custGeom>
            <a:avLst/>
            <a:gdLst/>
            <a:ahLst/>
            <a:cxnLst/>
            <a:rect l="l" t="t" r="r" b="b"/>
            <a:pathLst>
              <a:path w="97790" h="97789">
                <a:moveTo>
                  <a:pt x="0" y="0"/>
                </a:moveTo>
                <a:lnTo>
                  <a:pt x="0" y="97409"/>
                </a:lnTo>
                <a:lnTo>
                  <a:pt x="97409" y="97409"/>
                </a:lnTo>
                <a:lnTo>
                  <a:pt x="97409" y="0"/>
                </a:lnTo>
                <a:lnTo>
                  <a:pt x="0" y="0"/>
                </a:lnTo>
                <a:close/>
              </a:path>
            </a:pathLst>
          </a:custGeom>
          <a:ln w="12700">
            <a:solidFill>
              <a:srgbClr val="7168A7"/>
            </a:solidFill>
          </a:ln>
        </p:spPr>
        <p:txBody>
          <a:bodyPr wrap="square" lIns="0" tIns="0" rIns="0" bIns="0" rtlCol="0"/>
          <a:lstStyle/>
          <a:p>
            <a:endParaRPr dirty="0"/>
          </a:p>
        </p:txBody>
      </p:sp>
      <p:sp>
        <p:nvSpPr>
          <p:cNvPr id="51" name="object 51"/>
          <p:cNvSpPr txBox="1"/>
          <p:nvPr/>
        </p:nvSpPr>
        <p:spPr>
          <a:xfrm>
            <a:off x="707029" y="5622615"/>
            <a:ext cx="3640960" cy="640816"/>
          </a:xfrm>
          <a:prstGeom prst="rect">
            <a:avLst/>
          </a:prstGeom>
        </p:spPr>
        <p:txBody>
          <a:bodyPr vert="horz" wrap="square" lIns="0" tIns="89535" rIns="0" bIns="0" rtlCol="0">
            <a:spAutoFit/>
          </a:bodyPr>
          <a:lstStyle/>
          <a:p>
            <a:pPr marL="182880" algn="r" rtl="1">
              <a:lnSpc>
                <a:spcPct val="100000"/>
              </a:lnSpc>
              <a:spcBef>
                <a:spcPts val="705"/>
              </a:spcBef>
            </a:pPr>
            <a:r>
              <a:rPr lang="ar-EG" sz="1000" b="1" dirty="0" smtClean="0">
                <a:solidFill>
                  <a:srgbClr val="7168A7"/>
                </a:solidFill>
                <a:latin typeface="Helvetica Neue"/>
                <a:cs typeface="Helvetica Neue"/>
              </a:rPr>
              <a:t> قم بإعداد ستوديو لمشاركة المشروع عبر موقع </a:t>
            </a:r>
            <a:r>
              <a:rPr lang="en-US" sz="1000" b="1" dirty="0" smtClean="0">
                <a:solidFill>
                  <a:srgbClr val="7168A7"/>
                </a:solidFill>
                <a:latin typeface="Helvetica Neue"/>
                <a:cs typeface="Helvetica Neue"/>
              </a:rPr>
              <a:t>Scratch</a:t>
            </a:r>
            <a:endParaRPr sz="1000" dirty="0">
              <a:latin typeface="Helvetica Neue"/>
              <a:cs typeface="Helvetica Neue"/>
            </a:endParaRPr>
          </a:p>
          <a:p>
            <a:pPr marL="12700" marR="5080" algn="r" rtl="1">
              <a:lnSpc>
                <a:spcPct val="108300"/>
              </a:lnSpc>
              <a:spcBef>
                <a:spcPts val="505"/>
              </a:spcBef>
            </a:pPr>
            <a:r>
              <a:rPr lang="ar-EG" sz="1000" spc="-5" dirty="0" smtClean="0">
                <a:solidFill>
                  <a:srgbClr val="4C4D4F"/>
                </a:solidFill>
                <a:latin typeface="Helvetica Neue"/>
                <a:cs typeface="Helvetica Neue"/>
              </a:rPr>
              <a:t>قم بأعداد</a:t>
            </a:r>
            <a:r>
              <a:rPr lang="en-US" sz="1000" spc="-5" dirty="0" smtClean="0">
                <a:solidFill>
                  <a:srgbClr val="4C4D4F"/>
                </a:solidFill>
                <a:latin typeface="Helvetica Neue"/>
                <a:cs typeface="Helvetica Neue"/>
              </a:rPr>
              <a:t> </a:t>
            </a:r>
            <a:r>
              <a:rPr lang="ar-EG" sz="1000" spc="-5" dirty="0" smtClean="0">
                <a:solidFill>
                  <a:srgbClr val="4C4D4F"/>
                </a:solidFill>
                <a:latin typeface="Helvetica Neue"/>
                <a:cs typeface="Helvetica Neue"/>
              </a:rPr>
              <a:t>استوديو ليتمكن المشتركون من إضافة مشاريعهم.</a:t>
            </a:r>
            <a:r>
              <a:rPr lang="en-US" sz="1000" spc="-5" dirty="0" smtClean="0">
                <a:solidFill>
                  <a:srgbClr val="4C4D4F"/>
                </a:solidFill>
                <a:latin typeface="Helvetica Neue"/>
                <a:cs typeface="Helvetica Neue"/>
              </a:rPr>
              <a:t> </a:t>
            </a:r>
            <a:r>
              <a:rPr lang="ar-EG" sz="1000" spc="-5" dirty="0" smtClean="0">
                <a:solidFill>
                  <a:srgbClr val="4C4D4F"/>
                </a:solidFill>
                <a:latin typeface="Helvetica Neue"/>
                <a:cs typeface="Helvetica Neue"/>
              </a:rPr>
              <a:t>انتقل إلى صفحة </a:t>
            </a:r>
            <a:r>
              <a:rPr lang="en-US" sz="1000" b="1" i="1" spc="-5" dirty="0" smtClean="0">
                <a:solidFill>
                  <a:srgbClr val="4C4D4F"/>
                </a:solidFill>
                <a:latin typeface="Helvetica Neue"/>
                <a:cs typeface="Helvetica Neue"/>
              </a:rPr>
              <a:t>My Stuff</a:t>
            </a:r>
            <a:r>
              <a:rPr lang="ar-EG" sz="1000" b="1" i="1" spc="-5" dirty="0" smtClean="0">
                <a:solidFill>
                  <a:srgbClr val="4C4D4F"/>
                </a:solidFill>
                <a:latin typeface="Helvetica Neue"/>
                <a:cs typeface="Helvetica Neue"/>
              </a:rPr>
              <a:t>، </a:t>
            </a:r>
            <a:r>
              <a:rPr lang="ar-EG" sz="1000" spc="-5" dirty="0" smtClean="0">
                <a:solidFill>
                  <a:srgbClr val="4C4D4F"/>
                </a:solidFill>
                <a:latin typeface="Helvetica Neue"/>
                <a:cs typeface="Helvetica Neue"/>
              </a:rPr>
              <a:t>ثم انقر على زر</a:t>
            </a:r>
            <a:r>
              <a:rPr lang="en-US" sz="1000" b="1" i="1" spc="-5" dirty="0" smtClean="0">
                <a:solidFill>
                  <a:srgbClr val="4C4D4F"/>
                </a:solidFill>
                <a:latin typeface="Helvetica Neue"/>
                <a:cs typeface="Helvetica Neue"/>
              </a:rPr>
              <a:t>+New Studio </a:t>
            </a:r>
            <a:r>
              <a:rPr lang="ar-EG" sz="1000" b="1" i="1" spc="-5" dirty="0" smtClean="0">
                <a:solidFill>
                  <a:srgbClr val="4C4D4F"/>
                </a:solidFill>
                <a:latin typeface="Helvetica Neue"/>
                <a:cs typeface="Helvetica Neue"/>
              </a:rPr>
              <a:t>. </a:t>
            </a:r>
            <a:r>
              <a:rPr lang="ar-EG" sz="1000" spc="-5" dirty="0" smtClean="0">
                <a:solidFill>
                  <a:srgbClr val="4C4D4F"/>
                </a:solidFill>
                <a:latin typeface="Helvetica Neue"/>
                <a:cs typeface="Helvetica Neue"/>
              </a:rPr>
              <a:t>اكتب اسمًا للستوديو (مثل مشاريع الأزياء)</a:t>
            </a:r>
            <a:endParaRPr sz="1000" dirty="0">
              <a:latin typeface="Helvetica Neue"/>
              <a:cs typeface="Helvetica Neue"/>
            </a:endParaRPr>
          </a:p>
        </p:txBody>
      </p:sp>
      <p:sp>
        <p:nvSpPr>
          <p:cNvPr id="52" name="object 52"/>
          <p:cNvSpPr txBox="1"/>
          <p:nvPr/>
        </p:nvSpPr>
        <p:spPr>
          <a:xfrm>
            <a:off x="4668035" y="7421472"/>
            <a:ext cx="103505" cy="192405"/>
          </a:xfrm>
          <a:prstGeom prst="rect">
            <a:avLst/>
          </a:prstGeom>
        </p:spPr>
        <p:txBody>
          <a:bodyPr vert="horz" wrap="square" lIns="0" tIns="8890" rIns="0" bIns="0" rtlCol="0">
            <a:spAutoFit/>
          </a:bodyPr>
          <a:lstStyle/>
          <a:p>
            <a:pPr marL="12700">
              <a:lnSpc>
                <a:spcPct val="100000"/>
              </a:lnSpc>
              <a:spcBef>
                <a:spcPts val="70"/>
              </a:spcBef>
            </a:pPr>
            <a:r>
              <a:rPr sz="1100" b="1" dirty="0">
                <a:solidFill>
                  <a:srgbClr val="FFFFFF"/>
                </a:solidFill>
                <a:latin typeface="Helvetica Neue"/>
                <a:cs typeface="Helvetica Neue"/>
              </a:rPr>
              <a:t>3</a:t>
            </a:r>
            <a:endParaRPr sz="1100" dirty="0">
              <a:latin typeface="Helvetica Neue"/>
              <a:cs typeface="Helvetica Neue"/>
            </a:endParaRPr>
          </a:p>
        </p:txBody>
      </p:sp>
      <p:sp>
        <p:nvSpPr>
          <p:cNvPr id="53" name="object 53"/>
          <p:cNvSpPr txBox="1"/>
          <p:nvPr/>
        </p:nvSpPr>
        <p:spPr>
          <a:xfrm>
            <a:off x="9709935" y="7421472"/>
            <a:ext cx="103505" cy="192405"/>
          </a:xfrm>
          <a:prstGeom prst="rect">
            <a:avLst/>
          </a:prstGeom>
        </p:spPr>
        <p:txBody>
          <a:bodyPr vert="horz" wrap="square" lIns="0" tIns="8890" rIns="0" bIns="0" rtlCol="0">
            <a:spAutoFit/>
          </a:bodyPr>
          <a:lstStyle/>
          <a:p>
            <a:pPr marL="12700">
              <a:lnSpc>
                <a:spcPct val="100000"/>
              </a:lnSpc>
              <a:spcBef>
                <a:spcPts val="70"/>
              </a:spcBef>
            </a:pPr>
            <a:r>
              <a:rPr sz="1100" b="1" dirty="0">
                <a:solidFill>
                  <a:srgbClr val="FFFFFF"/>
                </a:solidFill>
                <a:latin typeface="Helvetica Neue"/>
                <a:cs typeface="Helvetica Neue"/>
              </a:rPr>
              <a:t>4</a:t>
            </a:r>
            <a:endParaRPr sz="1100" dirty="0">
              <a:latin typeface="Helvetica Neue"/>
              <a:cs typeface="Helvetica Neue"/>
            </a:endParaRPr>
          </a:p>
        </p:txBody>
      </p:sp>
      <p:grpSp>
        <p:nvGrpSpPr>
          <p:cNvPr id="34" name="Group 33"/>
          <p:cNvGrpSpPr/>
          <p:nvPr/>
        </p:nvGrpSpPr>
        <p:grpSpPr>
          <a:xfrm>
            <a:off x="1689462" y="1749084"/>
            <a:ext cx="2715224" cy="976934"/>
            <a:chOff x="1693457" y="1663913"/>
            <a:chExt cx="2630544" cy="976934"/>
          </a:xfrm>
        </p:grpSpPr>
        <p:sp>
          <p:nvSpPr>
            <p:cNvPr id="35" name="object 35"/>
            <p:cNvSpPr txBox="1"/>
            <p:nvPr/>
          </p:nvSpPr>
          <p:spPr>
            <a:xfrm>
              <a:off x="1693457" y="1663913"/>
              <a:ext cx="2613025" cy="976934"/>
            </a:xfrm>
            <a:prstGeom prst="rect">
              <a:avLst/>
            </a:prstGeom>
          </p:spPr>
          <p:txBody>
            <a:bodyPr vert="horz" wrap="square" lIns="0" tIns="92710" rIns="0" bIns="0" rtlCol="0">
              <a:spAutoFit/>
            </a:bodyPr>
            <a:lstStyle/>
            <a:p>
              <a:pPr marL="181610" algn="r" rtl="1">
                <a:lnSpc>
                  <a:spcPct val="100000"/>
                </a:lnSpc>
                <a:spcBef>
                  <a:spcPts val="730"/>
                </a:spcBef>
              </a:pPr>
              <a:r>
                <a:rPr lang="ar-EG" sz="1000" b="1" spc="-5" dirty="0" smtClean="0">
                  <a:solidFill>
                    <a:srgbClr val="7168A7"/>
                  </a:solidFill>
                  <a:latin typeface="Helvetica Neue"/>
                  <a:cs typeface="Helvetica Neue"/>
                </a:rPr>
                <a:t>عاين البرنامج التعليمي</a:t>
              </a:r>
              <a:endParaRPr sz="1000" dirty="0" smtClean="0">
                <a:latin typeface="Helvetica Neue"/>
                <a:cs typeface="Helvetica Neue"/>
              </a:endParaRPr>
            </a:p>
            <a:p>
              <a:pPr marL="12700" marR="5080" algn="just" rtl="1">
                <a:lnSpc>
                  <a:spcPct val="108300"/>
                </a:lnSpc>
                <a:spcBef>
                  <a:spcPts val="530"/>
                </a:spcBef>
              </a:pPr>
              <a:r>
                <a:rPr lang="ar-EG" sz="1000" dirty="0" smtClean="0">
                  <a:solidFill>
                    <a:srgbClr val="4C4D4F"/>
                  </a:solidFill>
                  <a:latin typeface="Helvetica Neue"/>
                  <a:cs typeface="Helvetica Neue"/>
                </a:rPr>
                <a:t>يوضح </a:t>
              </a:r>
              <a:r>
                <a:rPr lang="ar-EG" sz="1000" dirty="0" smtClean="0">
                  <a:solidFill>
                    <a:srgbClr val="4C4D4F"/>
                  </a:solidFill>
                  <a:latin typeface="Helvetica Neue"/>
                  <a:cs typeface="Helvetica Neue"/>
                </a:rPr>
                <a:t>البرنامج التعليمي </a:t>
              </a:r>
              <a:r>
                <a:rPr lang="ar-EG" sz="1000" i="1" dirty="0" smtClean="0">
                  <a:solidFill>
                    <a:srgbClr val="4C4D4F"/>
                  </a:solidFill>
                  <a:latin typeface="Helvetica Neue"/>
                  <a:cs typeface="Helvetica Neue"/>
                </a:rPr>
                <a:t>إنشاء </a:t>
              </a:r>
              <a:r>
                <a:rPr lang="ar-EG" sz="1000" i="1" dirty="0" smtClean="0">
                  <a:solidFill>
                    <a:srgbClr val="4C4D4F"/>
                  </a:solidFill>
                  <a:latin typeface="Helvetica Neue"/>
                  <a:cs typeface="Helvetica Neue"/>
                </a:rPr>
                <a:t>قصة </a:t>
              </a:r>
              <a:r>
                <a:rPr lang="ar-EG" sz="1000" dirty="0" smtClean="0">
                  <a:solidFill>
                    <a:srgbClr val="4C4D4F"/>
                  </a:solidFill>
                  <a:latin typeface="Helvetica Neue"/>
                  <a:cs typeface="Helvetica Neue"/>
                </a:rPr>
                <a:t>كيف يمكن للمشاركين إنشاء مشاريعهم الخاصة. عاين البرنامج </a:t>
              </a:r>
              <a:r>
                <a:rPr lang="ar-EG" sz="1000" dirty="0" smtClean="0">
                  <a:solidFill>
                    <a:srgbClr val="4C4D4F"/>
                  </a:solidFill>
                  <a:latin typeface="Helvetica Neue"/>
                  <a:cs typeface="Helvetica Neue"/>
                </a:rPr>
                <a:t>التعليمي قبل </a:t>
              </a:r>
              <a:r>
                <a:rPr lang="ar-EG" sz="1000" dirty="0" smtClean="0">
                  <a:solidFill>
                    <a:srgbClr val="4C4D4F"/>
                  </a:solidFill>
                  <a:latin typeface="Helvetica Neue"/>
                  <a:cs typeface="Helvetica Neue"/>
                </a:rPr>
                <a:t>بدء ورشة العمل </a:t>
              </a:r>
              <a:r>
                <a:rPr lang="ar-EG" sz="1000" dirty="0" smtClean="0">
                  <a:solidFill>
                    <a:srgbClr val="4C4D4F"/>
                  </a:solidFill>
                  <a:latin typeface="Helvetica Neue"/>
                  <a:cs typeface="Helvetica Neue"/>
                </a:rPr>
                <a:t>وحاول </a:t>
              </a:r>
              <a:r>
                <a:rPr lang="ar-EG" sz="1000" dirty="0" smtClean="0">
                  <a:solidFill>
                    <a:srgbClr val="4C4D4F"/>
                  </a:solidFill>
                  <a:latin typeface="Helvetica Neue"/>
                  <a:cs typeface="Helvetica Neue"/>
                </a:rPr>
                <a:t>اتباع الخطوات الأولى:</a:t>
              </a:r>
              <a:endParaRPr sz="1000" dirty="0">
                <a:latin typeface="Helvetica Neue"/>
                <a:cs typeface="Helvetica Neue"/>
              </a:endParaRPr>
            </a:p>
            <a:p>
              <a:pPr marL="12700" algn="just" rtl="1">
                <a:lnSpc>
                  <a:spcPct val="100000"/>
                </a:lnSpc>
                <a:spcBef>
                  <a:spcPts val="100"/>
                </a:spcBef>
              </a:pPr>
              <a:r>
                <a:rPr sz="1000" b="1" u="sng" spc="-5" dirty="0">
                  <a:solidFill>
                    <a:srgbClr val="0214BE"/>
                  </a:solidFill>
                  <a:latin typeface="Helvetica Neue"/>
                  <a:cs typeface="Helvetica Neue"/>
                  <a:hlinkClick r:id="rId11"/>
                </a:rPr>
                <a:t>scratch.mit.edu/</a:t>
              </a:r>
              <a:r>
                <a:rPr sz="1000" b="1" u="sng" spc="-5" dirty="0">
                  <a:solidFill>
                    <a:srgbClr val="0214BE"/>
                  </a:solidFill>
                  <a:latin typeface="Helvetica Neue"/>
                  <a:cs typeface="Helvetica Neue"/>
                </a:rPr>
                <a:t>story</a:t>
              </a:r>
              <a:endParaRPr sz="1000" dirty="0">
                <a:solidFill>
                  <a:srgbClr val="0214BE"/>
                </a:solidFill>
                <a:latin typeface="Helvetica Neue"/>
                <a:cs typeface="Helvetica Neue"/>
              </a:endParaRPr>
            </a:p>
          </p:txBody>
        </p:sp>
        <p:sp>
          <p:nvSpPr>
            <p:cNvPr id="56" name="object 34"/>
            <p:cNvSpPr/>
            <p:nvPr/>
          </p:nvSpPr>
          <p:spPr>
            <a:xfrm>
              <a:off x="4226211" y="1778269"/>
              <a:ext cx="97790" cy="97790"/>
            </a:xfrm>
            <a:custGeom>
              <a:avLst/>
              <a:gdLst/>
              <a:ahLst/>
              <a:cxnLst/>
              <a:rect l="l" t="t" r="r" b="b"/>
              <a:pathLst>
                <a:path w="97790" h="97789">
                  <a:moveTo>
                    <a:pt x="0" y="0"/>
                  </a:moveTo>
                  <a:lnTo>
                    <a:pt x="0" y="97409"/>
                  </a:lnTo>
                  <a:lnTo>
                    <a:pt x="97409" y="97409"/>
                  </a:lnTo>
                  <a:lnTo>
                    <a:pt x="97409" y="0"/>
                  </a:lnTo>
                  <a:lnTo>
                    <a:pt x="0" y="0"/>
                  </a:lnTo>
                  <a:close/>
                </a:path>
              </a:pathLst>
            </a:custGeom>
            <a:ln w="12700">
              <a:solidFill>
                <a:srgbClr val="7168A7"/>
              </a:solidFill>
            </a:ln>
          </p:spPr>
          <p:txBody>
            <a:bodyPr wrap="square" lIns="0" tIns="0" rIns="0" bIns="0" rtlCol="0"/>
            <a:lstStyle/>
            <a:p>
              <a:endParaRPr dirty="0"/>
            </a:p>
          </p:txBody>
        </p:sp>
      </p:grpSp>
      <p:pic>
        <p:nvPicPr>
          <p:cNvPr id="57" name="Picture 56"/>
          <p:cNvPicPr>
            <a:picLocks noChangeAspect="1"/>
          </p:cNvPicPr>
          <p:nvPr/>
        </p:nvPicPr>
        <p:blipFill>
          <a:blip r:embed="rId12"/>
          <a:stretch>
            <a:fillRect/>
          </a:stretch>
        </p:blipFill>
        <p:spPr>
          <a:xfrm>
            <a:off x="4285817" y="3274782"/>
            <a:ext cx="115834" cy="115834"/>
          </a:xfrm>
          <a:prstGeom prst="rect">
            <a:avLst/>
          </a:prstGeom>
        </p:spPr>
      </p:pic>
      <p:sp>
        <p:nvSpPr>
          <p:cNvPr id="58" name="object 2"/>
          <p:cNvSpPr txBox="1"/>
          <p:nvPr/>
        </p:nvSpPr>
        <p:spPr>
          <a:xfrm>
            <a:off x="555751" y="196105"/>
            <a:ext cx="2068830" cy="135935"/>
          </a:xfrm>
          <a:prstGeom prst="rect">
            <a:avLst/>
          </a:prstGeom>
        </p:spPr>
        <p:txBody>
          <a:bodyPr vert="horz" wrap="square" lIns="0" tIns="12700" rIns="0" bIns="0" rtlCol="0">
            <a:spAutoFit/>
          </a:bodyPr>
          <a:lstStyle/>
          <a:p>
            <a:pPr marL="12700">
              <a:lnSpc>
                <a:spcPct val="100000"/>
              </a:lnSpc>
              <a:spcBef>
                <a:spcPts val="100"/>
              </a:spcBef>
            </a:pPr>
            <a:r>
              <a:rPr lang="ar-EG" sz="800" b="1" spc="10" dirty="0" smtClean="0">
                <a:solidFill>
                  <a:srgbClr val="FFFFFF"/>
                </a:solidFill>
                <a:latin typeface="Helvetica Neue"/>
                <a:cs typeface="Helvetica Neue"/>
              </a:rPr>
              <a:t>أنشئ قصة | دليل المعلم</a:t>
            </a:r>
            <a:endParaRPr sz="800" dirty="0">
              <a:latin typeface="Helvetica Neue"/>
              <a:cs typeface="Helvetica Neue"/>
            </a:endParaRPr>
          </a:p>
        </p:txBody>
      </p:sp>
      <p:sp>
        <p:nvSpPr>
          <p:cNvPr id="59" name="object 8"/>
          <p:cNvSpPr txBox="1"/>
          <p:nvPr/>
        </p:nvSpPr>
        <p:spPr>
          <a:xfrm>
            <a:off x="5610352" y="196105"/>
            <a:ext cx="2068830" cy="135935"/>
          </a:xfrm>
          <a:prstGeom prst="rect">
            <a:avLst/>
          </a:prstGeom>
        </p:spPr>
        <p:txBody>
          <a:bodyPr vert="horz" wrap="square" lIns="0" tIns="12700" rIns="0" bIns="0" rtlCol="0">
            <a:spAutoFit/>
          </a:bodyPr>
          <a:lstStyle/>
          <a:p>
            <a:pPr marL="12700">
              <a:lnSpc>
                <a:spcPct val="100000"/>
              </a:lnSpc>
              <a:spcBef>
                <a:spcPts val="100"/>
              </a:spcBef>
            </a:pPr>
            <a:r>
              <a:rPr lang="ar-EG" sz="800" b="1" spc="10" dirty="0" smtClean="0">
                <a:solidFill>
                  <a:srgbClr val="FFFFFF"/>
                </a:solidFill>
                <a:latin typeface="Helvetica Neue"/>
                <a:cs typeface="Helvetica Neue"/>
              </a:rPr>
              <a:t>أنشئ قصة | دليل المعلم</a:t>
            </a:r>
            <a:endParaRPr sz="800" dirty="0">
              <a:latin typeface="Helvetica Neue"/>
              <a:cs typeface="Helvetica Neue"/>
            </a:endParaRPr>
          </a:p>
        </p:txBody>
      </p:sp>
      <p:sp>
        <p:nvSpPr>
          <p:cNvPr id="60" name="object 40"/>
          <p:cNvSpPr txBox="1">
            <a:spLocks/>
          </p:cNvSpPr>
          <p:nvPr/>
        </p:nvSpPr>
        <p:spPr>
          <a:xfrm>
            <a:off x="502206" y="7391400"/>
            <a:ext cx="2164793" cy="153888"/>
          </a:xfrm>
          <a:prstGeom prst="rect">
            <a:avLst/>
          </a:prstGeom>
        </p:spPr>
        <p:txBody>
          <a:bodyPr vert="horz" wrap="square" lIns="0" tIns="0" rIns="0" bIns="0" rtlCol="0">
            <a:spAutoFit/>
          </a:bodyPr>
          <a:lstStyle>
            <a:defPPr>
              <a:defRPr lang="en-US"/>
            </a:defPPr>
            <a:lvl1pPr marL="0" algn="l" defTabSz="914400" rtl="0" eaLnBrk="1" latinLnBrk="0" hangingPunct="1">
              <a:defRPr sz="800" b="1" i="0" kern="1200">
                <a:solidFill>
                  <a:srgbClr val="939598"/>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rtl="1">
              <a:lnSpc>
                <a:spcPts val="1245"/>
              </a:lnSpc>
            </a:pPr>
            <a:r>
              <a:rPr lang="ar-EG" spc="-10" dirty="0" smtClean="0"/>
              <a:t> دليل </a:t>
            </a:r>
            <a:r>
              <a:rPr lang="en-US" spc="-10" dirty="0" smtClean="0"/>
              <a:t>Scratch</a:t>
            </a:r>
            <a:r>
              <a:rPr lang="ar-EG" spc="-10" dirty="0" smtClean="0"/>
              <a:t> للمعلم</a:t>
            </a:r>
            <a:r>
              <a:rPr lang="ar-EG" spc="114" dirty="0" smtClean="0"/>
              <a:t>•</a:t>
            </a:r>
            <a:r>
              <a:rPr lang="ar-EG" spc="50" dirty="0" smtClean="0"/>
              <a:t> </a:t>
            </a:r>
            <a:r>
              <a:rPr lang="en-US" sz="1100" spc="5" dirty="0" smtClean="0">
                <a:solidFill>
                  <a:srgbClr val="0214BE"/>
                </a:solidFill>
                <a:latin typeface="Arial"/>
                <a:cs typeface="Arial"/>
              </a:rPr>
              <a:t>scratch.mit.edu/go</a:t>
            </a:r>
            <a:endParaRPr lang="en-US" sz="1100" dirty="0">
              <a:solidFill>
                <a:srgbClr val="0214BE"/>
              </a:solidFill>
              <a:latin typeface="Arial"/>
              <a:cs typeface="Arial"/>
            </a:endParaRPr>
          </a:p>
        </p:txBody>
      </p:sp>
      <p:sp>
        <p:nvSpPr>
          <p:cNvPr id="61" name="object 40"/>
          <p:cNvSpPr txBox="1">
            <a:spLocks/>
          </p:cNvSpPr>
          <p:nvPr/>
        </p:nvSpPr>
        <p:spPr>
          <a:xfrm>
            <a:off x="5544106" y="7391400"/>
            <a:ext cx="2223771" cy="153888"/>
          </a:xfrm>
          <a:prstGeom prst="rect">
            <a:avLst/>
          </a:prstGeom>
        </p:spPr>
        <p:txBody>
          <a:bodyPr vert="horz" wrap="square" lIns="0" tIns="0" rIns="0" bIns="0" rtlCol="0">
            <a:spAutoFit/>
          </a:bodyPr>
          <a:lstStyle>
            <a:defPPr>
              <a:defRPr lang="en-US"/>
            </a:defPPr>
            <a:lvl1pPr marL="0" algn="l" defTabSz="914400" rtl="0" eaLnBrk="1" latinLnBrk="0" hangingPunct="1">
              <a:defRPr sz="800" b="1" i="0" kern="1200">
                <a:solidFill>
                  <a:srgbClr val="939598"/>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rtl="1">
              <a:lnSpc>
                <a:spcPts val="1245"/>
              </a:lnSpc>
            </a:pPr>
            <a:r>
              <a:rPr lang="ar-EG" spc="-10" dirty="0" smtClean="0"/>
              <a:t> دليل </a:t>
            </a:r>
            <a:r>
              <a:rPr lang="en-US" spc="-10" dirty="0" smtClean="0"/>
              <a:t>Scratch</a:t>
            </a:r>
            <a:r>
              <a:rPr lang="ar-EG" spc="-10" dirty="0" smtClean="0"/>
              <a:t> للمعلم</a:t>
            </a:r>
            <a:r>
              <a:rPr lang="ar-EG" spc="114" dirty="0" smtClean="0"/>
              <a:t>•</a:t>
            </a:r>
            <a:r>
              <a:rPr lang="ar-EG" spc="50" dirty="0" smtClean="0"/>
              <a:t> </a:t>
            </a:r>
            <a:r>
              <a:rPr lang="en-US" sz="1100" spc="5" dirty="0" smtClean="0">
                <a:solidFill>
                  <a:srgbClr val="0214BE"/>
                </a:solidFill>
                <a:latin typeface="Arial"/>
                <a:cs typeface="Arial"/>
              </a:rPr>
              <a:t>scratch.mit.edu/go</a:t>
            </a:r>
            <a:endParaRPr lang="en-US" sz="1100" dirty="0">
              <a:solidFill>
                <a:srgbClr val="0214BE"/>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02245" y="146221"/>
            <a:ext cx="720054" cy="268808"/>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9052594" y="150286"/>
            <a:ext cx="720054" cy="26880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628896" y="7424419"/>
            <a:ext cx="182880" cy="182880"/>
          </a:xfrm>
          <a:custGeom>
            <a:avLst/>
            <a:gdLst/>
            <a:ahLst/>
            <a:cxnLst/>
            <a:rect l="l" t="t" r="r" b="b"/>
            <a:pathLst>
              <a:path w="182879" h="182879">
                <a:moveTo>
                  <a:pt x="91439" y="0"/>
                </a:moveTo>
                <a:lnTo>
                  <a:pt x="55849" y="7186"/>
                </a:lnTo>
                <a:lnTo>
                  <a:pt x="26784" y="26784"/>
                </a:lnTo>
                <a:lnTo>
                  <a:pt x="7186" y="55849"/>
                </a:lnTo>
                <a:lnTo>
                  <a:pt x="0" y="91439"/>
                </a:lnTo>
                <a:lnTo>
                  <a:pt x="7186" y="127030"/>
                </a:lnTo>
                <a:lnTo>
                  <a:pt x="26784" y="156095"/>
                </a:lnTo>
                <a:lnTo>
                  <a:pt x="55849" y="175693"/>
                </a:lnTo>
                <a:lnTo>
                  <a:pt x="91439" y="182879"/>
                </a:lnTo>
                <a:lnTo>
                  <a:pt x="127030" y="175693"/>
                </a:lnTo>
                <a:lnTo>
                  <a:pt x="156095" y="156095"/>
                </a:lnTo>
                <a:lnTo>
                  <a:pt x="175693" y="127030"/>
                </a:lnTo>
                <a:lnTo>
                  <a:pt x="182879" y="91439"/>
                </a:lnTo>
                <a:lnTo>
                  <a:pt x="175693" y="55849"/>
                </a:lnTo>
                <a:lnTo>
                  <a:pt x="156095" y="26784"/>
                </a:lnTo>
                <a:lnTo>
                  <a:pt x="127030" y="7186"/>
                </a:lnTo>
                <a:lnTo>
                  <a:pt x="91439" y="0"/>
                </a:lnTo>
                <a:close/>
              </a:path>
            </a:pathLst>
          </a:custGeom>
          <a:solidFill>
            <a:srgbClr val="F8991C"/>
          </a:solidFill>
        </p:spPr>
        <p:txBody>
          <a:bodyPr wrap="square" lIns="0" tIns="0" rIns="0" bIns="0" rtlCol="0"/>
          <a:lstStyle/>
          <a:p>
            <a:endParaRPr dirty="0"/>
          </a:p>
        </p:txBody>
      </p:sp>
      <p:sp>
        <p:nvSpPr>
          <p:cNvPr id="6" name="object 6"/>
          <p:cNvSpPr/>
          <p:nvPr/>
        </p:nvSpPr>
        <p:spPr>
          <a:xfrm>
            <a:off x="9688194"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5"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7" name="object 7"/>
          <p:cNvSpPr/>
          <p:nvPr/>
        </p:nvSpPr>
        <p:spPr>
          <a:xfrm>
            <a:off x="9671050" y="7426959"/>
            <a:ext cx="182880" cy="182880"/>
          </a:xfrm>
          <a:custGeom>
            <a:avLst/>
            <a:gdLst/>
            <a:ahLst/>
            <a:cxnLst/>
            <a:rect l="l" t="t" r="r" b="b"/>
            <a:pathLst>
              <a:path w="182879" h="182879">
                <a:moveTo>
                  <a:pt x="91440" y="0"/>
                </a:moveTo>
                <a:lnTo>
                  <a:pt x="55849" y="7186"/>
                </a:lnTo>
                <a:lnTo>
                  <a:pt x="26784" y="26784"/>
                </a:lnTo>
                <a:lnTo>
                  <a:pt x="7186" y="55849"/>
                </a:lnTo>
                <a:lnTo>
                  <a:pt x="0" y="91440"/>
                </a:lnTo>
                <a:lnTo>
                  <a:pt x="7186" y="127030"/>
                </a:lnTo>
                <a:lnTo>
                  <a:pt x="26784" y="156095"/>
                </a:lnTo>
                <a:lnTo>
                  <a:pt x="55849" y="175693"/>
                </a:lnTo>
                <a:lnTo>
                  <a:pt x="91440" y="182880"/>
                </a:lnTo>
                <a:lnTo>
                  <a:pt x="127030" y="175693"/>
                </a:lnTo>
                <a:lnTo>
                  <a:pt x="156095" y="156095"/>
                </a:lnTo>
                <a:lnTo>
                  <a:pt x="175693" y="127030"/>
                </a:lnTo>
                <a:lnTo>
                  <a:pt x="182880" y="91440"/>
                </a:lnTo>
                <a:lnTo>
                  <a:pt x="175693" y="55849"/>
                </a:lnTo>
                <a:lnTo>
                  <a:pt x="156095" y="26784"/>
                </a:lnTo>
                <a:lnTo>
                  <a:pt x="127030" y="7186"/>
                </a:lnTo>
                <a:lnTo>
                  <a:pt x="91440" y="0"/>
                </a:lnTo>
                <a:close/>
              </a:path>
            </a:pathLst>
          </a:custGeom>
          <a:solidFill>
            <a:srgbClr val="F8991C"/>
          </a:solidFill>
        </p:spPr>
        <p:txBody>
          <a:bodyPr wrap="square" lIns="0" tIns="0" rIns="0" bIns="0" rtlCol="0"/>
          <a:lstStyle/>
          <a:p>
            <a:endParaRPr dirty="0"/>
          </a:p>
        </p:txBody>
      </p:sp>
      <p:sp>
        <p:nvSpPr>
          <p:cNvPr id="9" name="object 9"/>
          <p:cNvSpPr/>
          <p:nvPr/>
        </p:nvSpPr>
        <p:spPr>
          <a:xfrm>
            <a:off x="5147322" y="96126"/>
            <a:ext cx="406387" cy="361126"/>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118122" y="96126"/>
            <a:ext cx="406387" cy="361126"/>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5717676" y="6134100"/>
            <a:ext cx="4111625" cy="965200"/>
          </a:xfrm>
          <a:custGeom>
            <a:avLst/>
            <a:gdLst/>
            <a:ahLst/>
            <a:cxnLst/>
            <a:rect l="l" t="t" r="r" b="b"/>
            <a:pathLst>
              <a:path w="4111625" h="965200">
                <a:moveTo>
                  <a:pt x="4111409" y="0"/>
                </a:moveTo>
                <a:lnTo>
                  <a:pt x="114300" y="0"/>
                </a:lnTo>
                <a:lnTo>
                  <a:pt x="48220" y="1785"/>
                </a:lnTo>
                <a:lnTo>
                  <a:pt x="14287" y="14287"/>
                </a:lnTo>
                <a:lnTo>
                  <a:pt x="1785" y="48220"/>
                </a:lnTo>
                <a:lnTo>
                  <a:pt x="0" y="114300"/>
                </a:lnTo>
                <a:lnTo>
                  <a:pt x="0" y="965200"/>
                </a:lnTo>
                <a:lnTo>
                  <a:pt x="3997109" y="965200"/>
                </a:lnTo>
                <a:lnTo>
                  <a:pt x="4063188" y="963414"/>
                </a:lnTo>
                <a:lnTo>
                  <a:pt x="4097121" y="950912"/>
                </a:lnTo>
                <a:lnTo>
                  <a:pt x="4109623" y="916979"/>
                </a:lnTo>
                <a:lnTo>
                  <a:pt x="4111409" y="850900"/>
                </a:lnTo>
                <a:lnTo>
                  <a:pt x="4111409" y="0"/>
                </a:lnTo>
                <a:close/>
              </a:path>
            </a:pathLst>
          </a:custGeom>
          <a:solidFill>
            <a:srgbClr val="FBE4DB"/>
          </a:solidFill>
        </p:spPr>
        <p:txBody>
          <a:bodyPr wrap="square" lIns="0" tIns="0" rIns="0" bIns="0" rtlCol="0"/>
          <a:lstStyle/>
          <a:p>
            <a:endParaRPr dirty="0"/>
          </a:p>
        </p:txBody>
      </p:sp>
      <p:sp>
        <p:nvSpPr>
          <p:cNvPr id="12" name="object 12"/>
          <p:cNvSpPr/>
          <p:nvPr/>
        </p:nvSpPr>
        <p:spPr>
          <a:xfrm>
            <a:off x="5755167" y="6171590"/>
            <a:ext cx="4037329" cy="278130"/>
          </a:xfrm>
          <a:custGeom>
            <a:avLst/>
            <a:gdLst/>
            <a:ahLst/>
            <a:cxnLst/>
            <a:rect l="l" t="t" r="r" b="b"/>
            <a:pathLst>
              <a:path w="4037329" h="278129">
                <a:moveTo>
                  <a:pt x="4037076" y="0"/>
                </a:moveTo>
                <a:lnTo>
                  <a:pt x="114300" y="0"/>
                </a:lnTo>
                <a:lnTo>
                  <a:pt x="48220" y="1785"/>
                </a:lnTo>
                <a:lnTo>
                  <a:pt x="14287" y="14287"/>
                </a:lnTo>
                <a:lnTo>
                  <a:pt x="1785" y="48220"/>
                </a:lnTo>
                <a:lnTo>
                  <a:pt x="0" y="114300"/>
                </a:lnTo>
                <a:lnTo>
                  <a:pt x="0" y="277977"/>
                </a:lnTo>
                <a:lnTo>
                  <a:pt x="4037076" y="277977"/>
                </a:lnTo>
                <a:lnTo>
                  <a:pt x="4037076" y="0"/>
                </a:lnTo>
                <a:close/>
              </a:path>
            </a:pathLst>
          </a:custGeom>
          <a:solidFill>
            <a:srgbClr val="FFFFFF"/>
          </a:solidFill>
        </p:spPr>
        <p:txBody>
          <a:bodyPr wrap="square" lIns="0" tIns="0" rIns="0" bIns="0" rtlCol="0"/>
          <a:lstStyle/>
          <a:p>
            <a:endParaRPr dirty="0"/>
          </a:p>
        </p:txBody>
      </p:sp>
      <p:sp>
        <p:nvSpPr>
          <p:cNvPr id="13" name="object 13"/>
          <p:cNvSpPr/>
          <p:nvPr/>
        </p:nvSpPr>
        <p:spPr>
          <a:xfrm>
            <a:off x="5720362" y="1981201"/>
            <a:ext cx="4111625" cy="1283335"/>
          </a:xfrm>
          <a:custGeom>
            <a:avLst/>
            <a:gdLst/>
            <a:ahLst/>
            <a:cxnLst/>
            <a:rect l="l" t="t" r="r" b="b"/>
            <a:pathLst>
              <a:path w="4111625" h="1283335">
                <a:moveTo>
                  <a:pt x="4111409" y="0"/>
                </a:moveTo>
                <a:lnTo>
                  <a:pt x="114300" y="0"/>
                </a:lnTo>
                <a:lnTo>
                  <a:pt x="48220" y="1785"/>
                </a:lnTo>
                <a:lnTo>
                  <a:pt x="14287" y="14287"/>
                </a:lnTo>
                <a:lnTo>
                  <a:pt x="1785" y="48220"/>
                </a:lnTo>
                <a:lnTo>
                  <a:pt x="0" y="114300"/>
                </a:lnTo>
                <a:lnTo>
                  <a:pt x="0" y="1283208"/>
                </a:lnTo>
                <a:lnTo>
                  <a:pt x="3997109" y="1283208"/>
                </a:lnTo>
                <a:lnTo>
                  <a:pt x="4063188" y="1281422"/>
                </a:lnTo>
                <a:lnTo>
                  <a:pt x="4097121" y="1268920"/>
                </a:lnTo>
                <a:lnTo>
                  <a:pt x="4109623" y="1234987"/>
                </a:lnTo>
                <a:lnTo>
                  <a:pt x="4111409" y="1168908"/>
                </a:lnTo>
                <a:lnTo>
                  <a:pt x="4111409" y="0"/>
                </a:lnTo>
                <a:close/>
              </a:path>
            </a:pathLst>
          </a:custGeom>
          <a:solidFill>
            <a:srgbClr val="FBE4DB"/>
          </a:solidFill>
        </p:spPr>
        <p:txBody>
          <a:bodyPr wrap="square" lIns="0" tIns="0" rIns="0" bIns="0" rtlCol="0"/>
          <a:lstStyle/>
          <a:p>
            <a:endParaRPr dirty="0"/>
          </a:p>
        </p:txBody>
      </p:sp>
      <p:sp>
        <p:nvSpPr>
          <p:cNvPr id="14" name="object 14"/>
          <p:cNvSpPr/>
          <p:nvPr/>
        </p:nvSpPr>
        <p:spPr>
          <a:xfrm>
            <a:off x="685800" y="3314700"/>
            <a:ext cx="4111625" cy="1206500"/>
          </a:xfrm>
          <a:custGeom>
            <a:avLst/>
            <a:gdLst/>
            <a:ahLst/>
            <a:cxnLst/>
            <a:rect l="l" t="t" r="r" b="b"/>
            <a:pathLst>
              <a:path w="4111625" h="1206500">
                <a:moveTo>
                  <a:pt x="4111409" y="0"/>
                </a:moveTo>
                <a:lnTo>
                  <a:pt x="114300" y="0"/>
                </a:lnTo>
                <a:lnTo>
                  <a:pt x="48220" y="1785"/>
                </a:lnTo>
                <a:lnTo>
                  <a:pt x="14287" y="14287"/>
                </a:lnTo>
                <a:lnTo>
                  <a:pt x="1785" y="48220"/>
                </a:lnTo>
                <a:lnTo>
                  <a:pt x="0" y="114300"/>
                </a:lnTo>
                <a:lnTo>
                  <a:pt x="0" y="1206500"/>
                </a:lnTo>
                <a:lnTo>
                  <a:pt x="3997109" y="1206500"/>
                </a:lnTo>
                <a:lnTo>
                  <a:pt x="4063188" y="1204714"/>
                </a:lnTo>
                <a:lnTo>
                  <a:pt x="4097121" y="1192212"/>
                </a:lnTo>
                <a:lnTo>
                  <a:pt x="4109623" y="1158279"/>
                </a:lnTo>
                <a:lnTo>
                  <a:pt x="4111409" y="1092200"/>
                </a:lnTo>
                <a:lnTo>
                  <a:pt x="4111409" y="0"/>
                </a:lnTo>
                <a:close/>
              </a:path>
            </a:pathLst>
          </a:custGeom>
          <a:solidFill>
            <a:srgbClr val="D4EFFC"/>
          </a:solidFill>
        </p:spPr>
        <p:txBody>
          <a:bodyPr wrap="square" lIns="0" tIns="0" rIns="0" bIns="0" rtlCol="0"/>
          <a:lstStyle/>
          <a:p>
            <a:endParaRPr dirty="0"/>
          </a:p>
        </p:txBody>
      </p:sp>
      <p:sp>
        <p:nvSpPr>
          <p:cNvPr id="15" name="object 15"/>
          <p:cNvSpPr/>
          <p:nvPr/>
        </p:nvSpPr>
        <p:spPr>
          <a:xfrm>
            <a:off x="723290" y="3352190"/>
            <a:ext cx="4037329" cy="278130"/>
          </a:xfrm>
          <a:custGeom>
            <a:avLst/>
            <a:gdLst/>
            <a:ahLst/>
            <a:cxnLst/>
            <a:rect l="l" t="t" r="r" b="b"/>
            <a:pathLst>
              <a:path w="4037329" h="278129">
                <a:moveTo>
                  <a:pt x="4037076" y="0"/>
                </a:moveTo>
                <a:lnTo>
                  <a:pt x="114300" y="0"/>
                </a:lnTo>
                <a:lnTo>
                  <a:pt x="48220" y="1785"/>
                </a:lnTo>
                <a:lnTo>
                  <a:pt x="14287" y="14287"/>
                </a:lnTo>
                <a:lnTo>
                  <a:pt x="1785" y="48220"/>
                </a:lnTo>
                <a:lnTo>
                  <a:pt x="0" y="114300"/>
                </a:lnTo>
                <a:lnTo>
                  <a:pt x="0" y="277977"/>
                </a:lnTo>
                <a:lnTo>
                  <a:pt x="4037076" y="277977"/>
                </a:lnTo>
                <a:lnTo>
                  <a:pt x="4037076" y="0"/>
                </a:lnTo>
                <a:close/>
              </a:path>
            </a:pathLst>
          </a:custGeom>
          <a:solidFill>
            <a:srgbClr val="FFFFFF"/>
          </a:solidFill>
        </p:spPr>
        <p:txBody>
          <a:bodyPr wrap="square" lIns="0" tIns="0" rIns="0" bIns="0" rtlCol="0"/>
          <a:lstStyle/>
          <a:p>
            <a:endParaRPr dirty="0"/>
          </a:p>
        </p:txBody>
      </p:sp>
      <p:sp>
        <p:nvSpPr>
          <p:cNvPr id="16" name="object 16"/>
          <p:cNvSpPr/>
          <p:nvPr/>
        </p:nvSpPr>
        <p:spPr>
          <a:xfrm>
            <a:off x="688277" y="1975280"/>
            <a:ext cx="4112895" cy="1289685"/>
          </a:xfrm>
          <a:custGeom>
            <a:avLst/>
            <a:gdLst/>
            <a:ahLst/>
            <a:cxnLst/>
            <a:rect l="l" t="t" r="r" b="b"/>
            <a:pathLst>
              <a:path w="4112895" h="1289685">
                <a:moveTo>
                  <a:pt x="4112323" y="0"/>
                </a:moveTo>
                <a:lnTo>
                  <a:pt x="114300" y="0"/>
                </a:lnTo>
                <a:lnTo>
                  <a:pt x="48220" y="1785"/>
                </a:lnTo>
                <a:lnTo>
                  <a:pt x="14287" y="14287"/>
                </a:lnTo>
                <a:lnTo>
                  <a:pt x="1785" y="48220"/>
                </a:lnTo>
                <a:lnTo>
                  <a:pt x="0" y="114300"/>
                </a:lnTo>
                <a:lnTo>
                  <a:pt x="0" y="1289126"/>
                </a:lnTo>
                <a:lnTo>
                  <a:pt x="3998023" y="1289126"/>
                </a:lnTo>
                <a:lnTo>
                  <a:pt x="4064103" y="1287340"/>
                </a:lnTo>
                <a:lnTo>
                  <a:pt x="4098036" y="1274838"/>
                </a:lnTo>
                <a:lnTo>
                  <a:pt x="4110537" y="1240905"/>
                </a:lnTo>
                <a:lnTo>
                  <a:pt x="4112323" y="1174826"/>
                </a:lnTo>
                <a:lnTo>
                  <a:pt x="4112323" y="0"/>
                </a:lnTo>
                <a:close/>
              </a:path>
            </a:pathLst>
          </a:custGeom>
          <a:solidFill>
            <a:srgbClr val="D4EFFC"/>
          </a:solidFill>
        </p:spPr>
        <p:txBody>
          <a:bodyPr wrap="square" lIns="0" tIns="0" rIns="0" bIns="0" rtlCol="0"/>
          <a:lstStyle/>
          <a:p>
            <a:endParaRPr dirty="0"/>
          </a:p>
        </p:txBody>
      </p:sp>
      <p:sp>
        <p:nvSpPr>
          <p:cNvPr id="17" name="object 17"/>
          <p:cNvSpPr/>
          <p:nvPr/>
        </p:nvSpPr>
        <p:spPr>
          <a:xfrm>
            <a:off x="729691" y="2011781"/>
            <a:ext cx="4036695" cy="399415"/>
          </a:xfrm>
          <a:custGeom>
            <a:avLst/>
            <a:gdLst/>
            <a:ahLst/>
            <a:cxnLst/>
            <a:rect l="l" t="t" r="r" b="b"/>
            <a:pathLst>
              <a:path w="4036695" h="399414">
                <a:moveTo>
                  <a:pt x="4036161" y="0"/>
                </a:moveTo>
                <a:lnTo>
                  <a:pt x="114300" y="0"/>
                </a:lnTo>
                <a:lnTo>
                  <a:pt x="48220" y="1785"/>
                </a:lnTo>
                <a:lnTo>
                  <a:pt x="14287" y="14287"/>
                </a:lnTo>
                <a:lnTo>
                  <a:pt x="1785" y="48220"/>
                </a:lnTo>
                <a:lnTo>
                  <a:pt x="0" y="114300"/>
                </a:lnTo>
                <a:lnTo>
                  <a:pt x="0" y="398830"/>
                </a:lnTo>
                <a:lnTo>
                  <a:pt x="4036161" y="398830"/>
                </a:lnTo>
                <a:lnTo>
                  <a:pt x="4036161" y="0"/>
                </a:lnTo>
                <a:close/>
              </a:path>
            </a:pathLst>
          </a:custGeom>
          <a:solidFill>
            <a:srgbClr val="FFFFFF"/>
          </a:solidFill>
        </p:spPr>
        <p:txBody>
          <a:bodyPr wrap="square" lIns="0" tIns="0" rIns="0" bIns="0" rtlCol="0"/>
          <a:lstStyle/>
          <a:p>
            <a:endParaRPr dirty="0"/>
          </a:p>
        </p:txBody>
      </p:sp>
      <p:sp>
        <p:nvSpPr>
          <p:cNvPr id="18" name="object 18"/>
          <p:cNvSpPr/>
          <p:nvPr/>
        </p:nvSpPr>
        <p:spPr>
          <a:xfrm>
            <a:off x="5716959" y="3383597"/>
            <a:ext cx="4112895" cy="2624455"/>
          </a:xfrm>
          <a:custGeom>
            <a:avLst/>
            <a:gdLst/>
            <a:ahLst/>
            <a:cxnLst/>
            <a:rect l="l" t="t" r="r" b="b"/>
            <a:pathLst>
              <a:path w="4112895" h="2624454">
                <a:moveTo>
                  <a:pt x="4112844" y="0"/>
                </a:moveTo>
                <a:lnTo>
                  <a:pt x="114300" y="0"/>
                </a:lnTo>
                <a:lnTo>
                  <a:pt x="48220" y="1785"/>
                </a:lnTo>
                <a:lnTo>
                  <a:pt x="14287" y="14287"/>
                </a:lnTo>
                <a:lnTo>
                  <a:pt x="1785" y="48220"/>
                </a:lnTo>
                <a:lnTo>
                  <a:pt x="0" y="114300"/>
                </a:lnTo>
                <a:lnTo>
                  <a:pt x="0" y="2624010"/>
                </a:lnTo>
                <a:lnTo>
                  <a:pt x="3998544" y="2624010"/>
                </a:lnTo>
                <a:lnTo>
                  <a:pt x="4064623" y="2622224"/>
                </a:lnTo>
                <a:lnTo>
                  <a:pt x="4098556" y="2609723"/>
                </a:lnTo>
                <a:lnTo>
                  <a:pt x="4111058" y="2575790"/>
                </a:lnTo>
                <a:lnTo>
                  <a:pt x="4112844" y="2509710"/>
                </a:lnTo>
                <a:lnTo>
                  <a:pt x="4112844" y="0"/>
                </a:lnTo>
                <a:close/>
              </a:path>
            </a:pathLst>
          </a:custGeom>
          <a:solidFill>
            <a:srgbClr val="FBE4DB"/>
          </a:solidFill>
        </p:spPr>
        <p:txBody>
          <a:bodyPr wrap="square" lIns="0" tIns="0" rIns="0" bIns="0" rtlCol="0"/>
          <a:lstStyle/>
          <a:p>
            <a:endParaRPr dirty="0"/>
          </a:p>
        </p:txBody>
      </p:sp>
      <p:sp>
        <p:nvSpPr>
          <p:cNvPr id="19" name="object 19"/>
          <p:cNvSpPr/>
          <p:nvPr/>
        </p:nvSpPr>
        <p:spPr>
          <a:xfrm>
            <a:off x="5757062" y="3418941"/>
            <a:ext cx="4036695" cy="413384"/>
          </a:xfrm>
          <a:custGeom>
            <a:avLst/>
            <a:gdLst/>
            <a:ahLst/>
            <a:cxnLst/>
            <a:rect l="l" t="t" r="r" b="b"/>
            <a:pathLst>
              <a:path w="4036695" h="413385">
                <a:moveTo>
                  <a:pt x="4036161" y="0"/>
                </a:moveTo>
                <a:lnTo>
                  <a:pt x="114300" y="0"/>
                </a:lnTo>
                <a:lnTo>
                  <a:pt x="48220" y="1785"/>
                </a:lnTo>
                <a:lnTo>
                  <a:pt x="14287" y="14287"/>
                </a:lnTo>
                <a:lnTo>
                  <a:pt x="1785" y="48220"/>
                </a:lnTo>
                <a:lnTo>
                  <a:pt x="0" y="114300"/>
                </a:lnTo>
                <a:lnTo>
                  <a:pt x="0" y="413258"/>
                </a:lnTo>
                <a:lnTo>
                  <a:pt x="4036161" y="413258"/>
                </a:lnTo>
                <a:lnTo>
                  <a:pt x="4036161" y="0"/>
                </a:lnTo>
                <a:close/>
              </a:path>
            </a:pathLst>
          </a:custGeom>
          <a:solidFill>
            <a:srgbClr val="FFFFFF"/>
          </a:solidFill>
        </p:spPr>
        <p:txBody>
          <a:bodyPr wrap="square" lIns="0" tIns="0" rIns="0" bIns="0" rtlCol="0"/>
          <a:lstStyle/>
          <a:p>
            <a:endParaRPr dirty="0"/>
          </a:p>
        </p:txBody>
      </p:sp>
      <p:sp>
        <p:nvSpPr>
          <p:cNvPr id="20" name="object 20"/>
          <p:cNvSpPr txBox="1"/>
          <p:nvPr/>
        </p:nvSpPr>
        <p:spPr>
          <a:xfrm>
            <a:off x="1024930" y="753491"/>
            <a:ext cx="3244850" cy="299720"/>
          </a:xfrm>
          <a:prstGeom prst="rect">
            <a:avLst/>
          </a:prstGeom>
        </p:spPr>
        <p:txBody>
          <a:bodyPr vert="horz" wrap="square" lIns="0" tIns="12700" rIns="0" bIns="0" rtlCol="0">
            <a:spAutoFit/>
          </a:bodyPr>
          <a:lstStyle/>
          <a:p>
            <a:pPr marL="12700" algn="r" rtl="1">
              <a:lnSpc>
                <a:spcPct val="100000"/>
              </a:lnSpc>
            </a:pPr>
            <a:r>
              <a:rPr lang="ar-EG" b="1" spc="55" dirty="0">
                <a:solidFill>
                  <a:srgbClr val="00AEEF"/>
                </a:solidFill>
                <a:latin typeface="Arial"/>
                <a:cs typeface="Arial"/>
              </a:rPr>
              <a:t>قم بأداء الخطوات الاولي</a:t>
            </a:r>
            <a:endParaRPr lang="ar-EG" dirty="0">
              <a:latin typeface="Arial"/>
              <a:cs typeface="Arial"/>
            </a:endParaRPr>
          </a:p>
        </p:txBody>
      </p:sp>
      <p:sp>
        <p:nvSpPr>
          <p:cNvPr id="21" name="object 21"/>
          <p:cNvSpPr txBox="1"/>
          <p:nvPr/>
        </p:nvSpPr>
        <p:spPr>
          <a:xfrm>
            <a:off x="1981822" y="3405949"/>
            <a:ext cx="2610485" cy="166712"/>
          </a:xfrm>
          <a:prstGeom prst="rect">
            <a:avLst/>
          </a:prstGeom>
          <a:noFill/>
        </p:spPr>
        <p:txBody>
          <a:bodyPr vert="horz" wrap="square" lIns="0" tIns="12700" rIns="0" bIns="0" rtlCol="0">
            <a:spAutoFit/>
          </a:bodyPr>
          <a:lstStyle/>
          <a:p>
            <a:pPr marL="12700" algn="r" rtl="1">
              <a:lnSpc>
                <a:spcPct val="100000"/>
              </a:lnSpc>
              <a:spcBef>
                <a:spcPts val="100"/>
              </a:spcBef>
            </a:pPr>
            <a:r>
              <a:rPr lang="ar-EG" sz="1000" b="1" dirty="0" smtClean="0">
                <a:solidFill>
                  <a:srgbClr val="00AEEF"/>
                </a:solidFill>
                <a:latin typeface="Helvetica Neue"/>
                <a:cs typeface="Helvetica Neue"/>
              </a:rPr>
              <a:t>اختر شخصية من مكتبة </a:t>
            </a:r>
            <a:r>
              <a:rPr lang="ar-EG" sz="1000" b="1" dirty="0" smtClean="0">
                <a:solidFill>
                  <a:srgbClr val="00AEEF"/>
                </a:solidFill>
                <a:latin typeface="Helvetica Neue"/>
                <a:cs typeface="Helvetica Neue"/>
              </a:rPr>
              <a:t>الكائنات:</a:t>
            </a:r>
            <a:endParaRPr sz="1000" dirty="0">
              <a:latin typeface="Helvetica Neue"/>
              <a:cs typeface="Helvetica Neue"/>
            </a:endParaRPr>
          </a:p>
        </p:txBody>
      </p:sp>
      <p:sp>
        <p:nvSpPr>
          <p:cNvPr id="22" name="object 22"/>
          <p:cNvSpPr txBox="1"/>
          <p:nvPr/>
        </p:nvSpPr>
        <p:spPr>
          <a:xfrm>
            <a:off x="1906237" y="2041080"/>
            <a:ext cx="2671445" cy="333425"/>
          </a:xfrm>
          <a:prstGeom prst="rect">
            <a:avLst/>
          </a:prstGeom>
          <a:noFill/>
        </p:spPr>
        <p:txBody>
          <a:bodyPr vert="horz" wrap="square" lIns="0" tIns="12700" rIns="0" bIns="0" rtlCol="0">
            <a:spAutoFit/>
          </a:bodyPr>
          <a:lstStyle/>
          <a:p>
            <a:pPr marL="12700" algn="r" rtl="1">
              <a:lnSpc>
                <a:spcPct val="100000"/>
              </a:lnSpc>
              <a:spcBef>
                <a:spcPts val="100"/>
              </a:spcBef>
            </a:pPr>
            <a:r>
              <a:rPr lang="ar-EG" sz="1000" b="1" spc="-5" dirty="0" smtClean="0">
                <a:solidFill>
                  <a:srgbClr val="00AEEF"/>
                </a:solidFill>
                <a:latin typeface="Helvetica Neue"/>
                <a:cs typeface="Helvetica Neue"/>
              </a:rPr>
              <a:t>بموقع </a:t>
            </a:r>
            <a:r>
              <a:rPr lang="en-US" sz="1000" b="1" spc="-5" dirty="0" smtClean="0">
                <a:solidFill>
                  <a:srgbClr val="00AEEF"/>
                </a:solidFill>
                <a:latin typeface="Helvetica Neue"/>
                <a:cs typeface="Helvetica Neue"/>
              </a:rPr>
              <a:t>Scratch</a:t>
            </a:r>
            <a:r>
              <a:rPr lang="ar-EG" sz="1000" b="1" spc="-5" dirty="0" smtClean="0">
                <a:solidFill>
                  <a:srgbClr val="00AEEF"/>
                </a:solidFill>
                <a:latin typeface="Helvetica Neue"/>
                <a:cs typeface="Helvetica Neue"/>
              </a:rPr>
              <a:t>، انقر </a:t>
            </a:r>
            <a:r>
              <a:rPr lang="en-US" sz="1000" b="1" spc="-5" dirty="0" smtClean="0">
                <a:solidFill>
                  <a:srgbClr val="00AEEF"/>
                </a:solidFill>
                <a:latin typeface="Helvetica Neue"/>
                <a:cs typeface="Helvetica Neue"/>
              </a:rPr>
              <a:t>Create</a:t>
            </a:r>
            <a:r>
              <a:rPr lang="ar-EG" sz="1000" b="1" spc="-5" dirty="0" smtClean="0">
                <a:solidFill>
                  <a:srgbClr val="00AEEF"/>
                </a:solidFill>
                <a:latin typeface="Helvetica Neue"/>
                <a:cs typeface="Helvetica Neue"/>
              </a:rPr>
              <a:t>.</a:t>
            </a:r>
          </a:p>
          <a:p>
            <a:pPr marL="12700" algn="r" rtl="1">
              <a:lnSpc>
                <a:spcPct val="100000"/>
              </a:lnSpc>
              <a:spcBef>
                <a:spcPts val="100"/>
              </a:spcBef>
            </a:pPr>
            <a:r>
              <a:rPr lang="ar-EG" sz="1000" b="1" spc="-5" dirty="0">
                <a:solidFill>
                  <a:srgbClr val="00AEEF"/>
                </a:solidFill>
                <a:latin typeface="Helvetica Neue"/>
                <a:cs typeface="Helvetica Neue"/>
              </a:rPr>
              <a:t>إختر إعدادًا من مكتبة الصور الخلفية</a:t>
            </a:r>
            <a:r>
              <a:rPr lang="ar-EG" sz="1000" b="1" spc="-5" dirty="0" smtClean="0">
                <a:solidFill>
                  <a:srgbClr val="00AEEF"/>
                </a:solidFill>
                <a:latin typeface="Helvetica Neue"/>
                <a:cs typeface="Helvetica Neue"/>
              </a:rPr>
              <a:t>:</a:t>
            </a:r>
            <a:endParaRPr sz="1000" b="1" spc="-5" dirty="0">
              <a:solidFill>
                <a:srgbClr val="00AEEF"/>
              </a:solidFill>
              <a:latin typeface="Helvetica Neue"/>
              <a:cs typeface="Helvetica Neue"/>
            </a:endParaRPr>
          </a:p>
        </p:txBody>
      </p:sp>
      <p:sp>
        <p:nvSpPr>
          <p:cNvPr id="23" name="object 23"/>
          <p:cNvSpPr txBox="1"/>
          <p:nvPr/>
        </p:nvSpPr>
        <p:spPr>
          <a:xfrm>
            <a:off x="5720260" y="726653"/>
            <a:ext cx="3869930" cy="1495794"/>
          </a:xfrm>
          <a:prstGeom prst="rect">
            <a:avLst/>
          </a:prstGeom>
        </p:spPr>
        <p:txBody>
          <a:bodyPr vert="horz" wrap="square" lIns="0" tIns="12700" rIns="0" bIns="0" rtlCol="0">
            <a:spAutoFit/>
          </a:bodyPr>
          <a:lstStyle/>
          <a:p>
            <a:pPr marL="12700" algn="r" rtl="1">
              <a:lnSpc>
                <a:spcPct val="100000"/>
              </a:lnSpc>
              <a:spcBef>
                <a:spcPts val="100"/>
              </a:spcBef>
            </a:pPr>
            <a:r>
              <a:rPr lang="ar-EG" sz="2700" b="1" spc="50" dirty="0" smtClean="0">
                <a:solidFill>
                  <a:srgbClr val="EA6955"/>
                </a:solidFill>
                <a:latin typeface="Helvetica Neue"/>
                <a:cs typeface="Helvetica Neue"/>
              </a:rPr>
              <a:t>  أنشئ</a:t>
            </a:r>
            <a:endParaRPr sz="2700" dirty="0">
              <a:latin typeface="Helvetica Neue"/>
              <a:cs typeface="Helvetica Neue"/>
            </a:endParaRPr>
          </a:p>
          <a:p>
            <a:pPr marL="12700" marR="5080" algn="just" rtl="1">
              <a:lnSpc>
                <a:spcPct val="105600"/>
              </a:lnSpc>
              <a:spcBef>
                <a:spcPts val="1340"/>
              </a:spcBef>
            </a:pPr>
            <a:r>
              <a:rPr lang="ar-EG" sz="1500" dirty="0" smtClean="0">
                <a:solidFill>
                  <a:srgbClr val="4C4D4F"/>
                </a:solidFill>
                <a:latin typeface="Helvetica Neue"/>
                <a:cs typeface="Helvetica Neue"/>
              </a:rPr>
              <a:t>قم بمساعدة المشاركين أثناء إنشائهم لمشاريعهم القصصية سواء يعملون في انفراد أو في أزواج.</a:t>
            </a:r>
          </a:p>
          <a:p>
            <a:pPr marL="12700" marR="5080" algn="r" rtl="1">
              <a:lnSpc>
                <a:spcPct val="105600"/>
              </a:lnSpc>
              <a:spcBef>
                <a:spcPts val="1340"/>
              </a:spcBef>
            </a:pPr>
            <a:endParaRPr sz="1500" dirty="0">
              <a:latin typeface="Helvetica Neue"/>
              <a:cs typeface="Helvetica Neue"/>
            </a:endParaRPr>
          </a:p>
        </p:txBody>
      </p:sp>
      <p:sp>
        <p:nvSpPr>
          <p:cNvPr id="24" name="object 24"/>
          <p:cNvSpPr/>
          <p:nvPr/>
        </p:nvSpPr>
        <p:spPr>
          <a:xfrm>
            <a:off x="9558430" y="713094"/>
            <a:ext cx="188595" cy="142240"/>
          </a:xfrm>
          <a:custGeom>
            <a:avLst/>
            <a:gdLst/>
            <a:ahLst/>
            <a:cxnLst/>
            <a:rect l="l" t="t" r="r" b="b"/>
            <a:pathLst>
              <a:path w="188595" h="142240">
                <a:moveTo>
                  <a:pt x="172643" y="141846"/>
                </a:moveTo>
                <a:lnTo>
                  <a:pt x="15430" y="141846"/>
                </a:lnTo>
                <a:lnTo>
                  <a:pt x="6946" y="141846"/>
                </a:lnTo>
                <a:lnTo>
                  <a:pt x="0" y="134899"/>
                </a:lnTo>
                <a:lnTo>
                  <a:pt x="0" y="126415"/>
                </a:lnTo>
                <a:lnTo>
                  <a:pt x="0" y="15430"/>
                </a:lnTo>
                <a:lnTo>
                  <a:pt x="0" y="6946"/>
                </a:lnTo>
                <a:lnTo>
                  <a:pt x="6946" y="0"/>
                </a:lnTo>
                <a:lnTo>
                  <a:pt x="15430" y="0"/>
                </a:lnTo>
                <a:lnTo>
                  <a:pt x="172643" y="0"/>
                </a:lnTo>
                <a:lnTo>
                  <a:pt x="181127" y="0"/>
                </a:lnTo>
                <a:lnTo>
                  <a:pt x="188074" y="6946"/>
                </a:lnTo>
                <a:lnTo>
                  <a:pt x="188074" y="15430"/>
                </a:lnTo>
                <a:lnTo>
                  <a:pt x="188074" y="126415"/>
                </a:lnTo>
                <a:lnTo>
                  <a:pt x="188074" y="134899"/>
                </a:lnTo>
                <a:lnTo>
                  <a:pt x="181127" y="141846"/>
                </a:lnTo>
                <a:lnTo>
                  <a:pt x="172643" y="141846"/>
                </a:lnTo>
                <a:close/>
              </a:path>
            </a:pathLst>
          </a:custGeom>
          <a:ln w="12865">
            <a:solidFill>
              <a:srgbClr val="EA6A54"/>
            </a:solidFill>
          </a:ln>
        </p:spPr>
        <p:txBody>
          <a:bodyPr wrap="square" lIns="0" tIns="0" rIns="0" bIns="0" rtlCol="0"/>
          <a:lstStyle/>
          <a:p>
            <a:endParaRPr dirty="0"/>
          </a:p>
        </p:txBody>
      </p:sp>
      <p:sp>
        <p:nvSpPr>
          <p:cNvPr id="25" name="object 25"/>
          <p:cNvSpPr/>
          <p:nvPr/>
        </p:nvSpPr>
        <p:spPr>
          <a:xfrm>
            <a:off x="9524608" y="858041"/>
            <a:ext cx="255904" cy="74930"/>
          </a:xfrm>
          <a:custGeom>
            <a:avLst/>
            <a:gdLst/>
            <a:ahLst/>
            <a:cxnLst/>
            <a:rect l="l" t="t" r="r" b="b"/>
            <a:pathLst>
              <a:path w="255904" h="74930">
                <a:moveTo>
                  <a:pt x="19253" y="74434"/>
                </a:moveTo>
                <a:lnTo>
                  <a:pt x="236473" y="74434"/>
                </a:lnTo>
                <a:lnTo>
                  <a:pt x="244388" y="72936"/>
                </a:lnTo>
                <a:lnTo>
                  <a:pt x="251247" y="68667"/>
                </a:lnTo>
                <a:lnTo>
                  <a:pt x="255529" y="61967"/>
                </a:lnTo>
                <a:lnTo>
                  <a:pt x="255714" y="53174"/>
                </a:lnTo>
                <a:lnTo>
                  <a:pt x="248897" y="38656"/>
                </a:lnTo>
                <a:lnTo>
                  <a:pt x="237391" y="21067"/>
                </a:lnTo>
                <a:lnTo>
                  <a:pt x="226557" y="6238"/>
                </a:lnTo>
                <a:lnTo>
                  <a:pt x="221754" y="0"/>
                </a:lnTo>
                <a:lnTo>
                  <a:pt x="33972" y="0"/>
                </a:lnTo>
                <a:lnTo>
                  <a:pt x="16353" y="22462"/>
                </a:lnTo>
                <a:lnTo>
                  <a:pt x="6942" y="35488"/>
                </a:lnTo>
                <a:lnTo>
                  <a:pt x="2552" y="44064"/>
                </a:lnTo>
                <a:lnTo>
                  <a:pt x="0" y="53174"/>
                </a:lnTo>
                <a:lnTo>
                  <a:pt x="190" y="61967"/>
                </a:lnTo>
                <a:lnTo>
                  <a:pt x="4473" y="68667"/>
                </a:lnTo>
                <a:lnTo>
                  <a:pt x="11333" y="72936"/>
                </a:lnTo>
                <a:lnTo>
                  <a:pt x="19253" y="74434"/>
                </a:lnTo>
                <a:close/>
              </a:path>
            </a:pathLst>
          </a:custGeom>
          <a:ln w="12865">
            <a:solidFill>
              <a:srgbClr val="EA6A54"/>
            </a:solidFill>
          </a:ln>
        </p:spPr>
        <p:txBody>
          <a:bodyPr wrap="square" lIns="0" tIns="0" rIns="0" bIns="0" rtlCol="0"/>
          <a:lstStyle/>
          <a:p>
            <a:endParaRPr dirty="0"/>
          </a:p>
        </p:txBody>
      </p:sp>
      <p:sp>
        <p:nvSpPr>
          <p:cNvPr id="26" name="object 26"/>
          <p:cNvSpPr/>
          <p:nvPr/>
        </p:nvSpPr>
        <p:spPr>
          <a:xfrm>
            <a:off x="9547901" y="907882"/>
            <a:ext cx="208915" cy="0"/>
          </a:xfrm>
          <a:custGeom>
            <a:avLst/>
            <a:gdLst/>
            <a:ahLst/>
            <a:cxnLst/>
            <a:rect l="l" t="t" r="r" b="b"/>
            <a:pathLst>
              <a:path w="208915">
                <a:moveTo>
                  <a:pt x="0" y="0"/>
                </a:moveTo>
                <a:lnTo>
                  <a:pt x="208546" y="0"/>
                </a:lnTo>
              </a:path>
            </a:pathLst>
          </a:custGeom>
          <a:ln w="12890">
            <a:solidFill>
              <a:srgbClr val="EA6A54"/>
            </a:solidFill>
          </a:ln>
        </p:spPr>
        <p:txBody>
          <a:bodyPr wrap="square" lIns="0" tIns="0" rIns="0" bIns="0" rtlCol="0"/>
          <a:lstStyle/>
          <a:p>
            <a:endParaRPr dirty="0"/>
          </a:p>
        </p:txBody>
      </p:sp>
      <p:sp>
        <p:nvSpPr>
          <p:cNvPr id="27" name="object 27"/>
          <p:cNvSpPr/>
          <p:nvPr/>
        </p:nvSpPr>
        <p:spPr>
          <a:xfrm>
            <a:off x="9561629" y="884673"/>
            <a:ext cx="180975" cy="0"/>
          </a:xfrm>
          <a:custGeom>
            <a:avLst/>
            <a:gdLst/>
            <a:ahLst/>
            <a:cxnLst/>
            <a:rect l="l" t="t" r="r" b="b"/>
            <a:pathLst>
              <a:path w="180975">
                <a:moveTo>
                  <a:pt x="0" y="0"/>
                </a:moveTo>
                <a:lnTo>
                  <a:pt x="180644" y="0"/>
                </a:lnTo>
              </a:path>
            </a:pathLst>
          </a:custGeom>
          <a:ln w="12890">
            <a:solidFill>
              <a:srgbClr val="EA6A54"/>
            </a:solidFill>
          </a:ln>
        </p:spPr>
        <p:txBody>
          <a:bodyPr wrap="square" lIns="0" tIns="0" rIns="0" bIns="0" rtlCol="0"/>
          <a:lstStyle/>
          <a:p>
            <a:endParaRPr dirty="0"/>
          </a:p>
        </p:txBody>
      </p:sp>
      <p:sp>
        <p:nvSpPr>
          <p:cNvPr id="28" name="object 28"/>
          <p:cNvSpPr/>
          <p:nvPr/>
        </p:nvSpPr>
        <p:spPr>
          <a:xfrm>
            <a:off x="9592337" y="752666"/>
            <a:ext cx="30480" cy="22860"/>
          </a:xfrm>
          <a:custGeom>
            <a:avLst/>
            <a:gdLst/>
            <a:ahLst/>
            <a:cxnLst/>
            <a:rect l="l" t="t" r="r" b="b"/>
            <a:pathLst>
              <a:path w="30479" h="22859">
                <a:moveTo>
                  <a:pt x="30225" y="22478"/>
                </a:moveTo>
                <a:lnTo>
                  <a:pt x="0" y="0"/>
                </a:lnTo>
              </a:path>
            </a:pathLst>
          </a:custGeom>
          <a:ln w="12865">
            <a:solidFill>
              <a:srgbClr val="EA6A54"/>
            </a:solidFill>
          </a:ln>
        </p:spPr>
        <p:txBody>
          <a:bodyPr wrap="square" lIns="0" tIns="0" rIns="0" bIns="0" rtlCol="0"/>
          <a:lstStyle/>
          <a:p>
            <a:endParaRPr dirty="0"/>
          </a:p>
        </p:txBody>
      </p:sp>
      <p:sp>
        <p:nvSpPr>
          <p:cNvPr id="29" name="object 29"/>
          <p:cNvSpPr/>
          <p:nvPr/>
        </p:nvSpPr>
        <p:spPr>
          <a:xfrm>
            <a:off x="9647647" y="733291"/>
            <a:ext cx="4445" cy="30480"/>
          </a:xfrm>
          <a:custGeom>
            <a:avLst/>
            <a:gdLst/>
            <a:ahLst/>
            <a:cxnLst/>
            <a:rect l="l" t="t" r="r" b="b"/>
            <a:pathLst>
              <a:path w="4445" h="30479">
                <a:moveTo>
                  <a:pt x="4305" y="29908"/>
                </a:moveTo>
                <a:lnTo>
                  <a:pt x="0" y="0"/>
                </a:lnTo>
              </a:path>
            </a:pathLst>
          </a:custGeom>
          <a:ln w="12865">
            <a:solidFill>
              <a:srgbClr val="EA6A54"/>
            </a:solidFill>
          </a:ln>
        </p:spPr>
        <p:txBody>
          <a:bodyPr wrap="square" lIns="0" tIns="0" rIns="0" bIns="0" rtlCol="0"/>
          <a:lstStyle/>
          <a:p>
            <a:endParaRPr dirty="0"/>
          </a:p>
        </p:txBody>
      </p:sp>
      <p:sp>
        <p:nvSpPr>
          <p:cNvPr id="30" name="object 30"/>
          <p:cNvSpPr/>
          <p:nvPr/>
        </p:nvSpPr>
        <p:spPr>
          <a:xfrm>
            <a:off x="9681876" y="753169"/>
            <a:ext cx="31115" cy="21590"/>
          </a:xfrm>
          <a:custGeom>
            <a:avLst/>
            <a:gdLst/>
            <a:ahLst/>
            <a:cxnLst/>
            <a:rect l="l" t="t" r="r" b="b"/>
            <a:pathLst>
              <a:path w="31115" h="21590">
                <a:moveTo>
                  <a:pt x="30949" y="0"/>
                </a:moveTo>
                <a:lnTo>
                  <a:pt x="0" y="21475"/>
                </a:lnTo>
              </a:path>
            </a:pathLst>
          </a:custGeom>
          <a:ln w="12865">
            <a:solidFill>
              <a:srgbClr val="EA6A54"/>
            </a:solidFill>
          </a:ln>
        </p:spPr>
        <p:txBody>
          <a:bodyPr wrap="square" lIns="0" tIns="0" rIns="0" bIns="0" rtlCol="0"/>
          <a:lstStyle/>
          <a:p>
            <a:endParaRPr dirty="0"/>
          </a:p>
        </p:txBody>
      </p:sp>
      <p:sp>
        <p:nvSpPr>
          <p:cNvPr id="31" name="object 31"/>
          <p:cNvSpPr/>
          <p:nvPr/>
        </p:nvSpPr>
        <p:spPr>
          <a:xfrm>
            <a:off x="9677590" y="799943"/>
            <a:ext cx="30480" cy="22860"/>
          </a:xfrm>
          <a:custGeom>
            <a:avLst/>
            <a:gdLst/>
            <a:ahLst/>
            <a:cxnLst/>
            <a:rect l="l" t="t" r="r" b="b"/>
            <a:pathLst>
              <a:path w="30479" h="22859">
                <a:moveTo>
                  <a:pt x="30225" y="22478"/>
                </a:moveTo>
                <a:lnTo>
                  <a:pt x="0" y="0"/>
                </a:lnTo>
              </a:path>
            </a:pathLst>
          </a:custGeom>
          <a:ln w="12865">
            <a:solidFill>
              <a:srgbClr val="EA6A54"/>
            </a:solidFill>
          </a:ln>
        </p:spPr>
        <p:txBody>
          <a:bodyPr wrap="square" lIns="0" tIns="0" rIns="0" bIns="0" rtlCol="0"/>
          <a:lstStyle/>
          <a:p>
            <a:endParaRPr dirty="0"/>
          </a:p>
        </p:txBody>
      </p:sp>
      <p:sp>
        <p:nvSpPr>
          <p:cNvPr id="32" name="object 32"/>
          <p:cNvSpPr/>
          <p:nvPr/>
        </p:nvSpPr>
        <p:spPr>
          <a:xfrm>
            <a:off x="9647642" y="807847"/>
            <a:ext cx="3810" cy="24765"/>
          </a:xfrm>
          <a:custGeom>
            <a:avLst/>
            <a:gdLst/>
            <a:ahLst/>
            <a:cxnLst/>
            <a:rect l="l" t="t" r="r" b="b"/>
            <a:pathLst>
              <a:path w="3809" h="24765">
                <a:moveTo>
                  <a:pt x="0" y="24650"/>
                </a:moveTo>
                <a:lnTo>
                  <a:pt x="3390" y="0"/>
                </a:lnTo>
              </a:path>
            </a:pathLst>
          </a:custGeom>
          <a:ln w="12865">
            <a:solidFill>
              <a:srgbClr val="EA6A54"/>
            </a:solidFill>
          </a:ln>
        </p:spPr>
        <p:txBody>
          <a:bodyPr wrap="square" lIns="0" tIns="0" rIns="0" bIns="0" rtlCol="0"/>
          <a:lstStyle/>
          <a:p>
            <a:endParaRPr dirty="0"/>
          </a:p>
        </p:txBody>
      </p:sp>
      <p:sp>
        <p:nvSpPr>
          <p:cNvPr id="33" name="object 33"/>
          <p:cNvSpPr/>
          <p:nvPr/>
        </p:nvSpPr>
        <p:spPr>
          <a:xfrm>
            <a:off x="9590190" y="801320"/>
            <a:ext cx="34925" cy="15240"/>
          </a:xfrm>
          <a:custGeom>
            <a:avLst/>
            <a:gdLst/>
            <a:ahLst/>
            <a:cxnLst/>
            <a:rect l="l" t="t" r="r" b="b"/>
            <a:pathLst>
              <a:path w="34925" h="15240">
                <a:moveTo>
                  <a:pt x="34518" y="0"/>
                </a:moveTo>
                <a:lnTo>
                  <a:pt x="0" y="15074"/>
                </a:lnTo>
              </a:path>
            </a:pathLst>
          </a:custGeom>
          <a:ln w="12865">
            <a:solidFill>
              <a:srgbClr val="EA6A54"/>
            </a:solidFill>
          </a:ln>
        </p:spPr>
        <p:txBody>
          <a:bodyPr wrap="square" lIns="0" tIns="0" rIns="0" bIns="0" rtlCol="0"/>
          <a:lstStyle/>
          <a:p>
            <a:endParaRPr dirty="0"/>
          </a:p>
        </p:txBody>
      </p:sp>
      <p:sp>
        <p:nvSpPr>
          <p:cNvPr id="34" name="object 34"/>
          <p:cNvSpPr txBox="1"/>
          <p:nvPr/>
        </p:nvSpPr>
        <p:spPr>
          <a:xfrm>
            <a:off x="9446979" y="958832"/>
            <a:ext cx="404495" cy="120546"/>
          </a:xfrm>
          <a:prstGeom prst="rect">
            <a:avLst/>
          </a:prstGeom>
        </p:spPr>
        <p:txBody>
          <a:bodyPr vert="horz" wrap="square" lIns="0" tIns="12700" rIns="0" bIns="0" rtlCol="0">
            <a:spAutoFit/>
          </a:bodyPr>
          <a:lstStyle/>
          <a:p>
            <a:pPr marL="12700" algn="ctr">
              <a:lnSpc>
                <a:spcPct val="100000"/>
              </a:lnSpc>
              <a:spcBef>
                <a:spcPts val="100"/>
              </a:spcBef>
            </a:pPr>
            <a:r>
              <a:rPr lang="ar-EG" sz="700" b="1" spc="30" dirty="0" smtClean="0">
                <a:solidFill>
                  <a:srgbClr val="EA6955"/>
                </a:solidFill>
                <a:latin typeface="Helvetica Neue"/>
                <a:cs typeface="Helvetica Neue"/>
              </a:rPr>
              <a:t>إبشىء</a:t>
            </a:r>
            <a:endParaRPr sz="700" dirty="0">
              <a:latin typeface="Helvetica Neue"/>
              <a:cs typeface="Helvetica Neue"/>
            </a:endParaRPr>
          </a:p>
        </p:txBody>
      </p:sp>
      <p:sp>
        <p:nvSpPr>
          <p:cNvPr id="35" name="object 35"/>
          <p:cNvSpPr txBox="1"/>
          <p:nvPr/>
        </p:nvSpPr>
        <p:spPr>
          <a:xfrm>
            <a:off x="7802970" y="3437199"/>
            <a:ext cx="1813560" cy="330200"/>
          </a:xfrm>
          <a:prstGeom prst="rect">
            <a:avLst/>
          </a:prstGeom>
        </p:spPr>
        <p:txBody>
          <a:bodyPr vert="horz" wrap="square" lIns="0" tIns="12700" rIns="0" bIns="0" rtlCol="0">
            <a:spAutoFit/>
          </a:bodyPr>
          <a:lstStyle/>
          <a:p>
            <a:pPr marR="651510" algn="r" rtl="1">
              <a:lnSpc>
                <a:spcPct val="100000"/>
              </a:lnSpc>
            </a:pPr>
            <a:r>
              <a:rPr lang="ar-EG" sz="1000" b="1" spc="-10" dirty="0">
                <a:solidFill>
                  <a:srgbClr val="EA6955"/>
                </a:solidFill>
                <a:latin typeface="Arial"/>
                <a:cs typeface="Arial"/>
              </a:rPr>
              <a:t>وفر الادوات</a:t>
            </a:r>
            <a:endParaRPr lang="en-US" sz="1000" dirty="0">
              <a:latin typeface="Arial"/>
              <a:cs typeface="Arial"/>
            </a:endParaRPr>
          </a:p>
          <a:p>
            <a:pPr marL="12700" lvl="0" algn="r" rtl="1"/>
            <a:r>
              <a:rPr lang="ar-EG" sz="1000" dirty="0">
                <a:solidFill>
                  <a:srgbClr val="4C4D4F"/>
                </a:solidFill>
                <a:latin typeface="Arial"/>
                <a:cs typeface="Arial"/>
              </a:rPr>
              <a:t>اعرض الخيارات اللازمة للبدء</a:t>
            </a:r>
            <a:endParaRPr lang="ar-EG" sz="1000" dirty="0">
              <a:solidFill>
                <a:prstClr val="black"/>
              </a:solidFill>
              <a:latin typeface="Arial"/>
              <a:cs typeface="Arial"/>
            </a:endParaRPr>
          </a:p>
        </p:txBody>
      </p:sp>
      <p:sp>
        <p:nvSpPr>
          <p:cNvPr id="36" name="object 36"/>
          <p:cNvSpPr txBox="1"/>
          <p:nvPr/>
        </p:nvSpPr>
        <p:spPr>
          <a:xfrm>
            <a:off x="7944377" y="6209322"/>
            <a:ext cx="1608455" cy="166712"/>
          </a:xfrm>
          <a:prstGeom prst="rect">
            <a:avLst/>
          </a:prstGeom>
        </p:spPr>
        <p:txBody>
          <a:bodyPr vert="horz" wrap="square" lIns="0" tIns="12700" rIns="0" bIns="0" rtlCol="0">
            <a:spAutoFit/>
          </a:bodyPr>
          <a:lstStyle/>
          <a:p>
            <a:pPr marL="25400" algn="r" rtl="1">
              <a:lnSpc>
                <a:spcPct val="100000"/>
              </a:lnSpc>
            </a:pPr>
            <a:r>
              <a:rPr lang="ar-EG" sz="1000" b="1" spc="-5" dirty="0" smtClean="0">
                <a:solidFill>
                  <a:srgbClr val="EA6955"/>
                </a:solidFill>
                <a:latin typeface="Arial"/>
                <a:cs typeface="Arial"/>
              </a:rPr>
              <a:t>اقترح افكارًا للبدء</a:t>
            </a:r>
            <a:endParaRPr lang="ar-EG" sz="1000" dirty="0">
              <a:latin typeface="Arial"/>
              <a:cs typeface="Arial"/>
            </a:endParaRPr>
          </a:p>
        </p:txBody>
      </p:sp>
      <p:sp>
        <p:nvSpPr>
          <p:cNvPr id="37" name="object 37"/>
          <p:cNvSpPr/>
          <p:nvPr/>
        </p:nvSpPr>
        <p:spPr>
          <a:xfrm>
            <a:off x="9688194"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5"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38" name="object 38"/>
          <p:cNvSpPr txBox="1"/>
          <p:nvPr/>
        </p:nvSpPr>
        <p:spPr>
          <a:xfrm>
            <a:off x="4371328" y="964115"/>
            <a:ext cx="441959" cy="120546"/>
          </a:xfrm>
          <a:prstGeom prst="rect">
            <a:avLst/>
          </a:prstGeom>
        </p:spPr>
        <p:txBody>
          <a:bodyPr vert="horz" wrap="square" lIns="0" tIns="12700" rIns="0" bIns="0" rtlCol="0">
            <a:spAutoFit/>
          </a:bodyPr>
          <a:lstStyle/>
          <a:p>
            <a:pPr marL="12700" algn="ctr">
              <a:lnSpc>
                <a:spcPct val="100000"/>
              </a:lnSpc>
              <a:spcBef>
                <a:spcPts val="100"/>
              </a:spcBef>
            </a:pPr>
            <a:r>
              <a:rPr lang="ar-EG" sz="700" b="1" spc="30" dirty="0" smtClean="0">
                <a:solidFill>
                  <a:srgbClr val="00AEEF"/>
                </a:solidFill>
                <a:latin typeface="Helvetica Neue"/>
                <a:cs typeface="Helvetica Neue"/>
              </a:rPr>
              <a:t>تخيل</a:t>
            </a:r>
            <a:endParaRPr sz="700" dirty="0">
              <a:latin typeface="Helvetica Neue"/>
              <a:cs typeface="Helvetica Neue"/>
            </a:endParaRPr>
          </a:p>
        </p:txBody>
      </p:sp>
      <p:sp>
        <p:nvSpPr>
          <p:cNvPr id="39" name="object 39"/>
          <p:cNvSpPr/>
          <p:nvPr/>
        </p:nvSpPr>
        <p:spPr>
          <a:xfrm>
            <a:off x="4528639" y="690187"/>
            <a:ext cx="202565" cy="184785"/>
          </a:xfrm>
          <a:custGeom>
            <a:avLst/>
            <a:gdLst/>
            <a:ahLst/>
            <a:cxnLst/>
            <a:rect l="l" t="t" r="r" b="b"/>
            <a:pathLst>
              <a:path w="202564" h="184784">
                <a:moveTo>
                  <a:pt x="198993" y="128494"/>
                </a:moveTo>
                <a:lnTo>
                  <a:pt x="202184" y="112639"/>
                </a:lnTo>
                <a:lnTo>
                  <a:pt x="199037" y="97242"/>
                </a:lnTo>
                <a:lnTo>
                  <a:pt x="190270" y="84031"/>
                </a:lnTo>
                <a:lnTo>
                  <a:pt x="176603" y="74734"/>
                </a:lnTo>
                <a:lnTo>
                  <a:pt x="174240" y="73731"/>
                </a:lnTo>
                <a:lnTo>
                  <a:pt x="171840" y="72969"/>
                </a:lnTo>
                <a:lnTo>
                  <a:pt x="169414" y="72410"/>
                </a:lnTo>
                <a:lnTo>
                  <a:pt x="170773" y="70505"/>
                </a:lnTo>
                <a:lnTo>
                  <a:pt x="171942" y="68448"/>
                </a:lnTo>
                <a:lnTo>
                  <a:pt x="172881" y="66251"/>
                </a:lnTo>
                <a:lnTo>
                  <a:pt x="175343" y="49332"/>
                </a:lnTo>
                <a:lnTo>
                  <a:pt x="169678" y="32247"/>
                </a:lnTo>
                <a:lnTo>
                  <a:pt x="156997" y="16952"/>
                </a:lnTo>
                <a:lnTo>
                  <a:pt x="138414" y="5405"/>
                </a:lnTo>
                <a:lnTo>
                  <a:pt x="117208" y="0"/>
                </a:lnTo>
                <a:lnTo>
                  <a:pt x="97391" y="1451"/>
                </a:lnTo>
                <a:lnTo>
                  <a:pt x="81144" y="9200"/>
                </a:lnTo>
                <a:lnTo>
                  <a:pt x="70646" y="22690"/>
                </a:lnTo>
                <a:lnTo>
                  <a:pt x="68856" y="26919"/>
                </a:lnTo>
                <a:lnTo>
                  <a:pt x="68005" y="31351"/>
                </a:lnTo>
                <a:lnTo>
                  <a:pt x="68005" y="35847"/>
                </a:lnTo>
                <a:lnTo>
                  <a:pt x="65236" y="33802"/>
                </a:lnTo>
                <a:lnTo>
                  <a:pt x="62176" y="32024"/>
                </a:lnTo>
                <a:lnTo>
                  <a:pt x="58861" y="30615"/>
                </a:lnTo>
                <a:lnTo>
                  <a:pt x="42174" y="27014"/>
                </a:lnTo>
                <a:lnTo>
                  <a:pt x="26131" y="29748"/>
                </a:lnTo>
                <a:lnTo>
                  <a:pt x="12525" y="38144"/>
                </a:lnTo>
                <a:lnTo>
                  <a:pt x="3146" y="51532"/>
                </a:lnTo>
                <a:lnTo>
                  <a:pt x="0" y="66040"/>
                </a:lnTo>
                <a:lnTo>
                  <a:pt x="2263" y="80349"/>
                </a:lnTo>
                <a:lnTo>
                  <a:pt x="9375" y="93156"/>
                </a:lnTo>
                <a:lnTo>
                  <a:pt x="20774" y="103157"/>
                </a:lnTo>
                <a:lnTo>
                  <a:pt x="19364" y="104275"/>
                </a:lnTo>
                <a:lnTo>
                  <a:pt x="18043" y="105532"/>
                </a:lnTo>
                <a:lnTo>
                  <a:pt x="16837" y="106929"/>
                </a:lnTo>
                <a:lnTo>
                  <a:pt x="10857" y="118587"/>
                </a:lnTo>
                <a:lnTo>
                  <a:pt x="10367" y="131861"/>
                </a:lnTo>
                <a:lnTo>
                  <a:pt x="15110" y="145146"/>
                </a:lnTo>
                <a:lnTo>
                  <a:pt x="24825" y="156840"/>
                </a:lnTo>
                <a:lnTo>
                  <a:pt x="36653" y="164131"/>
                </a:lnTo>
                <a:lnTo>
                  <a:pt x="49263" y="167146"/>
                </a:lnTo>
                <a:lnTo>
                  <a:pt x="61429" y="165884"/>
                </a:lnTo>
                <a:lnTo>
                  <a:pt x="71929" y="160345"/>
                </a:lnTo>
                <a:lnTo>
                  <a:pt x="75703" y="166676"/>
                </a:lnTo>
                <a:lnTo>
                  <a:pt x="80595" y="172313"/>
                </a:lnTo>
                <a:lnTo>
                  <a:pt x="86533" y="177081"/>
                </a:lnTo>
                <a:lnTo>
                  <a:pt x="93443" y="180805"/>
                </a:lnTo>
                <a:lnTo>
                  <a:pt x="109624" y="184220"/>
                </a:lnTo>
                <a:lnTo>
                  <a:pt x="125228" y="181392"/>
                </a:lnTo>
                <a:lnTo>
                  <a:pt x="150225" y="151493"/>
                </a:lnTo>
                <a:lnTo>
                  <a:pt x="165033" y="152834"/>
                </a:lnTo>
                <a:lnTo>
                  <a:pt x="178985" y="149104"/>
                </a:lnTo>
                <a:lnTo>
                  <a:pt x="190749" y="140819"/>
                </a:lnTo>
                <a:lnTo>
                  <a:pt x="198993" y="128494"/>
                </a:lnTo>
                <a:close/>
              </a:path>
            </a:pathLst>
          </a:custGeom>
          <a:ln w="11912">
            <a:solidFill>
              <a:srgbClr val="00AEEF"/>
            </a:solidFill>
          </a:ln>
        </p:spPr>
        <p:txBody>
          <a:bodyPr wrap="square" lIns="0" tIns="0" rIns="0" bIns="0" rtlCol="0"/>
          <a:lstStyle/>
          <a:p>
            <a:endParaRPr dirty="0"/>
          </a:p>
        </p:txBody>
      </p:sp>
      <p:sp>
        <p:nvSpPr>
          <p:cNvPr id="40" name="object 40"/>
          <p:cNvSpPr/>
          <p:nvPr/>
        </p:nvSpPr>
        <p:spPr>
          <a:xfrm>
            <a:off x="4560855" y="886524"/>
            <a:ext cx="33655" cy="33655"/>
          </a:xfrm>
          <a:custGeom>
            <a:avLst/>
            <a:gdLst/>
            <a:ahLst/>
            <a:cxnLst/>
            <a:rect l="l" t="t" r="r" b="b"/>
            <a:pathLst>
              <a:path w="33654" h="33655">
                <a:moveTo>
                  <a:pt x="33337" y="16662"/>
                </a:moveTo>
                <a:lnTo>
                  <a:pt x="33337" y="25869"/>
                </a:lnTo>
                <a:lnTo>
                  <a:pt x="25882" y="33337"/>
                </a:lnTo>
                <a:lnTo>
                  <a:pt x="16675" y="33337"/>
                </a:lnTo>
                <a:lnTo>
                  <a:pt x="7467" y="33337"/>
                </a:lnTo>
                <a:lnTo>
                  <a:pt x="0" y="25869"/>
                </a:lnTo>
                <a:lnTo>
                  <a:pt x="0" y="16662"/>
                </a:lnTo>
                <a:lnTo>
                  <a:pt x="0" y="7467"/>
                </a:lnTo>
                <a:lnTo>
                  <a:pt x="7467" y="0"/>
                </a:lnTo>
                <a:lnTo>
                  <a:pt x="16675" y="0"/>
                </a:lnTo>
                <a:lnTo>
                  <a:pt x="25882" y="0"/>
                </a:lnTo>
                <a:lnTo>
                  <a:pt x="33337" y="7467"/>
                </a:lnTo>
                <a:lnTo>
                  <a:pt x="33337" y="16662"/>
                </a:lnTo>
                <a:close/>
              </a:path>
            </a:pathLst>
          </a:custGeom>
          <a:ln w="11912">
            <a:solidFill>
              <a:srgbClr val="00AEEF"/>
            </a:solidFill>
          </a:ln>
        </p:spPr>
        <p:txBody>
          <a:bodyPr wrap="square" lIns="0" tIns="0" rIns="0" bIns="0" rtlCol="0"/>
          <a:lstStyle/>
          <a:p>
            <a:endParaRPr dirty="0"/>
          </a:p>
        </p:txBody>
      </p:sp>
      <p:sp>
        <p:nvSpPr>
          <p:cNvPr id="41" name="object 41"/>
          <p:cNvSpPr/>
          <p:nvPr/>
        </p:nvSpPr>
        <p:spPr>
          <a:xfrm>
            <a:off x="4524343" y="922643"/>
            <a:ext cx="20955" cy="20955"/>
          </a:xfrm>
          <a:custGeom>
            <a:avLst/>
            <a:gdLst/>
            <a:ahLst/>
            <a:cxnLst/>
            <a:rect l="l" t="t" r="r" b="b"/>
            <a:pathLst>
              <a:path w="20954" h="20955">
                <a:moveTo>
                  <a:pt x="20637" y="10312"/>
                </a:moveTo>
                <a:lnTo>
                  <a:pt x="20637" y="16014"/>
                </a:lnTo>
                <a:lnTo>
                  <a:pt x="16027" y="20637"/>
                </a:lnTo>
                <a:lnTo>
                  <a:pt x="10325" y="20637"/>
                </a:lnTo>
                <a:lnTo>
                  <a:pt x="4622" y="20637"/>
                </a:lnTo>
                <a:lnTo>
                  <a:pt x="0" y="16014"/>
                </a:lnTo>
                <a:lnTo>
                  <a:pt x="0" y="10312"/>
                </a:lnTo>
                <a:lnTo>
                  <a:pt x="0" y="4610"/>
                </a:lnTo>
                <a:lnTo>
                  <a:pt x="4622" y="0"/>
                </a:lnTo>
                <a:lnTo>
                  <a:pt x="10325" y="0"/>
                </a:lnTo>
                <a:lnTo>
                  <a:pt x="16027" y="0"/>
                </a:lnTo>
                <a:lnTo>
                  <a:pt x="20637" y="4610"/>
                </a:lnTo>
                <a:lnTo>
                  <a:pt x="20637" y="10312"/>
                </a:lnTo>
                <a:close/>
              </a:path>
            </a:pathLst>
          </a:custGeom>
          <a:ln w="11912">
            <a:solidFill>
              <a:srgbClr val="00AEEF"/>
            </a:solidFill>
          </a:ln>
        </p:spPr>
        <p:txBody>
          <a:bodyPr wrap="square" lIns="0" tIns="0" rIns="0" bIns="0" rtlCol="0"/>
          <a:lstStyle/>
          <a:p>
            <a:endParaRPr dirty="0"/>
          </a:p>
        </p:txBody>
      </p:sp>
      <p:sp>
        <p:nvSpPr>
          <p:cNvPr id="42" name="object 42"/>
          <p:cNvSpPr/>
          <p:nvPr/>
        </p:nvSpPr>
        <p:spPr>
          <a:xfrm>
            <a:off x="1042167" y="2616568"/>
            <a:ext cx="780041" cy="415112"/>
          </a:xfrm>
          <a:prstGeom prst="rect">
            <a:avLst/>
          </a:prstGeom>
          <a:blipFill>
            <a:blip r:embed="rId5" cstate="print"/>
            <a:stretch>
              <a:fillRect/>
            </a:stretch>
          </a:blipFill>
        </p:spPr>
        <p:txBody>
          <a:bodyPr wrap="square" lIns="0" tIns="0" rIns="0" bIns="0" rtlCol="0"/>
          <a:lstStyle/>
          <a:p>
            <a:endParaRPr dirty="0"/>
          </a:p>
        </p:txBody>
      </p:sp>
      <p:sp>
        <p:nvSpPr>
          <p:cNvPr id="43" name="object 43"/>
          <p:cNvSpPr/>
          <p:nvPr/>
        </p:nvSpPr>
        <p:spPr>
          <a:xfrm>
            <a:off x="1042167" y="2616565"/>
            <a:ext cx="780415" cy="415290"/>
          </a:xfrm>
          <a:custGeom>
            <a:avLst/>
            <a:gdLst/>
            <a:ahLst/>
            <a:cxnLst/>
            <a:rect l="l" t="t" r="r" b="b"/>
            <a:pathLst>
              <a:path w="780414" h="415289">
                <a:moveTo>
                  <a:pt x="57150" y="0"/>
                </a:moveTo>
                <a:lnTo>
                  <a:pt x="24110" y="892"/>
                </a:lnTo>
                <a:lnTo>
                  <a:pt x="7143" y="7143"/>
                </a:lnTo>
                <a:lnTo>
                  <a:pt x="892" y="24110"/>
                </a:lnTo>
                <a:lnTo>
                  <a:pt x="0" y="57150"/>
                </a:lnTo>
                <a:lnTo>
                  <a:pt x="0" y="357962"/>
                </a:lnTo>
                <a:lnTo>
                  <a:pt x="892" y="391002"/>
                </a:lnTo>
                <a:lnTo>
                  <a:pt x="7143" y="407968"/>
                </a:lnTo>
                <a:lnTo>
                  <a:pt x="24110" y="414219"/>
                </a:lnTo>
                <a:lnTo>
                  <a:pt x="57150" y="415112"/>
                </a:lnTo>
                <a:lnTo>
                  <a:pt x="722884" y="415112"/>
                </a:lnTo>
                <a:lnTo>
                  <a:pt x="755923" y="414219"/>
                </a:lnTo>
                <a:lnTo>
                  <a:pt x="772890" y="407968"/>
                </a:lnTo>
                <a:lnTo>
                  <a:pt x="779141" y="391002"/>
                </a:lnTo>
                <a:lnTo>
                  <a:pt x="780034" y="357962"/>
                </a:lnTo>
                <a:lnTo>
                  <a:pt x="780034" y="57150"/>
                </a:lnTo>
                <a:lnTo>
                  <a:pt x="779141" y="24110"/>
                </a:lnTo>
                <a:lnTo>
                  <a:pt x="772890" y="7143"/>
                </a:lnTo>
                <a:lnTo>
                  <a:pt x="755923" y="892"/>
                </a:lnTo>
                <a:lnTo>
                  <a:pt x="722884" y="0"/>
                </a:lnTo>
                <a:lnTo>
                  <a:pt x="57150" y="0"/>
                </a:lnTo>
                <a:close/>
              </a:path>
            </a:pathLst>
          </a:custGeom>
          <a:ln w="12700">
            <a:solidFill>
              <a:srgbClr val="00AEEF"/>
            </a:solidFill>
          </a:ln>
        </p:spPr>
        <p:txBody>
          <a:bodyPr wrap="square" lIns="0" tIns="0" rIns="0" bIns="0" rtlCol="0"/>
          <a:lstStyle/>
          <a:p>
            <a:endParaRPr dirty="0"/>
          </a:p>
        </p:txBody>
      </p:sp>
      <p:sp>
        <p:nvSpPr>
          <p:cNvPr id="44" name="object 44"/>
          <p:cNvSpPr/>
          <p:nvPr/>
        </p:nvSpPr>
        <p:spPr>
          <a:xfrm>
            <a:off x="1106444" y="2965001"/>
            <a:ext cx="200024" cy="200024"/>
          </a:xfrm>
          <a:prstGeom prst="rect">
            <a:avLst/>
          </a:prstGeom>
          <a:blipFill>
            <a:blip r:embed="rId6" cstate="print"/>
            <a:stretch>
              <a:fillRect/>
            </a:stretch>
          </a:blipFill>
        </p:spPr>
        <p:txBody>
          <a:bodyPr wrap="square" lIns="0" tIns="0" rIns="0" bIns="0" rtlCol="0"/>
          <a:lstStyle/>
          <a:p>
            <a:endParaRPr dirty="0"/>
          </a:p>
        </p:txBody>
      </p:sp>
      <p:sp>
        <p:nvSpPr>
          <p:cNvPr id="45" name="object 45"/>
          <p:cNvSpPr/>
          <p:nvPr/>
        </p:nvSpPr>
        <p:spPr>
          <a:xfrm>
            <a:off x="2346096" y="2511704"/>
            <a:ext cx="2241765" cy="644715"/>
          </a:xfrm>
          <a:prstGeom prst="rect">
            <a:avLst/>
          </a:prstGeom>
          <a:blipFill>
            <a:blip r:embed="rId7" cstate="print"/>
            <a:stretch>
              <a:fillRect/>
            </a:stretch>
          </a:blipFill>
        </p:spPr>
        <p:txBody>
          <a:bodyPr wrap="square" lIns="0" tIns="0" rIns="0" bIns="0" rtlCol="0"/>
          <a:lstStyle/>
          <a:p>
            <a:endParaRPr dirty="0"/>
          </a:p>
        </p:txBody>
      </p:sp>
      <p:sp>
        <p:nvSpPr>
          <p:cNvPr id="46" name="object 46"/>
          <p:cNvSpPr/>
          <p:nvPr/>
        </p:nvSpPr>
        <p:spPr>
          <a:xfrm>
            <a:off x="2346095" y="2511703"/>
            <a:ext cx="2242185" cy="645160"/>
          </a:xfrm>
          <a:custGeom>
            <a:avLst/>
            <a:gdLst/>
            <a:ahLst/>
            <a:cxnLst/>
            <a:rect l="l" t="t" r="r" b="b"/>
            <a:pathLst>
              <a:path w="2242185" h="645160">
                <a:moveTo>
                  <a:pt x="57150" y="0"/>
                </a:moveTo>
                <a:lnTo>
                  <a:pt x="24110" y="892"/>
                </a:lnTo>
                <a:lnTo>
                  <a:pt x="7143" y="7143"/>
                </a:lnTo>
                <a:lnTo>
                  <a:pt x="892" y="24110"/>
                </a:lnTo>
                <a:lnTo>
                  <a:pt x="0" y="57150"/>
                </a:lnTo>
                <a:lnTo>
                  <a:pt x="0" y="587565"/>
                </a:lnTo>
                <a:lnTo>
                  <a:pt x="892" y="620605"/>
                </a:lnTo>
                <a:lnTo>
                  <a:pt x="7143" y="637571"/>
                </a:lnTo>
                <a:lnTo>
                  <a:pt x="24110" y="643822"/>
                </a:lnTo>
                <a:lnTo>
                  <a:pt x="57150" y="644715"/>
                </a:lnTo>
                <a:lnTo>
                  <a:pt x="2184615" y="644715"/>
                </a:lnTo>
                <a:lnTo>
                  <a:pt x="2217655" y="643822"/>
                </a:lnTo>
                <a:lnTo>
                  <a:pt x="2234622" y="637571"/>
                </a:lnTo>
                <a:lnTo>
                  <a:pt x="2240872" y="620605"/>
                </a:lnTo>
                <a:lnTo>
                  <a:pt x="2241765" y="587565"/>
                </a:lnTo>
                <a:lnTo>
                  <a:pt x="2241765" y="57150"/>
                </a:lnTo>
                <a:lnTo>
                  <a:pt x="2240872" y="24110"/>
                </a:lnTo>
                <a:lnTo>
                  <a:pt x="2234622" y="7143"/>
                </a:lnTo>
                <a:lnTo>
                  <a:pt x="2217655" y="892"/>
                </a:lnTo>
                <a:lnTo>
                  <a:pt x="2184615" y="0"/>
                </a:lnTo>
                <a:lnTo>
                  <a:pt x="57150" y="0"/>
                </a:lnTo>
                <a:close/>
              </a:path>
            </a:pathLst>
          </a:custGeom>
          <a:ln w="12700">
            <a:solidFill>
              <a:srgbClr val="00AEEF"/>
            </a:solidFill>
          </a:ln>
        </p:spPr>
        <p:txBody>
          <a:bodyPr wrap="square" lIns="0" tIns="0" rIns="0" bIns="0" rtlCol="0"/>
          <a:lstStyle/>
          <a:p>
            <a:endParaRPr dirty="0"/>
          </a:p>
        </p:txBody>
      </p:sp>
      <p:sp>
        <p:nvSpPr>
          <p:cNvPr id="47" name="object 47"/>
          <p:cNvSpPr/>
          <p:nvPr/>
        </p:nvSpPr>
        <p:spPr>
          <a:xfrm>
            <a:off x="8123478" y="2543328"/>
            <a:ext cx="1200785" cy="686435"/>
          </a:xfrm>
          <a:custGeom>
            <a:avLst/>
            <a:gdLst/>
            <a:ahLst/>
            <a:cxnLst/>
            <a:rect l="l" t="t" r="r" b="b"/>
            <a:pathLst>
              <a:path w="1200784" h="686435">
                <a:moveTo>
                  <a:pt x="1075194" y="522274"/>
                </a:moveTo>
                <a:lnTo>
                  <a:pt x="990206" y="522274"/>
                </a:lnTo>
                <a:lnTo>
                  <a:pt x="996278" y="541343"/>
                </a:lnTo>
                <a:lnTo>
                  <a:pt x="1001987" y="584423"/>
                </a:lnTo>
                <a:lnTo>
                  <a:pt x="999573" y="637412"/>
                </a:lnTo>
                <a:lnTo>
                  <a:pt x="981278" y="686206"/>
                </a:lnTo>
                <a:lnTo>
                  <a:pt x="1044360" y="651455"/>
                </a:lnTo>
                <a:lnTo>
                  <a:pt x="1075170" y="622795"/>
                </a:lnTo>
                <a:lnTo>
                  <a:pt x="1082514" y="584858"/>
                </a:lnTo>
                <a:lnTo>
                  <a:pt x="1075194" y="522274"/>
                </a:lnTo>
                <a:close/>
              </a:path>
              <a:path w="1200784" h="686435">
                <a:moveTo>
                  <a:pt x="1146225" y="0"/>
                </a:moveTo>
                <a:lnTo>
                  <a:pt x="54178" y="0"/>
                </a:lnTo>
                <a:lnTo>
                  <a:pt x="22856" y="1707"/>
                </a:lnTo>
                <a:lnTo>
                  <a:pt x="6772" y="13663"/>
                </a:lnTo>
                <a:lnTo>
                  <a:pt x="846" y="46114"/>
                </a:lnTo>
                <a:lnTo>
                  <a:pt x="0" y="109308"/>
                </a:lnTo>
                <a:lnTo>
                  <a:pt x="0" y="412965"/>
                </a:lnTo>
                <a:lnTo>
                  <a:pt x="846" y="476160"/>
                </a:lnTo>
                <a:lnTo>
                  <a:pt x="6772" y="508611"/>
                </a:lnTo>
                <a:lnTo>
                  <a:pt x="22856" y="520566"/>
                </a:lnTo>
                <a:lnTo>
                  <a:pt x="54178" y="522274"/>
                </a:lnTo>
                <a:lnTo>
                  <a:pt x="1146225" y="522274"/>
                </a:lnTo>
                <a:lnTo>
                  <a:pt x="1177547" y="520566"/>
                </a:lnTo>
                <a:lnTo>
                  <a:pt x="1193631" y="508611"/>
                </a:lnTo>
                <a:lnTo>
                  <a:pt x="1199557" y="476160"/>
                </a:lnTo>
                <a:lnTo>
                  <a:pt x="1200403" y="412965"/>
                </a:lnTo>
                <a:lnTo>
                  <a:pt x="1200403" y="109308"/>
                </a:lnTo>
                <a:lnTo>
                  <a:pt x="1199557" y="46114"/>
                </a:lnTo>
                <a:lnTo>
                  <a:pt x="1193631" y="13663"/>
                </a:lnTo>
                <a:lnTo>
                  <a:pt x="1177547" y="1707"/>
                </a:lnTo>
                <a:lnTo>
                  <a:pt x="1146225" y="0"/>
                </a:lnTo>
                <a:close/>
              </a:path>
            </a:pathLst>
          </a:custGeom>
          <a:solidFill>
            <a:srgbClr val="FFFFFF"/>
          </a:solidFill>
        </p:spPr>
        <p:txBody>
          <a:bodyPr wrap="square" lIns="0" tIns="0" rIns="0" bIns="0" rtlCol="0"/>
          <a:lstStyle/>
          <a:p>
            <a:endParaRPr dirty="0"/>
          </a:p>
        </p:txBody>
      </p:sp>
      <p:sp>
        <p:nvSpPr>
          <p:cNvPr id="48" name="object 48"/>
          <p:cNvSpPr/>
          <p:nvPr/>
        </p:nvSpPr>
        <p:spPr>
          <a:xfrm>
            <a:off x="9323882" y="2683008"/>
            <a:ext cx="0" cy="231140"/>
          </a:xfrm>
          <a:custGeom>
            <a:avLst/>
            <a:gdLst/>
            <a:ahLst/>
            <a:cxnLst/>
            <a:rect l="l" t="t" r="r" b="b"/>
            <a:pathLst>
              <a:path h="231139">
                <a:moveTo>
                  <a:pt x="0" y="230911"/>
                </a:moveTo>
                <a:lnTo>
                  <a:pt x="0" y="0"/>
                </a:lnTo>
              </a:path>
            </a:pathLst>
          </a:custGeom>
          <a:ln w="12700">
            <a:solidFill>
              <a:srgbClr val="85B033"/>
            </a:solidFill>
            <a:prstDash val="sysDash"/>
          </a:ln>
        </p:spPr>
        <p:txBody>
          <a:bodyPr wrap="square" lIns="0" tIns="0" rIns="0" bIns="0" rtlCol="0"/>
          <a:lstStyle/>
          <a:p>
            <a:endParaRPr dirty="0"/>
          </a:p>
        </p:txBody>
      </p:sp>
      <p:sp>
        <p:nvSpPr>
          <p:cNvPr id="49" name="object 49"/>
          <p:cNvSpPr/>
          <p:nvPr/>
        </p:nvSpPr>
        <p:spPr>
          <a:xfrm>
            <a:off x="9298689" y="2557475"/>
            <a:ext cx="20320" cy="48895"/>
          </a:xfrm>
          <a:custGeom>
            <a:avLst/>
            <a:gdLst/>
            <a:ahLst/>
            <a:cxnLst/>
            <a:rect l="l" t="t" r="r" b="b"/>
            <a:pathLst>
              <a:path w="20320" h="48894">
                <a:moveTo>
                  <a:pt x="20243" y="48628"/>
                </a:moveTo>
                <a:lnTo>
                  <a:pt x="17057" y="35365"/>
                </a:lnTo>
                <a:lnTo>
                  <a:pt x="12736" y="22371"/>
                </a:lnTo>
                <a:lnTo>
                  <a:pt x="7108" y="10348"/>
                </a:lnTo>
                <a:lnTo>
                  <a:pt x="0" y="0"/>
                </a:lnTo>
              </a:path>
            </a:pathLst>
          </a:custGeom>
          <a:ln w="12699">
            <a:solidFill>
              <a:srgbClr val="85B033"/>
            </a:solidFill>
            <a:prstDash val="sysDash"/>
          </a:ln>
        </p:spPr>
        <p:txBody>
          <a:bodyPr wrap="square" lIns="0" tIns="0" rIns="0" bIns="0" rtlCol="0"/>
          <a:lstStyle/>
          <a:p>
            <a:endParaRPr dirty="0"/>
          </a:p>
        </p:txBody>
      </p:sp>
      <p:sp>
        <p:nvSpPr>
          <p:cNvPr id="50" name="object 50"/>
          <p:cNvSpPr/>
          <p:nvPr/>
        </p:nvSpPr>
        <p:spPr>
          <a:xfrm>
            <a:off x="8209774" y="2543328"/>
            <a:ext cx="1015365" cy="0"/>
          </a:xfrm>
          <a:custGeom>
            <a:avLst/>
            <a:gdLst/>
            <a:ahLst/>
            <a:cxnLst/>
            <a:rect l="l" t="t" r="r" b="b"/>
            <a:pathLst>
              <a:path w="1015365">
                <a:moveTo>
                  <a:pt x="1014920" y="0"/>
                </a:moveTo>
                <a:lnTo>
                  <a:pt x="0" y="0"/>
                </a:lnTo>
              </a:path>
            </a:pathLst>
          </a:custGeom>
          <a:ln w="12700">
            <a:solidFill>
              <a:srgbClr val="85B033"/>
            </a:solidFill>
            <a:prstDash val="sysDash"/>
          </a:ln>
        </p:spPr>
        <p:txBody>
          <a:bodyPr wrap="square" lIns="0" tIns="0" rIns="0" bIns="0" rtlCol="0"/>
          <a:lstStyle/>
          <a:p>
            <a:endParaRPr dirty="0"/>
          </a:p>
        </p:txBody>
      </p:sp>
      <p:sp>
        <p:nvSpPr>
          <p:cNvPr id="51" name="object 51"/>
          <p:cNvSpPr/>
          <p:nvPr/>
        </p:nvSpPr>
        <p:spPr>
          <a:xfrm>
            <a:off x="8125405" y="2569318"/>
            <a:ext cx="15875" cy="50800"/>
          </a:xfrm>
          <a:custGeom>
            <a:avLst/>
            <a:gdLst/>
            <a:ahLst/>
            <a:cxnLst/>
            <a:rect l="l" t="t" r="r" b="b"/>
            <a:pathLst>
              <a:path w="15875" h="50800">
                <a:moveTo>
                  <a:pt x="15633" y="0"/>
                </a:moveTo>
                <a:lnTo>
                  <a:pt x="10722" y="9347"/>
                </a:lnTo>
                <a:lnTo>
                  <a:pt x="6349" y="20701"/>
                </a:lnTo>
                <a:lnTo>
                  <a:pt x="2710" y="34254"/>
                </a:lnTo>
                <a:lnTo>
                  <a:pt x="0" y="50203"/>
                </a:lnTo>
              </a:path>
            </a:pathLst>
          </a:custGeom>
          <a:ln w="12700">
            <a:solidFill>
              <a:srgbClr val="85B033"/>
            </a:solidFill>
            <a:prstDash val="sysDash"/>
          </a:ln>
        </p:spPr>
        <p:txBody>
          <a:bodyPr wrap="square" lIns="0" tIns="0" rIns="0" bIns="0" rtlCol="0"/>
          <a:lstStyle/>
          <a:p>
            <a:endParaRPr dirty="0"/>
          </a:p>
        </p:txBody>
      </p:sp>
      <p:sp>
        <p:nvSpPr>
          <p:cNvPr id="52" name="object 52"/>
          <p:cNvSpPr/>
          <p:nvPr/>
        </p:nvSpPr>
        <p:spPr>
          <a:xfrm>
            <a:off x="8123475" y="2695014"/>
            <a:ext cx="0" cy="231140"/>
          </a:xfrm>
          <a:custGeom>
            <a:avLst/>
            <a:gdLst/>
            <a:ahLst/>
            <a:cxnLst/>
            <a:rect l="l" t="t" r="r" b="b"/>
            <a:pathLst>
              <a:path h="231139">
                <a:moveTo>
                  <a:pt x="0" y="0"/>
                </a:moveTo>
                <a:lnTo>
                  <a:pt x="0" y="230911"/>
                </a:lnTo>
              </a:path>
            </a:pathLst>
          </a:custGeom>
          <a:ln w="12700">
            <a:solidFill>
              <a:srgbClr val="85B033"/>
            </a:solidFill>
            <a:prstDash val="sysDash"/>
          </a:ln>
        </p:spPr>
        <p:txBody>
          <a:bodyPr wrap="square" lIns="0" tIns="0" rIns="0" bIns="0" rtlCol="0"/>
          <a:lstStyle/>
          <a:p>
            <a:endParaRPr dirty="0"/>
          </a:p>
        </p:txBody>
      </p:sp>
      <p:sp>
        <p:nvSpPr>
          <p:cNvPr id="53" name="object 53"/>
          <p:cNvSpPr/>
          <p:nvPr/>
        </p:nvSpPr>
        <p:spPr>
          <a:xfrm>
            <a:off x="8128423" y="3002830"/>
            <a:ext cx="20320" cy="48895"/>
          </a:xfrm>
          <a:custGeom>
            <a:avLst/>
            <a:gdLst/>
            <a:ahLst/>
            <a:cxnLst/>
            <a:rect l="l" t="t" r="r" b="b"/>
            <a:pathLst>
              <a:path w="20320" h="48894">
                <a:moveTo>
                  <a:pt x="0" y="0"/>
                </a:moveTo>
                <a:lnTo>
                  <a:pt x="3186" y="13263"/>
                </a:lnTo>
                <a:lnTo>
                  <a:pt x="7507" y="26257"/>
                </a:lnTo>
                <a:lnTo>
                  <a:pt x="13135" y="38279"/>
                </a:lnTo>
                <a:lnTo>
                  <a:pt x="20243" y="48628"/>
                </a:lnTo>
              </a:path>
            </a:pathLst>
          </a:custGeom>
          <a:ln w="12699">
            <a:solidFill>
              <a:srgbClr val="85B033"/>
            </a:solidFill>
            <a:prstDash val="sysDash"/>
          </a:ln>
        </p:spPr>
        <p:txBody>
          <a:bodyPr wrap="square" lIns="0" tIns="0" rIns="0" bIns="0" rtlCol="0"/>
          <a:lstStyle/>
          <a:p>
            <a:endParaRPr dirty="0"/>
          </a:p>
        </p:txBody>
      </p:sp>
      <p:sp>
        <p:nvSpPr>
          <p:cNvPr id="54" name="object 54"/>
          <p:cNvSpPr/>
          <p:nvPr/>
        </p:nvSpPr>
        <p:spPr>
          <a:xfrm>
            <a:off x="8274117" y="3065607"/>
            <a:ext cx="808355" cy="0"/>
          </a:xfrm>
          <a:custGeom>
            <a:avLst/>
            <a:gdLst/>
            <a:ahLst/>
            <a:cxnLst/>
            <a:rect l="l" t="t" r="r" b="b"/>
            <a:pathLst>
              <a:path w="808354">
                <a:moveTo>
                  <a:pt x="0" y="0"/>
                </a:moveTo>
                <a:lnTo>
                  <a:pt x="807999" y="0"/>
                </a:lnTo>
              </a:path>
            </a:pathLst>
          </a:custGeom>
          <a:ln w="12700">
            <a:solidFill>
              <a:srgbClr val="85B033"/>
            </a:solidFill>
            <a:prstDash val="sysDash"/>
          </a:ln>
        </p:spPr>
        <p:txBody>
          <a:bodyPr wrap="square" lIns="0" tIns="0" rIns="0" bIns="0" rtlCol="0"/>
          <a:lstStyle/>
          <a:p>
            <a:endParaRPr dirty="0"/>
          </a:p>
        </p:txBody>
      </p:sp>
      <p:sp>
        <p:nvSpPr>
          <p:cNvPr id="55" name="object 55"/>
          <p:cNvSpPr/>
          <p:nvPr/>
        </p:nvSpPr>
        <p:spPr>
          <a:xfrm>
            <a:off x="9117173" y="3103395"/>
            <a:ext cx="8890" cy="100965"/>
          </a:xfrm>
          <a:custGeom>
            <a:avLst/>
            <a:gdLst/>
            <a:ahLst/>
            <a:cxnLst/>
            <a:rect l="l" t="t" r="r" b="b"/>
            <a:pathLst>
              <a:path w="8890" h="100964">
                <a:moveTo>
                  <a:pt x="5867" y="0"/>
                </a:moveTo>
                <a:lnTo>
                  <a:pt x="8220" y="23179"/>
                </a:lnTo>
                <a:lnTo>
                  <a:pt x="8643" y="48844"/>
                </a:lnTo>
                <a:lnTo>
                  <a:pt x="6212" y="75309"/>
                </a:lnTo>
                <a:lnTo>
                  <a:pt x="0" y="100888"/>
                </a:lnTo>
              </a:path>
            </a:pathLst>
          </a:custGeom>
          <a:ln w="12700">
            <a:solidFill>
              <a:srgbClr val="85B033"/>
            </a:solidFill>
            <a:prstDash val="sysDash"/>
          </a:ln>
        </p:spPr>
        <p:txBody>
          <a:bodyPr wrap="square" lIns="0" tIns="0" rIns="0" bIns="0" rtlCol="0"/>
          <a:lstStyle/>
          <a:p>
            <a:endParaRPr dirty="0"/>
          </a:p>
        </p:txBody>
      </p:sp>
      <p:sp>
        <p:nvSpPr>
          <p:cNvPr id="56" name="object 56"/>
          <p:cNvSpPr/>
          <p:nvPr/>
        </p:nvSpPr>
        <p:spPr>
          <a:xfrm>
            <a:off x="9142876" y="3099020"/>
            <a:ext cx="57150" cy="103505"/>
          </a:xfrm>
          <a:custGeom>
            <a:avLst/>
            <a:gdLst/>
            <a:ahLst/>
            <a:cxnLst/>
            <a:rect l="l" t="t" r="r" b="b"/>
            <a:pathLst>
              <a:path w="57150" h="103505">
                <a:moveTo>
                  <a:pt x="0" y="103035"/>
                </a:moveTo>
                <a:lnTo>
                  <a:pt x="18538" y="84258"/>
                </a:lnTo>
                <a:lnTo>
                  <a:pt x="35855" y="60771"/>
                </a:lnTo>
                <a:lnTo>
                  <a:pt x="49424" y="32656"/>
                </a:lnTo>
                <a:lnTo>
                  <a:pt x="56718" y="0"/>
                </a:lnTo>
              </a:path>
            </a:pathLst>
          </a:custGeom>
          <a:ln w="12700">
            <a:solidFill>
              <a:srgbClr val="85B033"/>
            </a:solidFill>
            <a:prstDash val="sysDash"/>
          </a:ln>
        </p:spPr>
        <p:txBody>
          <a:bodyPr wrap="square" lIns="0" tIns="0" rIns="0" bIns="0" rtlCol="0"/>
          <a:lstStyle/>
          <a:p>
            <a:endParaRPr dirty="0"/>
          </a:p>
        </p:txBody>
      </p:sp>
      <p:sp>
        <p:nvSpPr>
          <p:cNvPr id="57" name="object 57"/>
          <p:cNvSpPr/>
          <p:nvPr/>
        </p:nvSpPr>
        <p:spPr>
          <a:xfrm>
            <a:off x="9306318" y="2989414"/>
            <a:ext cx="15875" cy="50800"/>
          </a:xfrm>
          <a:custGeom>
            <a:avLst/>
            <a:gdLst/>
            <a:ahLst/>
            <a:cxnLst/>
            <a:rect l="l" t="t" r="r" b="b"/>
            <a:pathLst>
              <a:path w="15875" h="50800">
                <a:moveTo>
                  <a:pt x="0" y="50203"/>
                </a:moveTo>
                <a:lnTo>
                  <a:pt x="4910" y="40855"/>
                </a:lnTo>
                <a:lnTo>
                  <a:pt x="9283" y="29502"/>
                </a:lnTo>
                <a:lnTo>
                  <a:pt x="12923" y="15948"/>
                </a:lnTo>
                <a:lnTo>
                  <a:pt x="15633" y="0"/>
                </a:lnTo>
              </a:path>
            </a:pathLst>
          </a:custGeom>
          <a:ln w="12700">
            <a:solidFill>
              <a:srgbClr val="85B033"/>
            </a:solidFill>
            <a:prstDash val="sysDash"/>
          </a:ln>
        </p:spPr>
        <p:txBody>
          <a:bodyPr wrap="square" lIns="0" tIns="0" rIns="0" bIns="0" rtlCol="0"/>
          <a:lstStyle/>
          <a:p>
            <a:endParaRPr dirty="0"/>
          </a:p>
        </p:txBody>
      </p:sp>
      <p:sp>
        <p:nvSpPr>
          <p:cNvPr id="58" name="object 58"/>
          <p:cNvSpPr/>
          <p:nvPr/>
        </p:nvSpPr>
        <p:spPr>
          <a:xfrm>
            <a:off x="9322790" y="2632823"/>
            <a:ext cx="1270" cy="38735"/>
          </a:xfrm>
          <a:custGeom>
            <a:avLst/>
            <a:gdLst/>
            <a:ahLst/>
            <a:cxnLst/>
            <a:rect l="l" t="t" r="r" b="b"/>
            <a:pathLst>
              <a:path w="1270" h="38735">
                <a:moveTo>
                  <a:pt x="1092" y="38176"/>
                </a:moveTo>
                <a:lnTo>
                  <a:pt x="1092" y="19824"/>
                </a:lnTo>
                <a:lnTo>
                  <a:pt x="1092" y="11747"/>
                </a:lnTo>
                <a:lnTo>
                  <a:pt x="0" y="0"/>
                </a:lnTo>
              </a:path>
            </a:pathLst>
          </a:custGeom>
          <a:ln w="12700">
            <a:solidFill>
              <a:srgbClr val="85B033"/>
            </a:solidFill>
          </a:ln>
        </p:spPr>
        <p:txBody>
          <a:bodyPr wrap="square" lIns="0" tIns="0" rIns="0" bIns="0" rtlCol="0"/>
          <a:lstStyle/>
          <a:p>
            <a:endParaRPr dirty="0"/>
          </a:p>
        </p:txBody>
      </p:sp>
      <p:sp>
        <p:nvSpPr>
          <p:cNvPr id="59" name="object 59"/>
          <p:cNvSpPr/>
          <p:nvPr/>
        </p:nvSpPr>
        <p:spPr>
          <a:xfrm>
            <a:off x="9250463" y="2543326"/>
            <a:ext cx="38100" cy="5715"/>
          </a:xfrm>
          <a:custGeom>
            <a:avLst/>
            <a:gdLst/>
            <a:ahLst/>
            <a:cxnLst/>
            <a:rect l="l" t="t" r="r" b="b"/>
            <a:pathLst>
              <a:path w="38100" h="5714">
                <a:moveTo>
                  <a:pt x="38099" y="5283"/>
                </a:moveTo>
                <a:lnTo>
                  <a:pt x="32689" y="1930"/>
                </a:lnTo>
                <a:lnTo>
                  <a:pt x="26441" y="0"/>
                </a:lnTo>
                <a:lnTo>
                  <a:pt x="19240" y="0"/>
                </a:lnTo>
                <a:lnTo>
                  <a:pt x="0" y="0"/>
                </a:lnTo>
              </a:path>
            </a:pathLst>
          </a:custGeom>
          <a:ln w="12700">
            <a:solidFill>
              <a:srgbClr val="85B033"/>
            </a:solidFill>
          </a:ln>
        </p:spPr>
        <p:txBody>
          <a:bodyPr wrap="square" lIns="0" tIns="0" rIns="0" bIns="0" rtlCol="0"/>
          <a:lstStyle/>
          <a:p>
            <a:endParaRPr dirty="0"/>
          </a:p>
        </p:txBody>
      </p:sp>
      <p:sp>
        <p:nvSpPr>
          <p:cNvPr id="60" name="object 60"/>
          <p:cNvSpPr/>
          <p:nvPr/>
        </p:nvSpPr>
        <p:spPr>
          <a:xfrm>
            <a:off x="8159241" y="2543326"/>
            <a:ext cx="38100" cy="6985"/>
          </a:xfrm>
          <a:custGeom>
            <a:avLst/>
            <a:gdLst/>
            <a:ahLst/>
            <a:cxnLst/>
            <a:rect l="l" t="t" r="r" b="b"/>
            <a:pathLst>
              <a:path w="38100" h="6985">
                <a:moveTo>
                  <a:pt x="37655" y="0"/>
                </a:moveTo>
                <a:lnTo>
                  <a:pt x="18415" y="0"/>
                </a:lnTo>
                <a:lnTo>
                  <a:pt x="10109" y="0"/>
                </a:lnTo>
                <a:lnTo>
                  <a:pt x="0" y="6565"/>
                </a:lnTo>
              </a:path>
            </a:pathLst>
          </a:custGeom>
          <a:ln w="12699">
            <a:solidFill>
              <a:srgbClr val="85B033"/>
            </a:solidFill>
          </a:ln>
        </p:spPr>
        <p:txBody>
          <a:bodyPr wrap="square" lIns="0" tIns="0" rIns="0" bIns="0" rtlCol="0"/>
          <a:lstStyle/>
          <a:p>
            <a:endParaRPr dirty="0"/>
          </a:p>
        </p:txBody>
      </p:sp>
      <p:sp>
        <p:nvSpPr>
          <p:cNvPr id="61" name="object 61"/>
          <p:cNvSpPr/>
          <p:nvPr/>
        </p:nvSpPr>
        <p:spPr>
          <a:xfrm>
            <a:off x="8123478" y="2632887"/>
            <a:ext cx="635" cy="38735"/>
          </a:xfrm>
          <a:custGeom>
            <a:avLst/>
            <a:gdLst/>
            <a:ahLst/>
            <a:cxnLst/>
            <a:rect l="l" t="t" r="r" b="b"/>
            <a:pathLst>
              <a:path w="635" h="38735">
                <a:moveTo>
                  <a:pt x="634" y="0"/>
                </a:moveTo>
                <a:lnTo>
                  <a:pt x="215" y="6146"/>
                </a:lnTo>
                <a:lnTo>
                  <a:pt x="0" y="12725"/>
                </a:lnTo>
                <a:lnTo>
                  <a:pt x="0" y="19761"/>
                </a:lnTo>
                <a:lnTo>
                  <a:pt x="0" y="38112"/>
                </a:lnTo>
              </a:path>
            </a:pathLst>
          </a:custGeom>
          <a:ln w="12700">
            <a:solidFill>
              <a:srgbClr val="85B033"/>
            </a:solidFill>
          </a:ln>
        </p:spPr>
        <p:txBody>
          <a:bodyPr wrap="square" lIns="0" tIns="0" rIns="0" bIns="0" rtlCol="0"/>
          <a:lstStyle/>
          <a:p>
            <a:endParaRPr dirty="0"/>
          </a:p>
        </p:txBody>
      </p:sp>
      <p:sp>
        <p:nvSpPr>
          <p:cNvPr id="62" name="object 62"/>
          <p:cNvSpPr/>
          <p:nvPr/>
        </p:nvSpPr>
        <p:spPr>
          <a:xfrm>
            <a:off x="8123478" y="2937941"/>
            <a:ext cx="1270" cy="38735"/>
          </a:xfrm>
          <a:custGeom>
            <a:avLst/>
            <a:gdLst/>
            <a:ahLst/>
            <a:cxnLst/>
            <a:rect l="l" t="t" r="r" b="b"/>
            <a:pathLst>
              <a:path w="1270" h="38735">
                <a:moveTo>
                  <a:pt x="0" y="0"/>
                </a:moveTo>
                <a:lnTo>
                  <a:pt x="0" y="18351"/>
                </a:lnTo>
                <a:lnTo>
                  <a:pt x="0" y="26415"/>
                </a:lnTo>
                <a:lnTo>
                  <a:pt x="1079" y="38176"/>
                </a:lnTo>
              </a:path>
            </a:pathLst>
          </a:custGeom>
          <a:ln w="12700">
            <a:solidFill>
              <a:srgbClr val="85B033"/>
            </a:solidFill>
          </a:ln>
        </p:spPr>
        <p:txBody>
          <a:bodyPr wrap="square" lIns="0" tIns="0" rIns="0" bIns="0" rtlCol="0"/>
          <a:lstStyle/>
          <a:p>
            <a:endParaRPr dirty="0"/>
          </a:p>
        </p:txBody>
      </p:sp>
      <p:sp>
        <p:nvSpPr>
          <p:cNvPr id="63" name="object 63"/>
          <p:cNvSpPr/>
          <p:nvPr/>
        </p:nvSpPr>
        <p:spPr>
          <a:xfrm>
            <a:off x="8158796" y="3060318"/>
            <a:ext cx="35560" cy="5715"/>
          </a:xfrm>
          <a:custGeom>
            <a:avLst/>
            <a:gdLst/>
            <a:ahLst/>
            <a:cxnLst/>
            <a:rect l="l" t="t" r="r" b="b"/>
            <a:pathLst>
              <a:path w="35560" h="5714">
                <a:moveTo>
                  <a:pt x="0" y="0"/>
                </a:moveTo>
                <a:lnTo>
                  <a:pt x="5410" y="3352"/>
                </a:lnTo>
                <a:lnTo>
                  <a:pt x="11658" y="5283"/>
                </a:lnTo>
                <a:lnTo>
                  <a:pt x="18859" y="5283"/>
                </a:lnTo>
                <a:lnTo>
                  <a:pt x="35115" y="5283"/>
                </a:lnTo>
              </a:path>
            </a:pathLst>
          </a:custGeom>
          <a:ln w="12699">
            <a:solidFill>
              <a:srgbClr val="85B033"/>
            </a:solidFill>
          </a:ln>
        </p:spPr>
        <p:txBody>
          <a:bodyPr wrap="square" lIns="0" tIns="0" rIns="0" bIns="0" rtlCol="0"/>
          <a:lstStyle/>
          <a:p>
            <a:endParaRPr dirty="0"/>
          </a:p>
        </p:txBody>
      </p:sp>
      <p:sp>
        <p:nvSpPr>
          <p:cNvPr id="64" name="object 64"/>
          <p:cNvSpPr/>
          <p:nvPr/>
        </p:nvSpPr>
        <p:spPr>
          <a:xfrm>
            <a:off x="8213698" y="3065601"/>
            <a:ext cx="35560" cy="0"/>
          </a:xfrm>
          <a:custGeom>
            <a:avLst/>
            <a:gdLst/>
            <a:ahLst/>
            <a:cxnLst/>
            <a:rect l="l" t="t" r="r" b="b"/>
            <a:pathLst>
              <a:path w="35560">
                <a:moveTo>
                  <a:pt x="0" y="0"/>
                </a:moveTo>
                <a:lnTo>
                  <a:pt x="16256" y="0"/>
                </a:lnTo>
                <a:lnTo>
                  <a:pt x="35204" y="0"/>
                </a:lnTo>
              </a:path>
            </a:pathLst>
          </a:custGeom>
          <a:ln w="12700">
            <a:solidFill>
              <a:srgbClr val="85B033"/>
            </a:solidFill>
          </a:ln>
        </p:spPr>
        <p:txBody>
          <a:bodyPr wrap="square" lIns="0" tIns="0" rIns="0" bIns="0" rtlCol="0"/>
          <a:lstStyle/>
          <a:p>
            <a:endParaRPr dirty="0"/>
          </a:p>
        </p:txBody>
      </p:sp>
      <p:sp>
        <p:nvSpPr>
          <p:cNvPr id="65" name="object 65"/>
          <p:cNvSpPr/>
          <p:nvPr/>
        </p:nvSpPr>
        <p:spPr>
          <a:xfrm>
            <a:off x="9094723" y="3065601"/>
            <a:ext cx="24765" cy="16510"/>
          </a:xfrm>
          <a:custGeom>
            <a:avLst/>
            <a:gdLst/>
            <a:ahLst/>
            <a:cxnLst/>
            <a:rect l="l" t="t" r="r" b="b"/>
            <a:pathLst>
              <a:path w="24765" h="16510">
                <a:moveTo>
                  <a:pt x="0" y="0"/>
                </a:moveTo>
                <a:lnTo>
                  <a:pt x="18961" y="0"/>
                </a:lnTo>
                <a:lnTo>
                  <a:pt x="20078" y="723"/>
                </a:lnTo>
                <a:lnTo>
                  <a:pt x="22224" y="6743"/>
                </a:lnTo>
                <a:lnTo>
                  <a:pt x="24409" y="16281"/>
                </a:lnTo>
              </a:path>
            </a:pathLst>
          </a:custGeom>
          <a:ln w="12700">
            <a:solidFill>
              <a:srgbClr val="85B033"/>
            </a:solidFill>
          </a:ln>
        </p:spPr>
        <p:txBody>
          <a:bodyPr wrap="square" lIns="0" tIns="0" rIns="0" bIns="0" rtlCol="0"/>
          <a:lstStyle/>
          <a:p>
            <a:endParaRPr dirty="0"/>
          </a:p>
        </p:txBody>
      </p:sp>
      <p:sp>
        <p:nvSpPr>
          <p:cNvPr id="66" name="object 66"/>
          <p:cNvSpPr/>
          <p:nvPr/>
        </p:nvSpPr>
        <p:spPr>
          <a:xfrm>
            <a:off x="9104756" y="3214458"/>
            <a:ext cx="17145" cy="15240"/>
          </a:xfrm>
          <a:custGeom>
            <a:avLst/>
            <a:gdLst/>
            <a:ahLst/>
            <a:cxnLst/>
            <a:rect l="l" t="t" r="r" b="b"/>
            <a:pathLst>
              <a:path w="17145" h="15239">
                <a:moveTo>
                  <a:pt x="8407" y="0"/>
                </a:moveTo>
                <a:lnTo>
                  <a:pt x="6019" y="5308"/>
                </a:lnTo>
                <a:lnTo>
                  <a:pt x="3238" y="10363"/>
                </a:lnTo>
                <a:lnTo>
                  <a:pt x="0" y="15074"/>
                </a:lnTo>
                <a:lnTo>
                  <a:pt x="6845" y="11493"/>
                </a:lnTo>
                <a:lnTo>
                  <a:pt x="16865" y="4470"/>
                </a:lnTo>
              </a:path>
            </a:pathLst>
          </a:custGeom>
          <a:ln w="12700">
            <a:solidFill>
              <a:srgbClr val="85B033"/>
            </a:solidFill>
          </a:ln>
        </p:spPr>
        <p:txBody>
          <a:bodyPr wrap="square" lIns="0" tIns="0" rIns="0" bIns="0" rtlCol="0"/>
          <a:lstStyle/>
          <a:p>
            <a:endParaRPr dirty="0"/>
          </a:p>
        </p:txBody>
      </p:sp>
      <p:sp>
        <p:nvSpPr>
          <p:cNvPr id="67" name="object 67"/>
          <p:cNvSpPr/>
          <p:nvPr/>
        </p:nvSpPr>
        <p:spPr>
          <a:xfrm>
            <a:off x="9198672" y="3065601"/>
            <a:ext cx="20955" cy="20320"/>
          </a:xfrm>
          <a:custGeom>
            <a:avLst/>
            <a:gdLst/>
            <a:ahLst/>
            <a:cxnLst/>
            <a:rect l="l" t="t" r="r" b="b"/>
            <a:pathLst>
              <a:path w="20954" h="20319">
                <a:moveTo>
                  <a:pt x="1524" y="19862"/>
                </a:moveTo>
                <a:lnTo>
                  <a:pt x="1485" y="13449"/>
                </a:lnTo>
                <a:lnTo>
                  <a:pt x="1003" y="6832"/>
                </a:lnTo>
                <a:lnTo>
                  <a:pt x="0" y="0"/>
                </a:lnTo>
                <a:lnTo>
                  <a:pt x="20929" y="0"/>
                </a:lnTo>
              </a:path>
            </a:pathLst>
          </a:custGeom>
          <a:ln w="12700">
            <a:solidFill>
              <a:srgbClr val="85B033"/>
            </a:solidFill>
          </a:ln>
        </p:spPr>
        <p:txBody>
          <a:bodyPr wrap="square" lIns="0" tIns="0" rIns="0" bIns="0" rtlCol="0"/>
          <a:lstStyle/>
          <a:p>
            <a:endParaRPr dirty="0"/>
          </a:p>
        </p:txBody>
      </p:sp>
      <p:sp>
        <p:nvSpPr>
          <p:cNvPr id="68" name="object 68"/>
          <p:cNvSpPr/>
          <p:nvPr/>
        </p:nvSpPr>
        <p:spPr>
          <a:xfrm>
            <a:off x="9248761" y="3059035"/>
            <a:ext cx="39370" cy="6985"/>
          </a:xfrm>
          <a:custGeom>
            <a:avLst/>
            <a:gdLst/>
            <a:ahLst/>
            <a:cxnLst/>
            <a:rect l="l" t="t" r="r" b="b"/>
            <a:pathLst>
              <a:path w="39370" h="6985">
                <a:moveTo>
                  <a:pt x="0" y="6565"/>
                </a:moveTo>
                <a:lnTo>
                  <a:pt x="20942" y="6565"/>
                </a:lnTo>
                <a:lnTo>
                  <a:pt x="29248" y="6565"/>
                </a:lnTo>
                <a:lnTo>
                  <a:pt x="39357" y="0"/>
                </a:lnTo>
              </a:path>
            </a:pathLst>
          </a:custGeom>
          <a:ln w="12700">
            <a:solidFill>
              <a:srgbClr val="85B033"/>
            </a:solidFill>
          </a:ln>
        </p:spPr>
        <p:txBody>
          <a:bodyPr wrap="square" lIns="0" tIns="0" rIns="0" bIns="0" rtlCol="0"/>
          <a:lstStyle/>
          <a:p>
            <a:endParaRPr dirty="0"/>
          </a:p>
        </p:txBody>
      </p:sp>
      <p:sp>
        <p:nvSpPr>
          <p:cNvPr id="69" name="object 69"/>
          <p:cNvSpPr/>
          <p:nvPr/>
        </p:nvSpPr>
        <p:spPr>
          <a:xfrm>
            <a:off x="9323234" y="2937941"/>
            <a:ext cx="1270" cy="38735"/>
          </a:xfrm>
          <a:custGeom>
            <a:avLst/>
            <a:gdLst/>
            <a:ahLst/>
            <a:cxnLst/>
            <a:rect l="l" t="t" r="r" b="b"/>
            <a:pathLst>
              <a:path w="1270" h="38735">
                <a:moveTo>
                  <a:pt x="0" y="38112"/>
                </a:moveTo>
                <a:lnTo>
                  <a:pt x="419" y="31953"/>
                </a:lnTo>
                <a:lnTo>
                  <a:pt x="647" y="25374"/>
                </a:lnTo>
                <a:lnTo>
                  <a:pt x="647" y="18351"/>
                </a:lnTo>
                <a:lnTo>
                  <a:pt x="647" y="0"/>
                </a:lnTo>
              </a:path>
            </a:pathLst>
          </a:custGeom>
          <a:ln w="12700">
            <a:solidFill>
              <a:srgbClr val="85B033"/>
            </a:solidFill>
          </a:ln>
        </p:spPr>
        <p:txBody>
          <a:bodyPr wrap="square" lIns="0" tIns="0" rIns="0" bIns="0" rtlCol="0"/>
          <a:lstStyle/>
          <a:p>
            <a:endParaRPr dirty="0"/>
          </a:p>
        </p:txBody>
      </p:sp>
      <p:sp>
        <p:nvSpPr>
          <p:cNvPr id="70" name="object 70"/>
          <p:cNvSpPr txBox="1"/>
          <p:nvPr/>
        </p:nvSpPr>
        <p:spPr>
          <a:xfrm>
            <a:off x="8211140" y="2599021"/>
            <a:ext cx="985519" cy="332848"/>
          </a:xfrm>
          <a:prstGeom prst="rect">
            <a:avLst/>
          </a:prstGeom>
        </p:spPr>
        <p:txBody>
          <a:bodyPr vert="horz" wrap="square" lIns="0" tIns="12700" rIns="0" bIns="0" rtlCol="0">
            <a:spAutoFit/>
          </a:bodyPr>
          <a:lstStyle/>
          <a:p>
            <a:pPr marL="12700" marR="5080" algn="ctr" rtl="1">
              <a:lnSpc>
                <a:spcPct val="108300"/>
              </a:lnSpc>
              <a:spcBef>
                <a:spcPts val="100"/>
              </a:spcBef>
            </a:pPr>
            <a:r>
              <a:rPr lang="ar-EG" sz="1000" i="1" spc="-5" dirty="0" smtClean="0">
                <a:solidFill>
                  <a:srgbClr val="4C4D4F"/>
                </a:solidFill>
                <a:latin typeface="Helvetica Neue"/>
                <a:cs typeface="Helvetica Neue"/>
              </a:rPr>
              <a:t>أين دارت أحداث قصتك؟</a:t>
            </a:r>
            <a:endParaRPr sz="1000" dirty="0">
              <a:latin typeface="Helvetica Neue"/>
              <a:cs typeface="Helvetica Neue"/>
            </a:endParaRPr>
          </a:p>
        </p:txBody>
      </p:sp>
      <p:sp>
        <p:nvSpPr>
          <p:cNvPr id="71" name="object 71"/>
          <p:cNvSpPr/>
          <p:nvPr/>
        </p:nvSpPr>
        <p:spPr>
          <a:xfrm>
            <a:off x="6090481" y="2567119"/>
            <a:ext cx="1052830" cy="672465"/>
          </a:xfrm>
          <a:custGeom>
            <a:avLst/>
            <a:gdLst/>
            <a:ahLst/>
            <a:cxnLst/>
            <a:rect l="l" t="t" r="r" b="b"/>
            <a:pathLst>
              <a:path w="1052829" h="672464">
                <a:moveTo>
                  <a:pt x="942784" y="511517"/>
                </a:moveTo>
                <a:lnTo>
                  <a:pt x="868260" y="511517"/>
                </a:lnTo>
                <a:lnTo>
                  <a:pt x="873587" y="530187"/>
                </a:lnTo>
                <a:lnTo>
                  <a:pt x="878593" y="572376"/>
                </a:lnTo>
                <a:lnTo>
                  <a:pt x="876477" y="624271"/>
                </a:lnTo>
                <a:lnTo>
                  <a:pt x="860437" y="672058"/>
                </a:lnTo>
                <a:lnTo>
                  <a:pt x="915745" y="638024"/>
                </a:lnTo>
                <a:lnTo>
                  <a:pt x="942759" y="609957"/>
                </a:lnTo>
                <a:lnTo>
                  <a:pt x="949198" y="572805"/>
                </a:lnTo>
                <a:lnTo>
                  <a:pt x="942784" y="511517"/>
                </a:lnTo>
                <a:close/>
              </a:path>
              <a:path w="1052829" h="672464">
                <a:moveTo>
                  <a:pt x="1005065" y="0"/>
                </a:moveTo>
                <a:lnTo>
                  <a:pt x="47510" y="0"/>
                </a:lnTo>
                <a:lnTo>
                  <a:pt x="20043" y="1672"/>
                </a:lnTo>
                <a:lnTo>
                  <a:pt x="5938" y="13382"/>
                </a:lnTo>
                <a:lnTo>
                  <a:pt x="742" y="45166"/>
                </a:lnTo>
                <a:lnTo>
                  <a:pt x="0" y="107060"/>
                </a:lnTo>
                <a:lnTo>
                  <a:pt x="0" y="404456"/>
                </a:lnTo>
                <a:lnTo>
                  <a:pt x="742" y="466351"/>
                </a:lnTo>
                <a:lnTo>
                  <a:pt x="5938" y="498135"/>
                </a:lnTo>
                <a:lnTo>
                  <a:pt x="20043" y="509845"/>
                </a:lnTo>
                <a:lnTo>
                  <a:pt x="47510" y="511517"/>
                </a:lnTo>
                <a:lnTo>
                  <a:pt x="1005065" y="511517"/>
                </a:lnTo>
                <a:lnTo>
                  <a:pt x="1032532" y="509845"/>
                </a:lnTo>
                <a:lnTo>
                  <a:pt x="1046637" y="498135"/>
                </a:lnTo>
                <a:lnTo>
                  <a:pt x="1051833" y="466351"/>
                </a:lnTo>
                <a:lnTo>
                  <a:pt x="1052576" y="404456"/>
                </a:lnTo>
                <a:lnTo>
                  <a:pt x="1052576" y="107060"/>
                </a:lnTo>
                <a:lnTo>
                  <a:pt x="1051833" y="45166"/>
                </a:lnTo>
                <a:lnTo>
                  <a:pt x="1046637" y="13382"/>
                </a:lnTo>
                <a:lnTo>
                  <a:pt x="1032532" y="1672"/>
                </a:lnTo>
                <a:lnTo>
                  <a:pt x="1005065" y="0"/>
                </a:lnTo>
                <a:close/>
              </a:path>
            </a:pathLst>
          </a:custGeom>
          <a:solidFill>
            <a:srgbClr val="FFFFFF"/>
          </a:solidFill>
        </p:spPr>
        <p:txBody>
          <a:bodyPr wrap="square" lIns="0" tIns="0" rIns="0" bIns="0" rtlCol="0"/>
          <a:lstStyle/>
          <a:p>
            <a:endParaRPr dirty="0"/>
          </a:p>
        </p:txBody>
      </p:sp>
      <p:sp>
        <p:nvSpPr>
          <p:cNvPr id="72" name="object 72"/>
          <p:cNvSpPr/>
          <p:nvPr/>
        </p:nvSpPr>
        <p:spPr>
          <a:xfrm>
            <a:off x="7143057" y="2703916"/>
            <a:ext cx="0" cy="226695"/>
          </a:xfrm>
          <a:custGeom>
            <a:avLst/>
            <a:gdLst/>
            <a:ahLst/>
            <a:cxnLst/>
            <a:rect l="l" t="t" r="r" b="b"/>
            <a:pathLst>
              <a:path h="226694">
                <a:moveTo>
                  <a:pt x="0" y="226225"/>
                </a:moveTo>
                <a:lnTo>
                  <a:pt x="0" y="0"/>
                </a:lnTo>
              </a:path>
            </a:pathLst>
          </a:custGeom>
          <a:ln w="12700">
            <a:solidFill>
              <a:srgbClr val="F8991C"/>
            </a:solidFill>
            <a:prstDash val="sysDash"/>
          </a:ln>
        </p:spPr>
        <p:txBody>
          <a:bodyPr wrap="square" lIns="0" tIns="0" rIns="0" bIns="0" rtlCol="0"/>
          <a:lstStyle/>
          <a:p>
            <a:endParaRPr dirty="0"/>
          </a:p>
        </p:txBody>
      </p:sp>
      <p:sp>
        <p:nvSpPr>
          <p:cNvPr id="73" name="object 73"/>
          <p:cNvSpPr/>
          <p:nvPr/>
        </p:nvSpPr>
        <p:spPr>
          <a:xfrm>
            <a:off x="7121983" y="2582364"/>
            <a:ext cx="17145" cy="47625"/>
          </a:xfrm>
          <a:custGeom>
            <a:avLst/>
            <a:gdLst/>
            <a:ahLst/>
            <a:cxnLst/>
            <a:rect l="l" t="t" r="r" b="b"/>
            <a:pathLst>
              <a:path w="17145" h="47625">
                <a:moveTo>
                  <a:pt x="16967" y="47536"/>
                </a:moveTo>
                <a:lnTo>
                  <a:pt x="14307" y="34713"/>
                </a:lnTo>
                <a:lnTo>
                  <a:pt x="10688" y="22077"/>
                </a:lnTo>
                <a:lnTo>
                  <a:pt x="5967" y="10286"/>
                </a:lnTo>
                <a:lnTo>
                  <a:pt x="0" y="0"/>
                </a:lnTo>
              </a:path>
            </a:pathLst>
          </a:custGeom>
          <a:ln w="12700">
            <a:solidFill>
              <a:srgbClr val="F8991C"/>
            </a:solidFill>
            <a:prstDash val="sysDash"/>
          </a:ln>
        </p:spPr>
        <p:txBody>
          <a:bodyPr wrap="square" lIns="0" tIns="0" rIns="0" bIns="0" rtlCol="0"/>
          <a:lstStyle/>
          <a:p>
            <a:endParaRPr dirty="0"/>
          </a:p>
        </p:txBody>
      </p:sp>
      <p:sp>
        <p:nvSpPr>
          <p:cNvPr id="74" name="object 74"/>
          <p:cNvSpPr/>
          <p:nvPr/>
        </p:nvSpPr>
        <p:spPr>
          <a:xfrm>
            <a:off x="6169908" y="2567122"/>
            <a:ext cx="881380" cy="0"/>
          </a:xfrm>
          <a:custGeom>
            <a:avLst/>
            <a:gdLst/>
            <a:ahLst/>
            <a:cxnLst/>
            <a:rect l="l" t="t" r="r" b="b"/>
            <a:pathLst>
              <a:path w="881379">
                <a:moveTo>
                  <a:pt x="880935" y="0"/>
                </a:moveTo>
                <a:lnTo>
                  <a:pt x="0" y="0"/>
                </a:lnTo>
              </a:path>
            </a:pathLst>
          </a:custGeom>
          <a:ln w="12700">
            <a:solidFill>
              <a:srgbClr val="F8991C"/>
            </a:solidFill>
            <a:prstDash val="sysDash"/>
          </a:ln>
        </p:spPr>
        <p:txBody>
          <a:bodyPr wrap="square" lIns="0" tIns="0" rIns="0" bIns="0" rtlCol="0"/>
          <a:lstStyle/>
          <a:p>
            <a:endParaRPr dirty="0"/>
          </a:p>
        </p:txBody>
      </p:sp>
      <p:sp>
        <p:nvSpPr>
          <p:cNvPr id="75" name="object 75"/>
          <p:cNvSpPr/>
          <p:nvPr/>
        </p:nvSpPr>
        <p:spPr>
          <a:xfrm>
            <a:off x="6092080" y="2594002"/>
            <a:ext cx="13335" cy="48895"/>
          </a:xfrm>
          <a:custGeom>
            <a:avLst/>
            <a:gdLst/>
            <a:ahLst/>
            <a:cxnLst/>
            <a:rect l="l" t="t" r="r" b="b"/>
            <a:pathLst>
              <a:path w="13334" h="48894">
                <a:moveTo>
                  <a:pt x="13042" y="0"/>
                </a:moveTo>
                <a:lnTo>
                  <a:pt x="8920" y="9166"/>
                </a:lnTo>
                <a:lnTo>
                  <a:pt x="5268" y="20207"/>
                </a:lnTo>
                <a:lnTo>
                  <a:pt x="2243" y="33298"/>
                </a:lnTo>
                <a:lnTo>
                  <a:pt x="0" y="48615"/>
                </a:lnTo>
              </a:path>
            </a:pathLst>
          </a:custGeom>
          <a:ln w="12700">
            <a:solidFill>
              <a:srgbClr val="F8991C"/>
            </a:solidFill>
            <a:prstDash val="sysDash"/>
          </a:ln>
        </p:spPr>
        <p:txBody>
          <a:bodyPr wrap="square" lIns="0" tIns="0" rIns="0" bIns="0" rtlCol="0"/>
          <a:lstStyle/>
          <a:p>
            <a:endParaRPr dirty="0"/>
          </a:p>
        </p:txBody>
      </p:sp>
      <p:sp>
        <p:nvSpPr>
          <p:cNvPr id="76" name="object 76"/>
          <p:cNvSpPr/>
          <p:nvPr/>
        </p:nvSpPr>
        <p:spPr>
          <a:xfrm>
            <a:off x="6090481" y="2715618"/>
            <a:ext cx="0" cy="226695"/>
          </a:xfrm>
          <a:custGeom>
            <a:avLst/>
            <a:gdLst/>
            <a:ahLst/>
            <a:cxnLst/>
            <a:rect l="l" t="t" r="r" b="b"/>
            <a:pathLst>
              <a:path h="226694">
                <a:moveTo>
                  <a:pt x="0" y="0"/>
                </a:moveTo>
                <a:lnTo>
                  <a:pt x="0" y="226225"/>
                </a:lnTo>
              </a:path>
            </a:pathLst>
          </a:custGeom>
          <a:ln w="12700">
            <a:solidFill>
              <a:srgbClr val="F8991C"/>
            </a:solidFill>
            <a:prstDash val="sysDash"/>
          </a:ln>
        </p:spPr>
        <p:txBody>
          <a:bodyPr wrap="square" lIns="0" tIns="0" rIns="0" bIns="0" rtlCol="0"/>
          <a:lstStyle/>
          <a:p>
            <a:endParaRPr dirty="0"/>
          </a:p>
        </p:txBody>
      </p:sp>
      <p:sp>
        <p:nvSpPr>
          <p:cNvPr id="77" name="object 77"/>
          <p:cNvSpPr/>
          <p:nvPr/>
        </p:nvSpPr>
        <p:spPr>
          <a:xfrm>
            <a:off x="6094589" y="3015858"/>
            <a:ext cx="17145" cy="47625"/>
          </a:xfrm>
          <a:custGeom>
            <a:avLst/>
            <a:gdLst/>
            <a:ahLst/>
            <a:cxnLst/>
            <a:rect l="l" t="t" r="r" b="b"/>
            <a:pathLst>
              <a:path w="17145" h="47625">
                <a:moveTo>
                  <a:pt x="0" y="0"/>
                </a:moveTo>
                <a:lnTo>
                  <a:pt x="2660" y="12823"/>
                </a:lnTo>
                <a:lnTo>
                  <a:pt x="6278" y="25460"/>
                </a:lnTo>
                <a:lnTo>
                  <a:pt x="10999" y="37254"/>
                </a:lnTo>
                <a:lnTo>
                  <a:pt x="16967" y="47548"/>
                </a:lnTo>
              </a:path>
            </a:pathLst>
          </a:custGeom>
          <a:ln w="12700">
            <a:solidFill>
              <a:srgbClr val="F8991C"/>
            </a:solidFill>
            <a:prstDash val="sysDash"/>
          </a:ln>
        </p:spPr>
        <p:txBody>
          <a:bodyPr wrap="square" lIns="0" tIns="0" rIns="0" bIns="0" rtlCol="0"/>
          <a:lstStyle/>
          <a:p>
            <a:endParaRPr dirty="0"/>
          </a:p>
        </p:txBody>
      </p:sp>
      <p:sp>
        <p:nvSpPr>
          <p:cNvPr id="78" name="object 78"/>
          <p:cNvSpPr/>
          <p:nvPr/>
        </p:nvSpPr>
        <p:spPr>
          <a:xfrm>
            <a:off x="6229099" y="3078637"/>
            <a:ext cx="697865" cy="0"/>
          </a:xfrm>
          <a:custGeom>
            <a:avLst/>
            <a:gdLst/>
            <a:ahLst/>
            <a:cxnLst/>
            <a:rect l="l" t="t" r="r" b="b"/>
            <a:pathLst>
              <a:path w="697865">
                <a:moveTo>
                  <a:pt x="0" y="0"/>
                </a:moveTo>
                <a:lnTo>
                  <a:pt x="697357" y="0"/>
                </a:lnTo>
              </a:path>
            </a:pathLst>
          </a:custGeom>
          <a:ln w="12700">
            <a:solidFill>
              <a:srgbClr val="F8991C"/>
            </a:solidFill>
            <a:prstDash val="sysDash"/>
          </a:ln>
        </p:spPr>
        <p:txBody>
          <a:bodyPr wrap="square" lIns="0" tIns="0" rIns="0" bIns="0" rtlCol="0"/>
          <a:lstStyle/>
          <a:p>
            <a:endParaRPr dirty="0"/>
          </a:p>
        </p:txBody>
      </p:sp>
      <p:sp>
        <p:nvSpPr>
          <p:cNvPr id="79" name="object 79"/>
          <p:cNvSpPr/>
          <p:nvPr/>
        </p:nvSpPr>
        <p:spPr>
          <a:xfrm>
            <a:off x="6961913" y="3115586"/>
            <a:ext cx="7620" cy="99060"/>
          </a:xfrm>
          <a:custGeom>
            <a:avLst/>
            <a:gdLst/>
            <a:ahLst/>
            <a:cxnLst/>
            <a:rect l="l" t="t" r="r" b="b"/>
            <a:pathLst>
              <a:path w="7620" h="99060">
                <a:moveTo>
                  <a:pt x="5029" y="0"/>
                </a:moveTo>
                <a:lnTo>
                  <a:pt x="7090" y="22620"/>
                </a:lnTo>
                <a:lnTo>
                  <a:pt x="7477" y="47669"/>
                </a:lnTo>
                <a:lnTo>
                  <a:pt x="5382" y="73509"/>
                </a:lnTo>
                <a:lnTo>
                  <a:pt x="0" y="98501"/>
                </a:lnTo>
              </a:path>
            </a:pathLst>
          </a:custGeom>
          <a:ln w="12700">
            <a:solidFill>
              <a:srgbClr val="F8991C"/>
            </a:solidFill>
            <a:prstDash val="sysDash"/>
          </a:ln>
        </p:spPr>
        <p:txBody>
          <a:bodyPr wrap="square" lIns="0" tIns="0" rIns="0" bIns="0" rtlCol="0"/>
          <a:lstStyle/>
          <a:p>
            <a:endParaRPr dirty="0"/>
          </a:p>
        </p:txBody>
      </p:sp>
      <p:sp>
        <p:nvSpPr>
          <p:cNvPr id="80" name="object 80"/>
          <p:cNvSpPr/>
          <p:nvPr/>
        </p:nvSpPr>
        <p:spPr>
          <a:xfrm>
            <a:off x="6985395" y="3110349"/>
            <a:ext cx="48895" cy="100965"/>
          </a:xfrm>
          <a:custGeom>
            <a:avLst/>
            <a:gdLst/>
            <a:ahLst/>
            <a:cxnLst/>
            <a:rect l="l" t="t" r="r" b="b"/>
            <a:pathLst>
              <a:path w="48895" h="100964">
                <a:moveTo>
                  <a:pt x="0" y="100863"/>
                </a:moveTo>
                <a:lnTo>
                  <a:pt x="16106" y="82360"/>
                </a:lnTo>
                <a:lnTo>
                  <a:pt x="31041" y="59328"/>
                </a:lnTo>
                <a:lnTo>
                  <a:pt x="42648" y="31847"/>
                </a:lnTo>
                <a:lnTo>
                  <a:pt x="48768" y="0"/>
                </a:lnTo>
              </a:path>
            </a:pathLst>
          </a:custGeom>
          <a:ln w="12700">
            <a:solidFill>
              <a:srgbClr val="F8991C"/>
            </a:solidFill>
            <a:prstDash val="sysDash"/>
          </a:ln>
        </p:spPr>
        <p:txBody>
          <a:bodyPr wrap="square" lIns="0" tIns="0" rIns="0" bIns="0" rtlCol="0"/>
          <a:lstStyle/>
          <a:p>
            <a:endParaRPr dirty="0"/>
          </a:p>
        </p:txBody>
      </p:sp>
      <p:sp>
        <p:nvSpPr>
          <p:cNvPr id="81" name="object 81"/>
          <p:cNvSpPr/>
          <p:nvPr/>
        </p:nvSpPr>
        <p:spPr>
          <a:xfrm>
            <a:off x="7128414" y="3003142"/>
            <a:ext cx="13335" cy="48895"/>
          </a:xfrm>
          <a:custGeom>
            <a:avLst/>
            <a:gdLst/>
            <a:ahLst/>
            <a:cxnLst/>
            <a:rect l="l" t="t" r="r" b="b"/>
            <a:pathLst>
              <a:path w="13334" h="48894">
                <a:moveTo>
                  <a:pt x="0" y="48615"/>
                </a:moveTo>
                <a:lnTo>
                  <a:pt x="4122" y="39449"/>
                </a:lnTo>
                <a:lnTo>
                  <a:pt x="7773" y="28408"/>
                </a:lnTo>
                <a:lnTo>
                  <a:pt x="10799" y="15316"/>
                </a:lnTo>
                <a:lnTo>
                  <a:pt x="13042" y="0"/>
                </a:lnTo>
              </a:path>
            </a:pathLst>
          </a:custGeom>
          <a:ln w="12700">
            <a:solidFill>
              <a:srgbClr val="F8991C"/>
            </a:solidFill>
            <a:prstDash val="sysDash"/>
          </a:ln>
        </p:spPr>
        <p:txBody>
          <a:bodyPr wrap="square" lIns="0" tIns="0" rIns="0" bIns="0" rtlCol="0"/>
          <a:lstStyle/>
          <a:p>
            <a:endParaRPr dirty="0"/>
          </a:p>
        </p:txBody>
      </p:sp>
      <p:sp>
        <p:nvSpPr>
          <p:cNvPr id="82" name="object 82"/>
          <p:cNvSpPr/>
          <p:nvPr/>
        </p:nvSpPr>
        <p:spPr>
          <a:xfrm>
            <a:off x="7142130" y="2655131"/>
            <a:ext cx="1270" cy="37465"/>
          </a:xfrm>
          <a:custGeom>
            <a:avLst/>
            <a:gdLst/>
            <a:ahLst/>
            <a:cxnLst/>
            <a:rect l="l" t="t" r="r" b="b"/>
            <a:pathLst>
              <a:path w="1270" h="37464">
                <a:moveTo>
                  <a:pt x="927" y="37096"/>
                </a:moveTo>
                <a:lnTo>
                  <a:pt x="927" y="19049"/>
                </a:lnTo>
                <a:lnTo>
                  <a:pt x="927" y="11315"/>
                </a:lnTo>
                <a:lnTo>
                  <a:pt x="0" y="0"/>
                </a:lnTo>
              </a:path>
            </a:pathLst>
          </a:custGeom>
          <a:ln w="12700">
            <a:solidFill>
              <a:srgbClr val="F8991C"/>
            </a:solidFill>
          </a:ln>
        </p:spPr>
        <p:txBody>
          <a:bodyPr wrap="square" lIns="0" tIns="0" rIns="0" bIns="0" rtlCol="0"/>
          <a:lstStyle/>
          <a:p>
            <a:endParaRPr dirty="0"/>
          </a:p>
        </p:txBody>
      </p:sp>
      <p:sp>
        <p:nvSpPr>
          <p:cNvPr id="83" name="object 83"/>
          <p:cNvSpPr/>
          <p:nvPr/>
        </p:nvSpPr>
        <p:spPr>
          <a:xfrm>
            <a:off x="7076408" y="2567120"/>
            <a:ext cx="37465" cy="6350"/>
          </a:xfrm>
          <a:custGeom>
            <a:avLst/>
            <a:gdLst/>
            <a:ahLst/>
            <a:cxnLst/>
            <a:rect l="l" t="t" r="r" b="b"/>
            <a:pathLst>
              <a:path w="37465" h="6350">
                <a:moveTo>
                  <a:pt x="36868" y="6032"/>
                </a:moveTo>
                <a:lnTo>
                  <a:pt x="31851" y="2222"/>
                </a:lnTo>
                <a:lnTo>
                  <a:pt x="25984" y="0"/>
                </a:lnTo>
                <a:lnTo>
                  <a:pt x="19138" y="0"/>
                </a:lnTo>
                <a:lnTo>
                  <a:pt x="0" y="0"/>
                </a:lnTo>
              </a:path>
            </a:pathLst>
          </a:custGeom>
          <a:ln w="12700">
            <a:solidFill>
              <a:srgbClr val="F8991C"/>
            </a:solidFill>
          </a:ln>
        </p:spPr>
        <p:txBody>
          <a:bodyPr wrap="square" lIns="0" tIns="0" rIns="0" bIns="0" rtlCol="0"/>
          <a:lstStyle/>
          <a:p>
            <a:endParaRPr dirty="0"/>
          </a:p>
        </p:txBody>
      </p:sp>
      <p:sp>
        <p:nvSpPr>
          <p:cNvPr id="84" name="object 84"/>
          <p:cNvSpPr/>
          <p:nvPr/>
        </p:nvSpPr>
        <p:spPr>
          <a:xfrm>
            <a:off x="6120745" y="2567120"/>
            <a:ext cx="36830" cy="7620"/>
          </a:xfrm>
          <a:custGeom>
            <a:avLst/>
            <a:gdLst/>
            <a:ahLst/>
            <a:cxnLst/>
            <a:rect l="l" t="t" r="r" b="b"/>
            <a:pathLst>
              <a:path w="36829" h="7619">
                <a:moveTo>
                  <a:pt x="36385" y="0"/>
                </a:moveTo>
                <a:lnTo>
                  <a:pt x="17246" y="0"/>
                </a:lnTo>
                <a:lnTo>
                  <a:pt x="9347" y="0"/>
                </a:lnTo>
                <a:lnTo>
                  <a:pt x="0" y="7251"/>
                </a:lnTo>
              </a:path>
            </a:pathLst>
          </a:custGeom>
          <a:ln w="12700">
            <a:solidFill>
              <a:srgbClr val="F8991C"/>
            </a:solidFill>
          </a:ln>
        </p:spPr>
        <p:txBody>
          <a:bodyPr wrap="square" lIns="0" tIns="0" rIns="0" bIns="0" rtlCol="0"/>
          <a:lstStyle/>
          <a:p>
            <a:endParaRPr dirty="0"/>
          </a:p>
        </p:txBody>
      </p:sp>
      <p:sp>
        <p:nvSpPr>
          <p:cNvPr id="85" name="object 85"/>
          <p:cNvSpPr/>
          <p:nvPr/>
        </p:nvSpPr>
        <p:spPr>
          <a:xfrm>
            <a:off x="6090481" y="2655207"/>
            <a:ext cx="635" cy="37465"/>
          </a:xfrm>
          <a:custGeom>
            <a:avLst/>
            <a:gdLst/>
            <a:ahLst/>
            <a:cxnLst/>
            <a:rect l="l" t="t" r="r" b="b"/>
            <a:pathLst>
              <a:path w="634" h="37464">
                <a:moveTo>
                  <a:pt x="546" y="0"/>
                </a:moveTo>
                <a:lnTo>
                  <a:pt x="190" y="5918"/>
                </a:lnTo>
                <a:lnTo>
                  <a:pt x="0" y="12230"/>
                </a:lnTo>
                <a:lnTo>
                  <a:pt x="0" y="18973"/>
                </a:lnTo>
                <a:lnTo>
                  <a:pt x="0" y="37020"/>
                </a:lnTo>
              </a:path>
            </a:pathLst>
          </a:custGeom>
          <a:ln w="12699">
            <a:solidFill>
              <a:srgbClr val="F8991C"/>
            </a:solidFill>
          </a:ln>
        </p:spPr>
        <p:txBody>
          <a:bodyPr wrap="square" lIns="0" tIns="0" rIns="0" bIns="0" rtlCol="0"/>
          <a:lstStyle/>
          <a:p>
            <a:endParaRPr dirty="0"/>
          </a:p>
        </p:txBody>
      </p:sp>
      <p:sp>
        <p:nvSpPr>
          <p:cNvPr id="86" name="object 86"/>
          <p:cNvSpPr/>
          <p:nvPr/>
        </p:nvSpPr>
        <p:spPr>
          <a:xfrm>
            <a:off x="6090481" y="2953530"/>
            <a:ext cx="1270" cy="37465"/>
          </a:xfrm>
          <a:custGeom>
            <a:avLst/>
            <a:gdLst/>
            <a:ahLst/>
            <a:cxnLst/>
            <a:rect l="l" t="t" r="r" b="b"/>
            <a:pathLst>
              <a:path w="1270" h="37464">
                <a:moveTo>
                  <a:pt x="0" y="0"/>
                </a:moveTo>
                <a:lnTo>
                  <a:pt x="0" y="18046"/>
                </a:lnTo>
                <a:lnTo>
                  <a:pt x="0" y="25781"/>
                </a:lnTo>
                <a:lnTo>
                  <a:pt x="927" y="37096"/>
                </a:lnTo>
              </a:path>
            </a:pathLst>
          </a:custGeom>
          <a:ln w="12699">
            <a:solidFill>
              <a:srgbClr val="F8991C"/>
            </a:solidFill>
          </a:ln>
        </p:spPr>
        <p:txBody>
          <a:bodyPr wrap="square" lIns="0" tIns="0" rIns="0" bIns="0" rtlCol="0"/>
          <a:lstStyle/>
          <a:p>
            <a:endParaRPr dirty="0"/>
          </a:p>
        </p:txBody>
      </p:sp>
      <p:sp>
        <p:nvSpPr>
          <p:cNvPr id="87" name="object 87"/>
          <p:cNvSpPr/>
          <p:nvPr/>
        </p:nvSpPr>
        <p:spPr>
          <a:xfrm>
            <a:off x="6120263" y="3072606"/>
            <a:ext cx="32384" cy="6350"/>
          </a:xfrm>
          <a:custGeom>
            <a:avLst/>
            <a:gdLst/>
            <a:ahLst/>
            <a:cxnLst/>
            <a:rect l="l" t="t" r="r" b="b"/>
            <a:pathLst>
              <a:path w="32384" h="6350">
                <a:moveTo>
                  <a:pt x="0" y="0"/>
                </a:moveTo>
                <a:lnTo>
                  <a:pt x="5016" y="3809"/>
                </a:lnTo>
                <a:lnTo>
                  <a:pt x="10883" y="6032"/>
                </a:lnTo>
                <a:lnTo>
                  <a:pt x="17729" y="6032"/>
                </a:lnTo>
                <a:lnTo>
                  <a:pt x="32372" y="6032"/>
                </a:lnTo>
              </a:path>
            </a:pathLst>
          </a:custGeom>
          <a:ln w="12699">
            <a:solidFill>
              <a:srgbClr val="F8991C"/>
            </a:solidFill>
          </a:ln>
        </p:spPr>
        <p:txBody>
          <a:bodyPr wrap="square" lIns="0" tIns="0" rIns="0" bIns="0" rtlCol="0"/>
          <a:lstStyle/>
          <a:p>
            <a:endParaRPr dirty="0"/>
          </a:p>
        </p:txBody>
      </p:sp>
      <p:sp>
        <p:nvSpPr>
          <p:cNvPr id="88" name="object 88"/>
          <p:cNvSpPr/>
          <p:nvPr/>
        </p:nvSpPr>
        <p:spPr>
          <a:xfrm>
            <a:off x="6169209" y="3078638"/>
            <a:ext cx="34290" cy="0"/>
          </a:xfrm>
          <a:custGeom>
            <a:avLst/>
            <a:gdLst/>
            <a:ahLst/>
            <a:cxnLst/>
            <a:rect l="l" t="t" r="r" b="b"/>
            <a:pathLst>
              <a:path w="34290">
                <a:moveTo>
                  <a:pt x="0" y="0"/>
                </a:moveTo>
                <a:lnTo>
                  <a:pt x="14630" y="0"/>
                </a:lnTo>
                <a:lnTo>
                  <a:pt x="33947" y="0"/>
                </a:lnTo>
              </a:path>
            </a:pathLst>
          </a:custGeom>
          <a:ln w="12700">
            <a:solidFill>
              <a:srgbClr val="F8991C"/>
            </a:solidFill>
          </a:ln>
        </p:spPr>
        <p:txBody>
          <a:bodyPr wrap="square" lIns="0" tIns="0" rIns="0" bIns="0" rtlCol="0"/>
          <a:lstStyle/>
          <a:p>
            <a:endParaRPr dirty="0"/>
          </a:p>
        </p:txBody>
      </p:sp>
      <p:sp>
        <p:nvSpPr>
          <p:cNvPr id="89" name="object 89"/>
          <p:cNvSpPr/>
          <p:nvPr/>
        </p:nvSpPr>
        <p:spPr>
          <a:xfrm>
            <a:off x="6939426" y="3078638"/>
            <a:ext cx="24130" cy="16510"/>
          </a:xfrm>
          <a:custGeom>
            <a:avLst/>
            <a:gdLst/>
            <a:ahLst/>
            <a:cxnLst/>
            <a:rect l="l" t="t" r="r" b="b"/>
            <a:pathLst>
              <a:path w="24129" h="16510">
                <a:moveTo>
                  <a:pt x="0" y="0"/>
                </a:moveTo>
                <a:lnTo>
                  <a:pt x="19316" y="0"/>
                </a:lnTo>
                <a:lnTo>
                  <a:pt x="20307" y="711"/>
                </a:lnTo>
                <a:lnTo>
                  <a:pt x="22199" y="6667"/>
                </a:lnTo>
                <a:lnTo>
                  <a:pt x="24129" y="16103"/>
                </a:lnTo>
              </a:path>
            </a:pathLst>
          </a:custGeom>
          <a:ln w="12699">
            <a:solidFill>
              <a:srgbClr val="F8991C"/>
            </a:solidFill>
          </a:ln>
        </p:spPr>
        <p:txBody>
          <a:bodyPr wrap="square" lIns="0" tIns="0" rIns="0" bIns="0" rtlCol="0"/>
          <a:lstStyle/>
          <a:p>
            <a:endParaRPr dirty="0"/>
          </a:p>
        </p:txBody>
      </p:sp>
      <p:sp>
        <p:nvSpPr>
          <p:cNvPr id="90" name="object 90"/>
          <p:cNvSpPr/>
          <p:nvPr/>
        </p:nvSpPr>
        <p:spPr>
          <a:xfrm>
            <a:off x="6950919" y="3224053"/>
            <a:ext cx="15875" cy="15240"/>
          </a:xfrm>
          <a:custGeom>
            <a:avLst/>
            <a:gdLst/>
            <a:ahLst/>
            <a:cxnLst/>
            <a:rect l="l" t="t" r="r" b="b"/>
            <a:pathLst>
              <a:path w="15875" h="15239">
                <a:moveTo>
                  <a:pt x="7518" y="0"/>
                </a:moveTo>
                <a:lnTo>
                  <a:pt x="5384" y="5334"/>
                </a:lnTo>
                <a:lnTo>
                  <a:pt x="2895" y="10414"/>
                </a:lnTo>
                <a:lnTo>
                  <a:pt x="0" y="15125"/>
                </a:lnTo>
                <a:lnTo>
                  <a:pt x="6350" y="11417"/>
                </a:lnTo>
                <a:lnTo>
                  <a:pt x="15557" y="4127"/>
                </a:lnTo>
              </a:path>
            </a:pathLst>
          </a:custGeom>
          <a:ln w="12700">
            <a:solidFill>
              <a:srgbClr val="F8991C"/>
            </a:solidFill>
          </a:ln>
        </p:spPr>
        <p:txBody>
          <a:bodyPr wrap="square" lIns="0" tIns="0" rIns="0" bIns="0" rtlCol="0"/>
          <a:lstStyle/>
          <a:p>
            <a:endParaRPr dirty="0"/>
          </a:p>
        </p:txBody>
      </p:sp>
      <p:sp>
        <p:nvSpPr>
          <p:cNvPr id="91" name="object 91"/>
          <p:cNvSpPr/>
          <p:nvPr/>
        </p:nvSpPr>
        <p:spPr>
          <a:xfrm>
            <a:off x="7033266" y="3078638"/>
            <a:ext cx="19050" cy="19050"/>
          </a:xfrm>
          <a:custGeom>
            <a:avLst/>
            <a:gdLst/>
            <a:ahLst/>
            <a:cxnLst/>
            <a:rect l="l" t="t" r="r" b="b"/>
            <a:pathLst>
              <a:path w="19050" h="19050">
                <a:moveTo>
                  <a:pt x="1333" y="18999"/>
                </a:moveTo>
                <a:lnTo>
                  <a:pt x="1282" y="12865"/>
                </a:lnTo>
                <a:lnTo>
                  <a:pt x="863" y="6527"/>
                </a:lnTo>
                <a:lnTo>
                  <a:pt x="0" y="0"/>
                </a:lnTo>
                <a:lnTo>
                  <a:pt x="18745" y="0"/>
                </a:lnTo>
              </a:path>
            </a:pathLst>
          </a:custGeom>
          <a:ln w="12700">
            <a:solidFill>
              <a:srgbClr val="F8991C"/>
            </a:solidFill>
          </a:ln>
        </p:spPr>
        <p:txBody>
          <a:bodyPr wrap="square" lIns="0" tIns="0" rIns="0" bIns="0" rtlCol="0"/>
          <a:lstStyle/>
          <a:p>
            <a:endParaRPr dirty="0"/>
          </a:p>
        </p:txBody>
      </p:sp>
      <p:sp>
        <p:nvSpPr>
          <p:cNvPr id="92" name="object 92"/>
          <p:cNvSpPr/>
          <p:nvPr/>
        </p:nvSpPr>
        <p:spPr>
          <a:xfrm>
            <a:off x="7076802" y="3071387"/>
            <a:ext cx="36195" cy="7620"/>
          </a:xfrm>
          <a:custGeom>
            <a:avLst/>
            <a:gdLst/>
            <a:ahLst/>
            <a:cxnLst/>
            <a:rect l="l" t="t" r="r" b="b"/>
            <a:pathLst>
              <a:path w="36195" h="7619">
                <a:moveTo>
                  <a:pt x="0" y="7251"/>
                </a:moveTo>
                <a:lnTo>
                  <a:pt x="18745" y="7251"/>
                </a:lnTo>
                <a:lnTo>
                  <a:pt x="26644" y="7251"/>
                </a:lnTo>
                <a:lnTo>
                  <a:pt x="35991" y="0"/>
                </a:lnTo>
              </a:path>
            </a:pathLst>
          </a:custGeom>
          <a:ln w="12699">
            <a:solidFill>
              <a:srgbClr val="F8991C"/>
            </a:solidFill>
          </a:ln>
        </p:spPr>
        <p:txBody>
          <a:bodyPr wrap="square" lIns="0" tIns="0" rIns="0" bIns="0" rtlCol="0"/>
          <a:lstStyle/>
          <a:p>
            <a:endParaRPr dirty="0"/>
          </a:p>
        </p:txBody>
      </p:sp>
      <p:sp>
        <p:nvSpPr>
          <p:cNvPr id="93" name="object 93"/>
          <p:cNvSpPr/>
          <p:nvPr/>
        </p:nvSpPr>
        <p:spPr>
          <a:xfrm>
            <a:off x="7142512" y="2953530"/>
            <a:ext cx="635" cy="37465"/>
          </a:xfrm>
          <a:custGeom>
            <a:avLst/>
            <a:gdLst/>
            <a:ahLst/>
            <a:cxnLst/>
            <a:rect l="l" t="t" r="r" b="b"/>
            <a:pathLst>
              <a:path w="634" h="37464">
                <a:moveTo>
                  <a:pt x="0" y="37020"/>
                </a:moveTo>
                <a:lnTo>
                  <a:pt x="355" y="31102"/>
                </a:lnTo>
                <a:lnTo>
                  <a:pt x="546" y="24790"/>
                </a:lnTo>
                <a:lnTo>
                  <a:pt x="546" y="18046"/>
                </a:lnTo>
                <a:lnTo>
                  <a:pt x="546" y="0"/>
                </a:lnTo>
              </a:path>
            </a:pathLst>
          </a:custGeom>
          <a:ln w="12700">
            <a:solidFill>
              <a:srgbClr val="F8991C"/>
            </a:solidFill>
          </a:ln>
        </p:spPr>
        <p:txBody>
          <a:bodyPr wrap="square" lIns="0" tIns="0" rIns="0" bIns="0" rtlCol="0"/>
          <a:lstStyle/>
          <a:p>
            <a:endParaRPr dirty="0"/>
          </a:p>
        </p:txBody>
      </p:sp>
      <p:sp>
        <p:nvSpPr>
          <p:cNvPr id="94" name="object 94"/>
          <p:cNvSpPr txBox="1"/>
          <p:nvPr/>
        </p:nvSpPr>
        <p:spPr>
          <a:xfrm>
            <a:off x="6246098" y="2619249"/>
            <a:ext cx="767080" cy="345223"/>
          </a:xfrm>
          <a:prstGeom prst="rect">
            <a:avLst/>
          </a:prstGeom>
        </p:spPr>
        <p:txBody>
          <a:bodyPr vert="horz" wrap="square" lIns="0" tIns="12700" rIns="0" bIns="0" rtlCol="0">
            <a:spAutoFit/>
          </a:bodyPr>
          <a:lstStyle/>
          <a:p>
            <a:pPr marL="12700" marR="5080" algn="ctr" rtl="1">
              <a:lnSpc>
                <a:spcPct val="108300"/>
              </a:lnSpc>
              <a:spcBef>
                <a:spcPts val="100"/>
              </a:spcBef>
            </a:pPr>
            <a:r>
              <a:rPr lang="ar-EG" sz="1000" i="1" dirty="0" smtClean="0">
                <a:solidFill>
                  <a:srgbClr val="4C4D4F"/>
                </a:solidFill>
                <a:latin typeface="Helvetica Neue"/>
                <a:cs typeface="Helvetica Neue"/>
              </a:rPr>
              <a:t>ما الذي حدث أولًا؟</a:t>
            </a:r>
            <a:endParaRPr sz="1000" dirty="0">
              <a:latin typeface="Helvetica Neue"/>
              <a:cs typeface="Helvetica Neue"/>
            </a:endParaRPr>
          </a:p>
        </p:txBody>
      </p:sp>
      <p:sp>
        <p:nvSpPr>
          <p:cNvPr id="95" name="object 95"/>
          <p:cNvSpPr txBox="1"/>
          <p:nvPr/>
        </p:nvSpPr>
        <p:spPr>
          <a:xfrm>
            <a:off x="6006591" y="5226304"/>
            <a:ext cx="1646555" cy="703269"/>
          </a:xfrm>
          <a:prstGeom prst="rect">
            <a:avLst/>
          </a:prstGeom>
        </p:spPr>
        <p:txBody>
          <a:bodyPr vert="horz" wrap="square" lIns="0" tIns="12700" rIns="0" bIns="0" rtlCol="0">
            <a:spAutoFit/>
          </a:bodyPr>
          <a:lstStyle/>
          <a:p>
            <a:pPr marL="12700" marR="5080" algn="just" rtl="1">
              <a:lnSpc>
                <a:spcPct val="108300"/>
              </a:lnSpc>
              <a:spcBef>
                <a:spcPts val="100"/>
              </a:spcBef>
            </a:pPr>
            <a:r>
              <a:rPr lang="ar-EG" sz="1000" spc="5" dirty="0">
                <a:solidFill>
                  <a:srgbClr val="4C4D4F"/>
                </a:solidFill>
                <a:latin typeface="Arial"/>
                <a:cs typeface="Arial"/>
              </a:rPr>
              <a:t>ويحتمل ان يفضل البعض الاخر استخدام </a:t>
            </a:r>
            <a:r>
              <a:rPr lang="ar-EG" sz="1000" spc="5" dirty="0" smtClean="0">
                <a:solidFill>
                  <a:srgbClr val="4C4D4F"/>
                </a:solidFill>
                <a:latin typeface="Arial"/>
                <a:cs typeface="Arial"/>
              </a:rPr>
              <a:t>بطاقات </a:t>
            </a:r>
            <a:r>
              <a:rPr lang="ar-EG" sz="1000" spc="5" dirty="0">
                <a:solidFill>
                  <a:srgbClr val="4C4D4F"/>
                </a:solidFill>
                <a:latin typeface="Arial"/>
                <a:cs typeface="Arial"/>
              </a:rPr>
              <a:t>النشاط المطبوعة: </a:t>
            </a:r>
            <a:endParaRPr lang="ar-EG" sz="1000" spc="5" dirty="0" smtClean="0">
              <a:solidFill>
                <a:srgbClr val="4C4D4F"/>
              </a:solidFill>
              <a:latin typeface="Arial"/>
              <a:cs typeface="Arial"/>
            </a:endParaRPr>
          </a:p>
          <a:p>
            <a:pPr marL="12700" marR="5080" lvl="0" algn="r" rtl="1">
              <a:lnSpc>
                <a:spcPct val="108300"/>
              </a:lnSpc>
              <a:spcBef>
                <a:spcPts val="100"/>
              </a:spcBef>
            </a:pPr>
            <a:r>
              <a:rPr lang="en-US" sz="1000" u="sng" spc="-5" dirty="0">
                <a:solidFill>
                  <a:srgbClr val="4C4D4F"/>
                </a:solidFill>
                <a:latin typeface="Helvetica Neue"/>
                <a:cs typeface="Helvetica Neue"/>
                <a:hlinkClick r:id="rId8"/>
              </a:rPr>
              <a:t>scratch.mit.edu/</a:t>
            </a:r>
            <a:r>
              <a:rPr lang="en-US" sz="1000" u="sng" spc="-5" dirty="0">
                <a:solidFill>
                  <a:srgbClr val="4C4D4F"/>
                </a:solidFill>
                <a:latin typeface="Helvetica Neue"/>
                <a:cs typeface="Helvetica Neue"/>
              </a:rPr>
              <a:t>story/cards</a:t>
            </a:r>
            <a:endParaRPr lang="en-US" sz="1000" dirty="0">
              <a:solidFill>
                <a:prstClr val="black"/>
              </a:solidFill>
              <a:latin typeface="Helvetica Neue"/>
              <a:cs typeface="Helvetica Neue"/>
            </a:endParaRPr>
          </a:p>
          <a:p>
            <a:pPr marL="12700" marR="5080" algn="r" rtl="1">
              <a:lnSpc>
                <a:spcPct val="108300"/>
              </a:lnSpc>
              <a:spcBef>
                <a:spcPts val="100"/>
              </a:spcBef>
            </a:pPr>
            <a:endParaRPr lang="ar-EG" sz="1000" u="sng" spc="5" dirty="0">
              <a:solidFill>
                <a:srgbClr val="4C4D4F"/>
              </a:solidFill>
              <a:latin typeface="Arial"/>
              <a:cs typeface="Arial"/>
              <a:hlinkClick r:id="rId9"/>
            </a:endParaRPr>
          </a:p>
        </p:txBody>
      </p:sp>
      <p:sp>
        <p:nvSpPr>
          <p:cNvPr id="96" name="object 96"/>
          <p:cNvSpPr txBox="1"/>
          <p:nvPr/>
        </p:nvSpPr>
        <p:spPr>
          <a:xfrm>
            <a:off x="7947329" y="5226304"/>
            <a:ext cx="1594485" cy="690445"/>
          </a:xfrm>
          <a:prstGeom prst="rect">
            <a:avLst/>
          </a:prstGeom>
        </p:spPr>
        <p:txBody>
          <a:bodyPr vert="horz" wrap="square" lIns="0" tIns="12700" rIns="0" bIns="0" rtlCol="0">
            <a:spAutoFit/>
          </a:bodyPr>
          <a:lstStyle/>
          <a:p>
            <a:pPr marL="12700" marR="5080" algn="just" rtl="1">
              <a:lnSpc>
                <a:spcPct val="108300"/>
              </a:lnSpc>
            </a:pPr>
            <a:r>
              <a:rPr lang="ar-EG" sz="1000" spc="5" dirty="0">
                <a:solidFill>
                  <a:srgbClr val="4C4D4F"/>
                </a:solidFill>
                <a:latin typeface="Arial"/>
                <a:cs typeface="Arial"/>
              </a:rPr>
              <a:t>يحتمل ان يفضل بعض المشاركين اتباع البرنامج التعليمي على الانترنت</a:t>
            </a:r>
            <a:r>
              <a:rPr lang="ar-EG" sz="1000" spc="5" dirty="0" smtClean="0">
                <a:solidFill>
                  <a:srgbClr val="4C4D4F"/>
                </a:solidFill>
                <a:latin typeface="Arial"/>
                <a:cs typeface="Arial"/>
              </a:rPr>
              <a:t>:</a:t>
            </a:r>
          </a:p>
          <a:p>
            <a:pPr marL="12700" marR="5080" algn="r" rtl="1">
              <a:lnSpc>
                <a:spcPct val="108300"/>
              </a:lnSpc>
            </a:pPr>
            <a:r>
              <a:rPr lang="en-US" sz="1000" u="sng" spc="-5" dirty="0">
                <a:solidFill>
                  <a:srgbClr val="4C4D4F"/>
                </a:solidFill>
                <a:latin typeface="Helvetica Neue"/>
                <a:cs typeface="Helvetica Neue"/>
                <a:hlinkClick r:id="rId9"/>
              </a:rPr>
              <a:t>scratch.mit.edu/</a:t>
            </a:r>
            <a:r>
              <a:rPr lang="en-US" sz="1000" u="sng" spc="-5" dirty="0">
                <a:solidFill>
                  <a:srgbClr val="4C4D4F"/>
                </a:solidFill>
                <a:latin typeface="Helvetica Neue"/>
                <a:cs typeface="Helvetica Neue"/>
              </a:rPr>
              <a:t>story</a:t>
            </a:r>
            <a:endParaRPr lang="en-US" sz="1000" dirty="0">
              <a:latin typeface="Helvetica Neue"/>
              <a:cs typeface="Helvetica Neue"/>
            </a:endParaRPr>
          </a:p>
          <a:p>
            <a:pPr marL="12700" marR="5080" algn="r" rtl="1">
              <a:lnSpc>
                <a:spcPct val="108300"/>
              </a:lnSpc>
            </a:pPr>
            <a:endParaRPr lang="ar-EG" sz="1000" spc="5" dirty="0">
              <a:solidFill>
                <a:srgbClr val="4C4D4F"/>
              </a:solidFill>
              <a:latin typeface="Arial"/>
              <a:cs typeface="Arial"/>
            </a:endParaRPr>
          </a:p>
        </p:txBody>
      </p:sp>
      <p:sp>
        <p:nvSpPr>
          <p:cNvPr id="97" name="object 97"/>
          <p:cNvSpPr/>
          <p:nvPr/>
        </p:nvSpPr>
        <p:spPr>
          <a:xfrm>
            <a:off x="8380632" y="3917950"/>
            <a:ext cx="910844" cy="1282700"/>
          </a:xfrm>
          <a:prstGeom prst="rect">
            <a:avLst/>
          </a:prstGeom>
          <a:blipFill>
            <a:blip r:embed="rId10" cstate="print"/>
            <a:stretch>
              <a:fillRect/>
            </a:stretch>
          </a:blipFill>
        </p:spPr>
        <p:txBody>
          <a:bodyPr wrap="square" lIns="0" tIns="0" rIns="0" bIns="0" rtlCol="0"/>
          <a:lstStyle/>
          <a:p>
            <a:endParaRPr dirty="0"/>
          </a:p>
        </p:txBody>
      </p:sp>
      <p:sp>
        <p:nvSpPr>
          <p:cNvPr id="98" name="object 98"/>
          <p:cNvSpPr/>
          <p:nvPr/>
        </p:nvSpPr>
        <p:spPr>
          <a:xfrm>
            <a:off x="8380251" y="3917950"/>
            <a:ext cx="911225" cy="1282700"/>
          </a:xfrm>
          <a:custGeom>
            <a:avLst/>
            <a:gdLst/>
            <a:ahLst/>
            <a:cxnLst/>
            <a:rect l="l" t="t" r="r" b="b"/>
            <a:pathLst>
              <a:path w="911225" h="1282700">
                <a:moveTo>
                  <a:pt x="57632" y="0"/>
                </a:moveTo>
                <a:lnTo>
                  <a:pt x="24313" y="900"/>
                </a:lnTo>
                <a:lnTo>
                  <a:pt x="7204" y="7204"/>
                </a:lnTo>
                <a:lnTo>
                  <a:pt x="900" y="24313"/>
                </a:lnTo>
                <a:lnTo>
                  <a:pt x="0" y="57632"/>
                </a:lnTo>
                <a:lnTo>
                  <a:pt x="0" y="1225080"/>
                </a:lnTo>
                <a:lnTo>
                  <a:pt x="900" y="1258391"/>
                </a:lnTo>
                <a:lnTo>
                  <a:pt x="7204" y="1275497"/>
                </a:lnTo>
                <a:lnTo>
                  <a:pt x="24313" y="1281799"/>
                </a:lnTo>
                <a:lnTo>
                  <a:pt x="57632" y="1282700"/>
                </a:lnTo>
                <a:lnTo>
                  <a:pt x="853224" y="1282700"/>
                </a:lnTo>
                <a:lnTo>
                  <a:pt x="886535" y="1281799"/>
                </a:lnTo>
                <a:lnTo>
                  <a:pt x="903641" y="1275497"/>
                </a:lnTo>
                <a:lnTo>
                  <a:pt x="909943" y="1258391"/>
                </a:lnTo>
                <a:lnTo>
                  <a:pt x="910844" y="1225080"/>
                </a:lnTo>
                <a:lnTo>
                  <a:pt x="910844" y="57632"/>
                </a:lnTo>
                <a:lnTo>
                  <a:pt x="909943" y="24313"/>
                </a:lnTo>
                <a:lnTo>
                  <a:pt x="903641" y="7204"/>
                </a:lnTo>
                <a:lnTo>
                  <a:pt x="886535" y="900"/>
                </a:lnTo>
                <a:lnTo>
                  <a:pt x="853224" y="0"/>
                </a:lnTo>
                <a:lnTo>
                  <a:pt x="57632" y="0"/>
                </a:lnTo>
                <a:close/>
              </a:path>
            </a:pathLst>
          </a:custGeom>
          <a:ln w="12700">
            <a:solidFill>
              <a:srgbClr val="EA6955"/>
            </a:solidFill>
          </a:ln>
        </p:spPr>
        <p:txBody>
          <a:bodyPr wrap="square" lIns="0" tIns="0" rIns="0" bIns="0" rtlCol="0"/>
          <a:lstStyle/>
          <a:p>
            <a:endParaRPr dirty="0"/>
          </a:p>
        </p:txBody>
      </p:sp>
      <p:sp>
        <p:nvSpPr>
          <p:cNvPr id="99" name="object 99"/>
          <p:cNvSpPr/>
          <p:nvPr/>
        </p:nvSpPr>
        <p:spPr>
          <a:xfrm>
            <a:off x="6111367" y="4023258"/>
            <a:ext cx="1541779" cy="1106932"/>
          </a:xfrm>
          <a:prstGeom prst="rect">
            <a:avLst/>
          </a:prstGeom>
          <a:blipFill>
            <a:blip r:embed="rId11" cstate="print"/>
            <a:stretch>
              <a:fillRect/>
            </a:stretch>
          </a:blipFill>
        </p:spPr>
        <p:txBody>
          <a:bodyPr wrap="square" lIns="0" tIns="0" rIns="0" bIns="0" rtlCol="0"/>
          <a:lstStyle/>
          <a:p>
            <a:endParaRPr dirty="0"/>
          </a:p>
        </p:txBody>
      </p:sp>
      <p:sp>
        <p:nvSpPr>
          <p:cNvPr id="100" name="object 100"/>
          <p:cNvSpPr/>
          <p:nvPr/>
        </p:nvSpPr>
        <p:spPr>
          <a:xfrm>
            <a:off x="6111367" y="4041533"/>
            <a:ext cx="1541780" cy="1107440"/>
          </a:xfrm>
          <a:custGeom>
            <a:avLst/>
            <a:gdLst/>
            <a:ahLst/>
            <a:cxnLst/>
            <a:rect l="l" t="t" r="r" b="b"/>
            <a:pathLst>
              <a:path w="1541779" h="1107439">
                <a:moveTo>
                  <a:pt x="41909" y="0"/>
                </a:moveTo>
                <a:lnTo>
                  <a:pt x="17680" y="654"/>
                </a:lnTo>
                <a:lnTo>
                  <a:pt x="5238" y="5238"/>
                </a:lnTo>
                <a:lnTo>
                  <a:pt x="654" y="17680"/>
                </a:lnTo>
                <a:lnTo>
                  <a:pt x="0" y="41910"/>
                </a:lnTo>
                <a:lnTo>
                  <a:pt x="0" y="1065022"/>
                </a:lnTo>
                <a:lnTo>
                  <a:pt x="654" y="1089251"/>
                </a:lnTo>
                <a:lnTo>
                  <a:pt x="5238" y="1101693"/>
                </a:lnTo>
                <a:lnTo>
                  <a:pt x="17680" y="1106277"/>
                </a:lnTo>
                <a:lnTo>
                  <a:pt x="41909" y="1106932"/>
                </a:lnTo>
                <a:lnTo>
                  <a:pt x="1499869" y="1106932"/>
                </a:lnTo>
                <a:lnTo>
                  <a:pt x="1524099" y="1106277"/>
                </a:lnTo>
                <a:lnTo>
                  <a:pt x="1536541" y="1101693"/>
                </a:lnTo>
                <a:lnTo>
                  <a:pt x="1541125" y="1089251"/>
                </a:lnTo>
                <a:lnTo>
                  <a:pt x="1541779" y="1065022"/>
                </a:lnTo>
                <a:lnTo>
                  <a:pt x="1541779" y="41910"/>
                </a:lnTo>
                <a:lnTo>
                  <a:pt x="1541125" y="17680"/>
                </a:lnTo>
                <a:lnTo>
                  <a:pt x="1536541" y="5238"/>
                </a:lnTo>
                <a:lnTo>
                  <a:pt x="1524099" y="654"/>
                </a:lnTo>
                <a:lnTo>
                  <a:pt x="1499869" y="0"/>
                </a:lnTo>
                <a:lnTo>
                  <a:pt x="41909" y="0"/>
                </a:lnTo>
                <a:close/>
              </a:path>
            </a:pathLst>
          </a:custGeom>
          <a:ln w="12700">
            <a:solidFill>
              <a:srgbClr val="EA6955"/>
            </a:solidFill>
          </a:ln>
        </p:spPr>
        <p:txBody>
          <a:bodyPr wrap="square" lIns="0" tIns="0" rIns="0" bIns="0" rtlCol="0"/>
          <a:lstStyle/>
          <a:p>
            <a:endParaRPr dirty="0"/>
          </a:p>
        </p:txBody>
      </p:sp>
      <p:sp>
        <p:nvSpPr>
          <p:cNvPr id="101" name="object 101"/>
          <p:cNvSpPr txBox="1"/>
          <p:nvPr/>
        </p:nvSpPr>
        <p:spPr>
          <a:xfrm>
            <a:off x="675929" y="1291917"/>
            <a:ext cx="3867785" cy="502189"/>
          </a:xfrm>
          <a:prstGeom prst="rect">
            <a:avLst/>
          </a:prstGeom>
        </p:spPr>
        <p:txBody>
          <a:bodyPr vert="horz" wrap="square" lIns="0" tIns="12700" rIns="0" bIns="0" rtlCol="0">
            <a:spAutoFit/>
          </a:bodyPr>
          <a:lstStyle/>
          <a:p>
            <a:pPr marL="12700" marR="5080" algn="just" rtl="1">
              <a:lnSpc>
                <a:spcPct val="105600"/>
              </a:lnSpc>
            </a:pPr>
            <a:r>
              <a:rPr lang="ar-EG" sz="1500" spc="10" dirty="0">
                <a:solidFill>
                  <a:srgbClr val="4C4D4F"/>
                </a:solidFill>
                <a:latin typeface="Arial"/>
                <a:cs typeface="Arial"/>
              </a:rPr>
              <a:t>قم بأداء الخطوات القليلة الأولى من البرنامج التعليمي كي يرى المشاركون كيفية البدء.</a:t>
            </a:r>
          </a:p>
        </p:txBody>
      </p:sp>
      <p:sp>
        <p:nvSpPr>
          <p:cNvPr id="102" name="object 102"/>
          <p:cNvSpPr/>
          <p:nvPr/>
        </p:nvSpPr>
        <p:spPr>
          <a:xfrm>
            <a:off x="5760720" y="2012445"/>
            <a:ext cx="4036695" cy="413384"/>
          </a:xfrm>
          <a:custGeom>
            <a:avLst/>
            <a:gdLst/>
            <a:ahLst/>
            <a:cxnLst/>
            <a:rect l="l" t="t" r="r" b="b"/>
            <a:pathLst>
              <a:path w="4036695" h="413385">
                <a:moveTo>
                  <a:pt x="4036161" y="0"/>
                </a:moveTo>
                <a:lnTo>
                  <a:pt x="114300" y="0"/>
                </a:lnTo>
                <a:lnTo>
                  <a:pt x="48220" y="1785"/>
                </a:lnTo>
                <a:lnTo>
                  <a:pt x="14287" y="14287"/>
                </a:lnTo>
                <a:lnTo>
                  <a:pt x="1785" y="48220"/>
                </a:lnTo>
                <a:lnTo>
                  <a:pt x="0" y="114300"/>
                </a:lnTo>
                <a:lnTo>
                  <a:pt x="0" y="413258"/>
                </a:lnTo>
                <a:lnTo>
                  <a:pt x="4036161" y="413258"/>
                </a:lnTo>
                <a:lnTo>
                  <a:pt x="4036161" y="0"/>
                </a:lnTo>
                <a:close/>
              </a:path>
            </a:pathLst>
          </a:custGeom>
          <a:solidFill>
            <a:srgbClr val="FFFFFF"/>
          </a:solidFill>
        </p:spPr>
        <p:txBody>
          <a:bodyPr wrap="square" lIns="0" tIns="0" rIns="0" bIns="0" rtlCol="0"/>
          <a:lstStyle/>
          <a:p>
            <a:endParaRPr dirty="0"/>
          </a:p>
        </p:txBody>
      </p:sp>
      <p:sp>
        <p:nvSpPr>
          <p:cNvPr id="103" name="object 103"/>
          <p:cNvSpPr txBox="1"/>
          <p:nvPr/>
        </p:nvSpPr>
        <p:spPr>
          <a:xfrm>
            <a:off x="7265258" y="2038800"/>
            <a:ext cx="2326005" cy="330200"/>
          </a:xfrm>
          <a:prstGeom prst="rect">
            <a:avLst/>
          </a:prstGeom>
        </p:spPr>
        <p:txBody>
          <a:bodyPr vert="horz" wrap="square" lIns="0" tIns="12700" rIns="0" bIns="0" rtlCol="0">
            <a:spAutoFit/>
          </a:bodyPr>
          <a:lstStyle/>
          <a:p>
            <a:pPr marL="12700" algn="r" rtl="1">
              <a:lnSpc>
                <a:spcPct val="100000"/>
              </a:lnSpc>
              <a:spcBef>
                <a:spcPts val="100"/>
              </a:spcBef>
            </a:pPr>
            <a:r>
              <a:rPr lang="ar-EG" sz="1000" b="1" dirty="0" smtClean="0">
                <a:solidFill>
                  <a:srgbClr val="EA6955"/>
                </a:solidFill>
                <a:latin typeface="Helvetica Neue"/>
                <a:cs typeface="Helvetica Neue"/>
              </a:rPr>
              <a:t>ابدأ بالحث</a:t>
            </a:r>
            <a:endParaRPr sz="1000" dirty="0">
              <a:latin typeface="Helvetica Neue"/>
              <a:cs typeface="Helvetica Neue"/>
            </a:endParaRPr>
          </a:p>
          <a:p>
            <a:pPr marL="12700" lvl="0" algn="r" rtl="1"/>
            <a:r>
              <a:rPr lang="ar-EG" sz="1000" dirty="0">
                <a:solidFill>
                  <a:srgbClr val="4C4D4F"/>
                </a:solidFill>
                <a:latin typeface="Arial"/>
                <a:cs typeface="Arial"/>
              </a:rPr>
              <a:t>وجه الى المشاركين أسئلة للبدء</a:t>
            </a:r>
            <a:endParaRPr lang="ar-EG" sz="1000" dirty="0">
              <a:solidFill>
                <a:prstClr val="black"/>
              </a:solidFill>
              <a:latin typeface="Arial"/>
              <a:cs typeface="Arial"/>
            </a:endParaRPr>
          </a:p>
        </p:txBody>
      </p:sp>
      <p:sp>
        <p:nvSpPr>
          <p:cNvPr id="104" name="object 104"/>
          <p:cNvSpPr txBox="1"/>
          <p:nvPr/>
        </p:nvSpPr>
        <p:spPr>
          <a:xfrm>
            <a:off x="8347102" y="6527464"/>
            <a:ext cx="1260475" cy="355600"/>
          </a:xfrm>
          <a:prstGeom prst="rect">
            <a:avLst/>
          </a:prstGeom>
        </p:spPr>
        <p:txBody>
          <a:bodyPr vert="horz" wrap="square" lIns="0" tIns="25400" rIns="0" bIns="0" rtlCol="0">
            <a:spAutoFit/>
          </a:bodyPr>
          <a:lstStyle/>
          <a:p>
            <a:pPr marL="92075" indent="-79375" algn="r" rtl="1">
              <a:lnSpc>
                <a:spcPct val="100000"/>
              </a:lnSpc>
              <a:spcBef>
                <a:spcPts val="200"/>
              </a:spcBef>
              <a:buClr>
                <a:srgbClr val="EA6955"/>
              </a:buClr>
              <a:buChar char="•"/>
              <a:tabLst>
                <a:tab pos="92710" algn="l"/>
              </a:tabLst>
            </a:pPr>
            <a:r>
              <a:rPr lang="ar-EG" sz="1000" dirty="0" smtClean="0">
                <a:solidFill>
                  <a:srgbClr val="4C4D4F"/>
                </a:solidFill>
                <a:latin typeface="Helvetica Neue"/>
                <a:cs typeface="Helvetica Neue"/>
              </a:rPr>
              <a:t>اختر خلفية</a:t>
            </a:r>
            <a:endParaRPr sz="1000" dirty="0">
              <a:latin typeface="Helvetica Neue"/>
              <a:cs typeface="Helvetica Neue"/>
            </a:endParaRPr>
          </a:p>
          <a:p>
            <a:pPr marL="92075" indent="-79375" algn="r" rtl="1">
              <a:lnSpc>
                <a:spcPct val="100000"/>
              </a:lnSpc>
              <a:spcBef>
                <a:spcPts val="100"/>
              </a:spcBef>
              <a:buClr>
                <a:srgbClr val="EA6955"/>
              </a:buClr>
              <a:buChar char="•"/>
              <a:tabLst>
                <a:tab pos="92710" algn="l"/>
              </a:tabLst>
            </a:pPr>
            <a:r>
              <a:rPr lang="ar-EG" sz="1000" dirty="0" smtClean="0">
                <a:solidFill>
                  <a:srgbClr val="4C4D4F"/>
                </a:solidFill>
                <a:latin typeface="Helvetica Neue"/>
                <a:cs typeface="Helvetica Neue"/>
              </a:rPr>
              <a:t>اختر الشخصية</a:t>
            </a:r>
            <a:endParaRPr sz="1000" dirty="0">
              <a:latin typeface="Helvetica Neue"/>
              <a:cs typeface="Helvetica Neue"/>
            </a:endParaRPr>
          </a:p>
        </p:txBody>
      </p:sp>
      <p:sp>
        <p:nvSpPr>
          <p:cNvPr id="105" name="object 105"/>
          <p:cNvSpPr txBox="1"/>
          <p:nvPr/>
        </p:nvSpPr>
        <p:spPr>
          <a:xfrm>
            <a:off x="5648310" y="6566863"/>
            <a:ext cx="1987550" cy="355600"/>
          </a:xfrm>
          <a:prstGeom prst="rect">
            <a:avLst/>
          </a:prstGeom>
        </p:spPr>
        <p:txBody>
          <a:bodyPr vert="horz" wrap="square" lIns="0" tIns="25400" rIns="0" bIns="0" rtlCol="0">
            <a:spAutoFit/>
          </a:bodyPr>
          <a:lstStyle/>
          <a:p>
            <a:pPr marL="92075" indent="-79375" algn="r" rtl="1">
              <a:lnSpc>
                <a:spcPct val="100000"/>
              </a:lnSpc>
              <a:spcBef>
                <a:spcPts val="200"/>
              </a:spcBef>
              <a:buClr>
                <a:srgbClr val="EA6955"/>
              </a:buClr>
              <a:buChar char="•"/>
              <a:tabLst>
                <a:tab pos="92710" algn="l"/>
              </a:tabLst>
            </a:pPr>
            <a:r>
              <a:rPr lang="ar-EG" sz="1000" dirty="0" smtClean="0">
                <a:solidFill>
                  <a:srgbClr val="4C4D4F"/>
                </a:solidFill>
                <a:latin typeface="Helvetica Neue"/>
                <a:cs typeface="Helvetica Neue"/>
              </a:rPr>
              <a:t>إجعل الشخصية تقول شيئًا</a:t>
            </a:r>
            <a:endParaRPr sz="1000" dirty="0">
              <a:latin typeface="Helvetica Neue"/>
              <a:cs typeface="Helvetica Neue"/>
            </a:endParaRPr>
          </a:p>
          <a:p>
            <a:pPr marL="92075" indent="-79375" algn="r" rtl="1">
              <a:lnSpc>
                <a:spcPct val="100000"/>
              </a:lnSpc>
              <a:spcBef>
                <a:spcPts val="100"/>
              </a:spcBef>
              <a:buClr>
                <a:srgbClr val="EA6955"/>
              </a:buClr>
              <a:buChar char="•"/>
              <a:tabLst>
                <a:tab pos="92710" algn="l"/>
              </a:tabLst>
            </a:pPr>
            <a:r>
              <a:rPr lang="ar-EG" sz="1000" dirty="0" smtClean="0">
                <a:solidFill>
                  <a:srgbClr val="4C4D4F"/>
                </a:solidFill>
                <a:latin typeface="Helvetica Neue"/>
                <a:cs typeface="Helvetica Neue"/>
              </a:rPr>
              <a:t>قم بإظهار وإخفاء الشخصية</a:t>
            </a:r>
            <a:endParaRPr sz="1000" dirty="0">
              <a:latin typeface="Helvetica Neue"/>
              <a:cs typeface="Helvetica Neue"/>
            </a:endParaRPr>
          </a:p>
        </p:txBody>
      </p:sp>
      <p:sp>
        <p:nvSpPr>
          <p:cNvPr id="106" name="object 106"/>
          <p:cNvSpPr/>
          <p:nvPr/>
        </p:nvSpPr>
        <p:spPr>
          <a:xfrm>
            <a:off x="685800" y="4559300"/>
            <a:ext cx="4111625" cy="1206500"/>
          </a:xfrm>
          <a:custGeom>
            <a:avLst/>
            <a:gdLst/>
            <a:ahLst/>
            <a:cxnLst/>
            <a:rect l="l" t="t" r="r" b="b"/>
            <a:pathLst>
              <a:path w="4111625" h="1206500">
                <a:moveTo>
                  <a:pt x="4111409" y="0"/>
                </a:moveTo>
                <a:lnTo>
                  <a:pt x="114300" y="0"/>
                </a:lnTo>
                <a:lnTo>
                  <a:pt x="48220" y="1785"/>
                </a:lnTo>
                <a:lnTo>
                  <a:pt x="14287" y="14287"/>
                </a:lnTo>
                <a:lnTo>
                  <a:pt x="1785" y="48220"/>
                </a:lnTo>
                <a:lnTo>
                  <a:pt x="0" y="114300"/>
                </a:lnTo>
                <a:lnTo>
                  <a:pt x="0" y="1206500"/>
                </a:lnTo>
                <a:lnTo>
                  <a:pt x="3997109" y="1206500"/>
                </a:lnTo>
                <a:lnTo>
                  <a:pt x="4063188" y="1204714"/>
                </a:lnTo>
                <a:lnTo>
                  <a:pt x="4097121" y="1192212"/>
                </a:lnTo>
                <a:lnTo>
                  <a:pt x="4109623" y="1158279"/>
                </a:lnTo>
                <a:lnTo>
                  <a:pt x="4111409" y="1092200"/>
                </a:lnTo>
                <a:lnTo>
                  <a:pt x="4111409" y="0"/>
                </a:lnTo>
                <a:close/>
              </a:path>
            </a:pathLst>
          </a:custGeom>
          <a:solidFill>
            <a:srgbClr val="D4EFFC"/>
          </a:solidFill>
        </p:spPr>
        <p:txBody>
          <a:bodyPr wrap="square" lIns="0" tIns="0" rIns="0" bIns="0" rtlCol="0"/>
          <a:lstStyle/>
          <a:p>
            <a:endParaRPr dirty="0"/>
          </a:p>
        </p:txBody>
      </p:sp>
      <p:sp>
        <p:nvSpPr>
          <p:cNvPr id="107" name="object 107"/>
          <p:cNvSpPr/>
          <p:nvPr/>
        </p:nvSpPr>
        <p:spPr>
          <a:xfrm>
            <a:off x="711520" y="4617459"/>
            <a:ext cx="4037329" cy="278130"/>
          </a:xfrm>
          <a:custGeom>
            <a:avLst/>
            <a:gdLst/>
            <a:ahLst/>
            <a:cxnLst/>
            <a:rect l="l" t="t" r="r" b="b"/>
            <a:pathLst>
              <a:path w="4037329" h="278129">
                <a:moveTo>
                  <a:pt x="4037076" y="0"/>
                </a:moveTo>
                <a:lnTo>
                  <a:pt x="114300" y="0"/>
                </a:lnTo>
                <a:lnTo>
                  <a:pt x="48220" y="1785"/>
                </a:lnTo>
                <a:lnTo>
                  <a:pt x="14287" y="14287"/>
                </a:lnTo>
                <a:lnTo>
                  <a:pt x="1785" y="48220"/>
                </a:lnTo>
                <a:lnTo>
                  <a:pt x="0" y="114300"/>
                </a:lnTo>
                <a:lnTo>
                  <a:pt x="0" y="277977"/>
                </a:lnTo>
                <a:lnTo>
                  <a:pt x="4037076" y="277977"/>
                </a:lnTo>
                <a:lnTo>
                  <a:pt x="4037076" y="0"/>
                </a:lnTo>
                <a:close/>
              </a:path>
            </a:pathLst>
          </a:custGeom>
          <a:solidFill>
            <a:srgbClr val="FFFFFF"/>
          </a:solidFill>
        </p:spPr>
        <p:txBody>
          <a:bodyPr wrap="square" lIns="0" tIns="0" rIns="0" bIns="0" rtlCol="0"/>
          <a:lstStyle/>
          <a:p>
            <a:endParaRPr dirty="0"/>
          </a:p>
        </p:txBody>
      </p:sp>
      <p:sp>
        <p:nvSpPr>
          <p:cNvPr id="108" name="object 108"/>
          <p:cNvSpPr txBox="1"/>
          <p:nvPr/>
        </p:nvSpPr>
        <p:spPr>
          <a:xfrm>
            <a:off x="3578192" y="4674985"/>
            <a:ext cx="999490" cy="166712"/>
          </a:xfrm>
          <a:prstGeom prst="rect">
            <a:avLst/>
          </a:prstGeom>
        </p:spPr>
        <p:txBody>
          <a:bodyPr vert="horz" wrap="square" lIns="0" tIns="12700" rIns="0" bIns="0" rtlCol="0">
            <a:spAutoFit/>
          </a:bodyPr>
          <a:lstStyle/>
          <a:p>
            <a:pPr marL="12700" algn="r" rtl="1">
              <a:lnSpc>
                <a:spcPct val="100000"/>
              </a:lnSpc>
              <a:spcBef>
                <a:spcPts val="100"/>
              </a:spcBef>
            </a:pPr>
            <a:r>
              <a:rPr lang="ar-EG" sz="1000" b="1" dirty="0" smtClean="0">
                <a:solidFill>
                  <a:srgbClr val="00AEEF"/>
                </a:solidFill>
                <a:latin typeface="Helvetica Neue"/>
                <a:cs typeface="Helvetica Neue"/>
              </a:rPr>
              <a:t>ابدأ قصتك</a:t>
            </a:r>
            <a:endParaRPr sz="1000" dirty="0">
              <a:latin typeface="Helvetica Neue"/>
              <a:cs typeface="Helvetica Neue"/>
            </a:endParaRPr>
          </a:p>
        </p:txBody>
      </p:sp>
      <p:sp>
        <p:nvSpPr>
          <p:cNvPr id="109" name="object 109"/>
          <p:cNvSpPr/>
          <p:nvPr/>
        </p:nvSpPr>
        <p:spPr>
          <a:xfrm>
            <a:off x="685800" y="5824728"/>
            <a:ext cx="4111625" cy="1391285"/>
          </a:xfrm>
          <a:custGeom>
            <a:avLst/>
            <a:gdLst/>
            <a:ahLst/>
            <a:cxnLst/>
            <a:rect l="l" t="t" r="r" b="b"/>
            <a:pathLst>
              <a:path w="4111625" h="1391284">
                <a:moveTo>
                  <a:pt x="4111409" y="0"/>
                </a:moveTo>
                <a:lnTo>
                  <a:pt x="114300" y="0"/>
                </a:lnTo>
                <a:lnTo>
                  <a:pt x="48220" y="1785"/>
                </a:lnTo>
                <a:lnTo>
                  <a:pt x="14287" y="14287"/>
                </a:lnTo>
                <a:lnTo>
                  <a:pt x="1785" y="48220"/>
                </a:lnTo>
                <a:lnTo>
                  <a:pt x="0" y="114300"/>
                </a:lnTo>
                <a:lnTo>
                  <a:pt x="0" y="1390904"/>
                </a:lnTo>
                <a:lnTo>
                  <a:pt x="3997109" y="1390904"/>
                </a:lnTo>
                <a:lnTo>
                  <a:pt x="4063188" y="1389118"/>
                </a:lnTo>
                <a:lnTo>
                  <a:pt x="4097121" y="1376616"/>
                </a:lnTo>
                <a:lnTo>
                  <a:pt x="4109623" y="1342683"/>
                </a:lnTo>
                <a:lnTo>
                  <a:pt x="4111409" y="1276604"/>
                </a:lnTo>
                <a:lnTo>
                  <a:pt x="4111409" y="0"/>
                </a:lnTo>
                <a:close/>
              </a:path>
            </a:pathLst>
          </a:custGeom>
          <a:solidFill>
            <a:srgbClr val="D4EFFC"/>
          </a:solidFill>
        </p:spPr>
        <p:txBody>
          <a:bodyPr wrap="square" lIns="0" tIns="0" rIns="0" bIns="0" rtlCol="0"/>
          <a:lstStyle/>
          <a:p>
            <a:endParaRPr dirty="0"/>
          </a:p>
        </p:txBody>
      </p:sp>
      <p:sp>
        <p:nvSpPr>
          <p:cNvPr id="110" name="object 110"/>
          <p:cNvSpPr/>
          <p:nvPr/>
        </p:nvSpPr>
        <p:spPr>
          <a:xfrm>
            <a:off x="723290" y="5866790"/>
            <a:ext cx="4037329" cy="278130"/>
          </a:xfrm>
          <a:custGeom>
            <a:avLst/>
            <a:gdLst/>
            <a:ahLst/>
            <a:cxnLst/>
            <a:rect l="l" t="t" r="r" b="b"/>
            <a:pathLst>
              <a:path w="4037329" h="278129">
                <a:moveTo>
                  <a:pt x="4037076" y="0"/>
                </a:moveTo>
                <a:lnTo>
                  <a:pt x="114300" y="0"/>
                </a:lnTo>
                <a:lnTo>
                  <a:pt x="48220" y="1785"/>
                </a:lnTo>
                <a:lnTo>
                  <a:pt x="14287" y="14287"/>
                </a:lnTo>
                <a:lnTo>
                  <a:pt x="1785" y="48220"/>
                </a:lnTo>
                <a:lnTo>
                  <a:pt x="0" y="114300"/>
                </a:lnTo>
                <a:lnTo>
                  <a:pt x="0" y="277977"/>
                </a:lnTo>
                <a:lnTo>
                  <a:pt x="4037076" y="277977"/>
                </a:lnTo>
                <a:lnTo>
                  <a:pt x="4037076" y="0"/>
                </a:lnTo>
                <a:close/>
              </a:path>
            </a:pathLst>
          </a:custGeom>
          <a:solidFill>
            <a:srgbClr val="FFFFFF"/>
          </a:solidFill>
        </p:spPr>
        <p:txBody>
          <a:bodyPr wrap="square" lIns="0" tIns="0" rIns="0" bIns="0" rtlCol="0"/>
          <a:lstStyle/>
          <a:p>
            <a:endParaRPr dirty="0"/>
          </a:p>
        </p:txBody>
      </p:sp>
      <p:sp>
        <p:nvSpPr>
          <p:cNvPr id="111" name="object 111"/>
          <p:cNvSpPr txBox="1"/>
          <p:nvPr/>
        </p:nvSpPr>
        <p:spPr>
          <a:xfrm>
            <a:off x="1836938" y="5913255"/>
            <a:ext cx="2741930" cy="166712"/>
          </a:xfrm>
          <a:prstGeom prst="rect">
            <a:avLst/>
          </a:prstGeom>
        </p:spPr>
        <p:txBody>
          <a:bodyPr vert="horz" wrap="square" lIns="0" tIns="12700" rIns="0" bIns="0" rtlCol="0">
            <a:spAutoFit/>
          </a:bodyPr>
          <a:lstStyle/>
          <a:p>
            <a:pPr marL="12700" algn="r" rtl="1">
              <a:lnSpc>
                <a:spcPct val="100000"/>
              </a:lnSpc>
              <a:spcBef>
                <a:spcPts val="100"/>
              </a:spcBef>
            </a:pPr>
            <a:r>
              <a:rPr lang="ar-EG" sz="1000" b="1" dirty="0" smtClean="0">
                <a:solidFill>
                  <a:srgbClr val="00AEEF"/>
                </a:solidFill>
                <a:latin typeface="Helvetica Neue"/>
                <a:cs typeface="Helvetica Neue"/>
              </a:rPr>
              <a:t>اختر شخصية جديدة وإظهرها:</a:t>
            </a:r>
            <a:endParaRPr sz="1000" dirty="0">
              <a:latin typeface="Helvetica Neue"/>
              <a:cs typeface="Helvetica Neue"/>
            </a:endParaRPr>
          </a:p>
        </p:txBody>
      </p:sp>
      <p:sp>
        <p:nvSpPr>
          <p:cNvPr id="112" name="object 112"/>
          <p:cNvSpPr/>
          <p:nvPr/>
        </p:nvSpPr>
        <p:spPr>
          <a:xfrm>
            <a:off x="876338" y="3879850"/>
            <a:ext cx="1497660" cy="249611"/>
          </a:xfrm>
          <a:prstGeom prst="rect">
            <a:avLst/>
          </a:prstGeom>
          <a:blipFill>
            <a:blip r:embed="rId12" cstate="print"/>
            <a:stretch>
              <a:fillRect/>
            </a:stretch>
          </a:blipFill>
        </p:spPr>
        <p:txBody>
          <a:bodyPr wrap="square" lIns="0" tIns="0" rIns="0" bIns="0" rtlCol="0"/>
          <a:lstStyle/>
          <a:p>
            <a:endParaRPr dirty="0"/>
          </a:p>
        </p:txBody>
      </p:sp>
      <p:sp>
        <p:nvSpPr>
          <p:cNvPr id="113" name="object 113"/>
          <p:cNvSpPr/>
          <p:nvPr/>
        </p:nvSpPr>
        <p:spPr>
          <a:xfrm>
            <a:off x="876334" y="3879850"/>
            <a:ext cx="1497965" cy="250190"/>
          </a:xfrm>
          <a:custGeom>
            <a:avLst/>
            <a:gdLst/>
            <a:ahLst/>
            <a:cxnLst/>
            <a:rect l="l" t="t" r="r" b="b"/>
            <a:pathLst>
              <a:path w="1497964" h="250189">
                <a:moveTo>
                  <a:pt x="57150" y="0"/>
                </a:moveTo>
                <a:lnTo>
                  <a:pt x="24110" y="892"/>
                </a:lnTo>
                <a:lnTo>
                  <a:pt x="7143" y="7143"/>
                </a:lnTo>
                <a:lnTo>
                  <a:pt x="892" y="24110"/>
                </a:lnTo>
                <a:lnTo>
                  <a:pt x="0" y="57150"/>
                </a:lnTo>
                <a:lnTo>
                  <a:pt x="0" y="192455"/>
                </a:lnTo>
                <a:lnTo>
                  <a:pt x="892" y="225495"/>
                </a:lnTo>
                <a:lnTo>
                  <a:pt x="7143" y="242462"/>
                </a:lnTo>
                <a:lnTo>
                  <a:pt x="24110" y="248712"/>
                </a:lnTo>
                <a:lnTo>
                  <a:pt x="57150" y="249605"/>
                </a:lnTo>
                <a:lnTo>
                  <a:pt x="1440510" y="249605"/>
                </a:lnTo>
                <a:lnTo>
                  <a:pt x="1473550" y="248712"/>
                </a:lnTo>
                <a:lnTo>
                  <a:pt x="1490516" y="242462"/>
                </a:lnTo>
                <a:lnTo>
                  <a:pt x="1496767" y="225495"/>
                </a:lnTo>
                <a:lnTo>
                  <a:pt x="1497660" y="192455"/>
                </a:lnTo>
                <a:lnTo>
                  <a:pt x="1497660" y="57150"/>
                </a:lnTo>
                <a:lnTo>
                  <a:pt x="1496767" y="24110"/>
                </a:lnTo>
                <a:lnTo>
                  <a:pt x="1490516" y="7143"/>
                </a:lnTo>
                <a:lnTo>
                  <a:pt x="1473550" y="892"/>
                </a:lnTo>
                <a:lnTo>
                  <a:pt x="1440510" y="0"/>
                </a:lnTo>
                <a:lnTo>
                  <a:pt x="57150" y="0"/>
                </a:lnTo>
                <a:close/>
              </a:path>
            </a:pathLst>
          </a:custGeom>
          <a:ln w="12700">
            <a:solidFill>
              <a:srgbClr val="00AEEF"/>
            </a:solidFill>
          </a:ln>
        </p:spPr>
        <p:txBody>
          <a:bodyPr wrap="square" lIns="0" tIns="0" rIns="0" bIns="0" rtlCol="0"/>
          <a:lstStyle/>
          <a:p>
            <a:endParaRPr dirty="0"/>
          </a:p>
        </p:txBody>
      </p:sp>
      <p:sp>
        <p:nvSpPr>
          <p:cNvPr id="114" name="object 114"/>
          <p:cNvSpPr/>
          <p:nvPr/>
        </p:nvSpPr>
        <p:spPr>
          <a:xfrm>
            <a:off x="1584819" y="4055455"/>
            <a:ext cx="200024" cy="200024"/>
          </a:xfrm>
          <a:prstGeom prst="rect">
            <a:avLst/>
          </a:prstGeom>
          <a:blipFill>
            <a:blip r:embed="rId6" cstate="print"/>
            <a:stretch>
              <a:fillRect/>
            </a:stretch>
          </a:blipFill>
        </p:spPr>
        <p:txBody>
          <a:bodyPr wrap="square" lIns="0" tIns="0" rIns="0" bIns="0" rtlCol="0"/>
          <a:lstStyle/>
          <a:p>
            <a:endParaRPr dirty="0"/>
          </a:p>
        </p:txBody>
      </p:sp>
      <p:sp>
        <p:nvSpPr>
          <p:cNvPr id="115" name="object 115"/>
          <p:cNvSpPr/>
          <p:nvPr/>
        </p:nvSpPr>
        <p:spPr>
          <a:xfrm>
            <a:off x="2666403" y="3730269"/>
            <a:ext cx="1917077" cy="694537"/>
          </a:xfrm>
          <a:prstGeom prst="rect">
            <a:avLst/>
          </a:prstGeom>
          <a:blipFill>
            <a:blip r:embed="rId13" cstate="print"/>
            <a:stretch>
              <a:fillRect/>
            </a:stretch>
          </a:blipFill>
        </p:spPr>
        <p:txBody>
          <a:bodyPr wrap="square" lIns="0" tIns="0" rIns="0" bIns="0" rtlCol="0"/>
          <a:lstStyle/>
          <a:p>
            <a:endParaRPr dirty="0"/>
          </a:p>
        </p:txBody>
      </p:sp>
      <p:sp>
        <p:nvSpPr>
          <p:cNvPr id="116" name="object 116"/>
          <p:cNvSpPr/>
          <p:nvPr/>
        </p:nvSpPr>
        <p:spPr>
          <a:xfrm>
            <a:off x="2666403" y="3730275"/>
            <a:ext cx="1917700" cy="694690"/>
          </a:xfrm>
          <a:custGeom>
            <a:avLst/>
            <a:gdLst/>
            <a:ahLst/>
            <a:cxnLst/>
            <a:rect l="l" t="t" r="r" b="b"/>
            <a:pathLst>
              <a:path w="1917700" h="694689">
                <a:moveTo>
                  <a:pt x="57150" y="0"/>
                </a:moveTo>
                <a:lnTo>
                  <a:pt x="24110" y="892"/>
                </a:lnTo>
                <a:lnTo>
                  <a:pt x="7143" y="7143"/>
                </a:lnTo>
                <a:lnTo>
                  <a:pt x="892" y="24110"/>
                </a:lnTo>
                <a:lnTo>
                  <a:pt x="0" y="57150"/>
                </a:lnTo>
                <a:lnTo>
                  <a:pt x="0" y="637374"/>
                </a:lnTo>
                <a:lnTo>
                  <a:pt x="892" y="670414"/>
                </a:lnTo>
                <a:lnTo>
                  <a:pt x="7143" y="687381"/>
                </a:lnTo>
                <a:lnTo>
                  <a:pt x="24110" y="693631"/>
                </a:lnTo>
                <a:lnTo>
                  <a:pt x="57150" y="694524"/>
                </a:lnTo>
                <a:lnTo>
                  <a:pt x="1859927" y="694524"/>
                </a:lnTo>
                <a:lnTo>
                  <a:pt x="1892967" y="693631"/>
                </a:lnTo>
                <a:lnTo>
                  <a:pt x="1909933" y="687381"/>
                </a:lnTo>
                <a:lnTo>
                  <a:pt x="1916184" y="670414"/>
                </a:lnTo>
                <a:lnTo>
                  <a:pt x="1917077" y="637374"/>
                </a:lnTo>
                <a:lnTo>
                  <a:pt x="1917077" y="57150"/>
                </a:lnTo>
                <a:lnTo>
                  <a:pt x="1916184" y="24110"/>
                </a:lnTo>
                <a:lnTo>
                  <a:pt x="1909933" y="7143"/>
                </a:lnTo>
                <a:lnTo>
                  <a:pt x="1892967" y="892"/>
                </a:lnTo>
                <a:lnTo>
                  <a:pt x="1859927" y="0"/>
                </a:lnTo>
                <a:lnTo>
                  <a:pt x="57150" y="0"/>
                </a:lnTo>
                <a:close/>
              </a:path>
            </a:pathLst>
          </a:custGeom>
          <a:ln w="12700">
            <a:solidFill>
              <a:srgbClr val="00AEEF"/>
            </a:solidFill>
          </a:ln>
        </p:spPr>
        <p:txBody>
          <a:bodyPr wrap="square" lIns="0" tIns="0" rIns="0" bIns="0" rtlCol="0"/>
          <a:lstStyle/>
          <a:p>
            <a:endParaRPr dirty="0"/>
          </a:p>
        </p:txBody>
      </p:sp>
      <p:sp>
        <p:nvSpPr>
          <p:cNvPr id="117" name="object 117"/>
          <p:cNvSpPr/>
          <p:nvPr/>
        </p:nvSpPr>
        <p:spPr>
          <a:xfrm>
            <a:off x="2637448" y="4849367"/>
            <a:ext cx="1828449" cy="916419"/>
          </a:xfrm>
          <a:prstGeom prst="rect">
            <a:avLst/>
          </a:prstGeom>
          <a:blipFill>
            <a:blip r:embed="rId14" cstate="print"/>
            <a:stretch>
              <a:fillRect/>
            </a:stretch>
          </a:blipFill>
        </p:spPr>
        <p:txBody>
          <a:bodyPr wrap="square" lIns="0" tIns="0" rIns="0" bIns="0" rtlCol="0"/>
          <a:lstStyle/>
          <a:p>
            <a:endParaRPr dirty="0"/>
          </a:p>
        </p:txBody>
      </p:sp>
      <p:sp>
        <p:nvSpPr>
          <p:cNvPr id="118" name="object 118"/>
          <p:cNvSpPr/>
          <p:nvPr/>
        </p:nvSpPr>
        <p:spPr>
          <a:xfrm>
            <a:off x="835728" y="6508750"/>
            <a:ext cx="1497666" cy="249611"/>
          </a:xfrm>
          <a:prstGeom prst="rect">
            <a:avLst/>
          </a:prstGeom>
          <a:blipFill>
            <a:blip r:embed="rId15" cstate="print"/>
            <a:stretch>
              <a:fillRect/>
            </a:stretch>
          </a:blipFill>
        </p:spPr>
        <p:txBody>
          <a:bodyPr wrap="square" lIns="0" tIns="0" rIns="0" bIns="0" rtlCol="0"/>
          <a:lstStyle/>
          <a:p>
            <a:endParaRPr dirty="0"/>
          </a:p>
        </p:txBody>
      </p:sp>
      <p:sp>
        <p:nvSpPr>
          <p:cNvPr id="119" name="object 119"/>
          <p:cNvSpPr/>
          <p:nvPr/>
        </p:nvSpPr>
        <p:spPr>
          <a:xfrm>
            <a:off x="835728" y="6508750"/>
            <a:ext cx="1497965" cy="250190"/>
          </a:xfrm>
          <a:custGeom>
            <a:avLst/>
            <a:gdLst/>
            <a:ahLst/>
            <a:cxnLst/>
            <a:rect l="l" t="t" r="r" b="b"/>
            <a:pathLst>
              <a:path w="1497964" h="250190">
                <a:moveTo>
                  <a:pt x="57150" y="0"/>
                </a:moveTo>
                <a:lnTo>
                  <a:pt x="24110" y="892"/>
                </a:lnTo>
                <a:lnTo>
                  <a:pt x="7143" y="7143"/>
                </a:lnTo>
                <a:lnTo>
                  <a:pt x="892" y="24110"/>
                </a:lnTo>
                <a:lnTo>
                  <a:pt x="0" y="57150"/>
                </a:lnTo>
                <a:lnTo>
                  <a:pt x="0" y="192455"/>
                </a:lnTo>
                <a:lnTo>
                  <a:pt x="892" y="225495"/>
                </a:lnTo>
                <a:lnTo>
                  <a:pt x="7143" y="242462"/>
                </a:lnTo>
                <a:lnTo>
                  <a:pt x="24110" y="248712"/>
                </a:lnTo>
                <a:lnTo>
                  <a:pt x="57150" y="249605"/>
                </a:lnTo>
                <a:lnTo>
                  <a:pt x="1440510" y="249605"/>
                </a:lnTo>
                <a:lnTo>
                  <a:pt x="1473550" y="248712"/>
                </a:lnTo>
                <a:lnTo>
                  <a:pt x="1490516" y="242462"/>
                </a:lnTo>
                <a:lnTo>
                  <a:pt x="1496767" y="225495"/>
                </a:lnTo>
                <a:lnTo>
                  <a:pt x="1497660" y="192455"/>
                </a:lnTo>
                <a:lnTo>
                  <a:pt x="1497660" y="57150"/>
                </a:lnTo>
                <a:lnTo>
                  <a:pt x="1496767" y="24110"/>
                </a:lnTo>
                <a:lnTo>
                  <a:pt x="1490516" y="7143"/>
                </a:lnTo>
                <a:lnTo>
                  <a:pt x="1473550" y="892"/>
                </a:lnTo>
                <a:lnTo>
                  <a:pt x="1440510" y="0"/>
                </a:lnTo>
                <a:lnTo>
                  <a:pt x="57150" y="0"/>
                </a:lnTo>
                <a:close/>
              </a:path>
            </a:pathLst>
          </a:custGeom>
          <a:ln w="12700">
            <a:solidFill>
              <a:srgbClr val="00AEEF"/>
            </a:solidFill>
          </a:ln>
        </p:spPr>
        <p:txBody>
          <a:bodyPr wrap="square" lIns="0" tIns="0" rIns="0" bIns="0" rtlCol="0"/>
          <a:lstStyle/>
          <a:p>
            <a:endParaRPr dirty="0"/>
          </a:p>
        </p:txBody>
      </p:sp>
      <p:sp>
        <p:nvSpPr>
          <p:cNvPr id="120" name="object 120"/>
          <p:cNvSpPr/>
          <p:nvPr/>
        </p:nvSpPr>
        <p:spPr>
          <a:xfrm>
            <a:off x="1544213" y="6684355"/>
            <a:ext cx="200024" cy="200024"/>
          </a:xfrm>
          <a:prstGeom prst="rect">
            <a:avLst/>
          </a:prstGeom>
          <a:blipFill>
            <a:blip r:embed="rId6" cstate="print"/>
            <a:stretch>
              <a:fillRect/>
            </a:stretch>
          </a:blipFill>
        </p:spPr>
        <p:txBody>
          <a:bodyPr wrap="square" lIns="0" tIns="0" rIns="0" bIns="0" rtlCol="0"/>
          <a:lstStyle/>
          <a:p>
            <a:endParaRPr dirty="0"/>
          </a:p>
        </p:txBody>
      </p:sp>
      <p:sp>
        <p:nvSpPr>
          <p:cNvPr id="121" name="object 121"/>
          <p:cNvSpPr/>
          <p:nvPr/>
        </p:nvSpPr>
        <p:spPr>
          <a:xfrm>
            <a:off x="2599448" y="6346342"/>
            <a:ext cx="650278" cy="694537"/>
          </a:xfrm>
          <a:prstGeom prst="rect">
            <a:avLst/>
          </a:prstGeom>
          <a:blipFill>
            <a:blip r:embed="rId16" cstate="print"/>
            <a:stretch>
              <a:fillRect/>
            </a:stretch>
          </a:blipFill>
        </p:spPr>
        <p:txBody>
          <a:bodyPr wrap="square" lIns="0" tIns="0" rIns="0" bIns="0" rtlCol="0"/>
          <a:lstStyle/>
          <a:p>
            <a:endParaRPr dirty="0"/>
          </a:p>
        </p:txBody>
      </p:sp>
      <p:sp>
        <p:nvSpPr>
          <p:cNvPr id="122" name="object 122"/>
          <p:cNvSpPr/>
          <p:nvPr/>
        </p:nvSpPr>
        <p:spPr>
          <a:xfrm>
            <a:off x="2599441" y="6346344"/>
            <a:ext cx="650875" cy="694690"/>
          </a:xfrm>
          <a:custGeom>
            <a:avLst/>
            <a:gdLst/>
            <a:ahLst/>
            <a:cxnLst/>
            <a:rect l="l" t="t" r="r" b="b"/>
            <a:pathLst>
              <a:path w="650875" h="694690">
                <a:moveTo>
                  <a:pt x="57150" y="0"/>
                </a:moveTo>
                <a:lnTo>
                  <a:pt x="24110" y="892"/>
                </a:lnTo>
                <a:lnTo>
                  <a:pt x="7143" y="7143"/>
                </a:lnTo>
                <a:lnTo>
                  <a:pt x="892" y="24110"/>
                </a:lnTo>
                <a:lnTo>
                  <a:pt x="0" y="57150"/>
                </a:lnTo>
                <a:lnTo>
                  <a:pt x="0" y="637387"/>
                </a:lnTo>
                <a:lnTo>
                  <a:pt x="892" y="670427"/>
                </a:lnTo>
                <a:lnTo>
                  <a:pt x="7143" y="687393"/>
                </a:lnTo>
                <a:lnTo>
                  <a:pt x="24110" y="693644"/>
                </a:lnTo>
                <a:lnTo>
                  <a:pt x="57150" y="694537"/>
                </a:lnTo>
                <a:lnTo>
                  <a:pt x="593140" y="694537"/>
                </a:lnTo>
                <a:lnTo>
                  <a:pt x="626180" y="693644"/>
                </a:lnTo>
                <a:lnTo>
                  <a:pt x="643147" y="687393"/>
                </a:lnTo>
                <a:lnTo>
                  <a:pt x="649397" y="670427"/>
                </a:lnTo>
                <a:lnTo>
                  <a:pt x="650290" y="637387"/>
                </a:lnTo>
                <a:lnTo>
                  <a:pt x="650290" y="57150"/>
                </a:lnTo>
                <a:lnTo>
                  <a:pt x="649397" y="24110"/>
                </a:lnTo>
                <a:lnTo>
                  <a:pt x="643147" y="7143"/>
                </a:lnTo>
                <a:lnTo>
                  <a:pt x="626180" y="892"/>
                </a:lnTo>
                <a:lnTo>
                  <a:pt x="593140" y="0"/>
                </a:lnTo>
                <a:lnTo>
                  <a:pt x="57150" y="0"/>
                </a:lnTo>
                <a:close/>
              </a:path>
            </a:pathLst>
          </a:custGeom>
          <a:ln w="12700">
            <a:solidFill>
              <a:srgbClr val="00AEEF"/>
            </a:solidFill>
          </a:ln>
        </p:spPr>
        <p:txBody>
          <a:bodyPr wrap="square" lIns="0" tIns="0" rIns="0" bIns="0" rtlCol="0"/>
          <a:lstStyle/>
          <a:p>
            <a:endParaRPr dirty="0"/>
          </a:p>
        </p:txBody>
      </p:sp>
      <p:sp>
        <p:nvSpPr>
          <p:cNvPr id="123" name="object 123"/>
          <p:cNvSpPr/>
          <p:nvPr/>
        </p:nvSpPr>
        <p:spPr>
          <a:xfrm>
            <a:off x="3409218" y="6171590"/>
            <a:ext cx="1180612" cy="1044041"/>
          </a:xfrm>
          <a:prstGeom prst="rect">
            <a:avLst/>
          </a:prstGeom>
          <a:blipFill>
            <a:blip r:embed="rId17" cstate="print"/>
            <a:stretch>
              <a:fillRect/>
            </a:stretch>
          </a:blipFill>
        </p:spPr>
        <p:txBody>
          <a:bodyPr wrap="square" lIns="0" tIns="0" rIns="0" bIns="0" rtlCol="0"/>
          <a:lstStyle/>
          <a:p>
            <a:endParaRPr dirty="0"/>
          </a:p>
        </p:txBody>
      </p:sp>
      <p:sp>
        <p:nvSpPr>
          <p:cNvPr id="124" name="object 124"/>
          <p:cNvSpPr/>
          <p:nvPr/>
        </p:nvSpPr>
        <p:spPr>
          <a:xfrm>
            <a:off x="1631518" y="4981143"/>
            <a:ext cx="646099" cy="688739"/>
          </a:xfrm>
          <a:prstGeom prst="rect">
            <a:avLst/>
          </a:prstGeom>
          <a:blipFill>
            <a:blip r:embed="rId18" cstate="print"/>
            <a:stretch>
              <a:fillRect/>
            </a:stretch>
          </a:blipFill>
        </p:spPr>
        <p:txBody>
          <a:bodyPr wrap="square" lIns="0" tIns="0" rIns="0" bIns="0" rtlCol="0"/>
          <a:lstStyle/>
          <a:p>
            <a:endParaRPr dirty="0"/>
          </a:p>
        </p:txBody>
      </p:sp>
      <p:sp>
        <p:nvSpPr>
          <p:cNvPr id="125" name="object 125"/>
          <p:cNvSpPr/>
          <p:nvPr/>
        </p:nvSpPr>
        <p:spPr>
          <a:xfrm>
            <a:off x="1631518" y="4981145"/>
            <a:ext cx="646430" cy="694690"/>
          </a:xfrm>
          <a:custGeom>
            <a:avLst/>
            <a:gdLst/>
            <a:ahLst/>
            <a:cxnLst/>
            <a:rect l="l" t="t" r="r" b="b"/>
            <a:pathLst>
              <a:path w="646430" h="694689">
                <a:moveTo>
                  <a:pt x="57150" y="0"/>
                </a:moveTo>
                <a:lnTo>
                  <a:pt x="24110" y="892"/>
                </a:lnTo>
                <a:lnTo>
                  <a:pt x="7143" y="7143"/>
                </a:lnTo>
                <a:lnTo>
                  <a:pt x="892" y="24110"/>
                </a:lnTo>
                <a:lnTo>
                  <a:pt x="0" y="57150"/>
                </a:lnTo>
                <a:lnTo>
                  <a:pt x="0" y="637387"/>
                </a:lnTo>
                <a:lnTo>
                  <a:pt x="892" y="670427"/>
                </a:lnTo>
                <a:lnTo>
                  <a:pt x="7143" y="687393"/>
                </a:lnTo>
                <a:lnTo>
                  <a:pt x="24110" y="693644"/>
                </a:lnTo>
                <a:lnTo>
                  <a:pt x="57150" y="694537"/>
                </a:lnTo>
                <a:lnTo>
                  <a:pt x="588962" y="694537"/>
                </a:lnTo>
                <a:lnTo>
                  <a:pt x="622002" y="693644"/>
                </a:lnTo>
                <a:lnTo>
                  <a:pt x="638968" y="687393"/>
                </a:lnTo>
                <a:lnTo>
                  <a:pt x="645219" y="670427"/>
                </a:lnTo>
                <a:lnTo>
                  <a:pt x="646112" y="637387"/>
                </a:lnTo>
                <a:lnTo>
                  <a:pt x="646112" y="57150"/>
                </a:lnTo>
                <a:lnTo>
                  <a:pt x="645219" y="24110"/>
                </a:lnTo>
                <a:lnTo>
                  <a:pt x="638968" y="7143"/>
                </a:lnTo>
                <a:lnTo>
                  <a:pt x="622002" y="892"/>
                </a:lnTo>
                <a:lnTo>
                  <a:pt x="588962" y="0"/>
                </a:lnTo>
                <a:lnTo>
                  <a:pt x="57150" y="0"/>
                </a:lnTo>
                <a:close/>
              </a:path>
            </a:pathLst>
          </a:custGeom>
          <a:ln w="12700">
            <a:solidFill>
              <a:srgbClr val="00AEEF"/>
            </a:solidFill>
          </a:ln>
        </p:spPr>
        <p:txBody>
          <a:bodyPr wrap="square" lIns="0" tIns="0" rIns="0" bIns="0" rtlCol="0"/>
          <a:lstStyle/>
          <a:p>
            <a:endParaRPr dirty="0"/>
          </a:p>
        </p:txBody>
      </p:sp>
      <p:sp>
        <p:nvSpPr>
          <p:cNvPr id="126" name="object 126"/>
          <p:cNvSpPr txBox="1"/>
          <p:nvPr/>
        </p:nvSpPr>
        <p:spPr>
          <a:xfrm>
            <a:off x="4668035" y="7421472"/>
            <a:ext cx="103505" cy="192405"/>
          </a:xfrm>
          <a:prstGeom prst="rect">
            <a:avLst/>
          </a:prstGeom>
        </p:spPr>
        <p:txBody>
          <a:bodyPr vert="horz" wrap="square" lIns="0" tIns="8890" rIns="0" bIns="0" rtlCol="0">
            <a:spAutoFit/>
          </a:bodyPr>
          <a:lstStyle/>
          <a:p>
            <a:pPr marL="12700">
              <a:lnSpc>
                <a:spcPct val="100000"/>
              </a:lnSpc>
              <a:spcBef>
                <a:spcPts val="70"/>
              </a:spcBef>
            </a:pPr>
            <a:r>
              <a:rPr sz="1100" b="1" dirty="0">
                <a:solidFill>
                  <a:srgbClr val="FFFFFF"/>
                </a:solidFill>
                <a:latin typeface="Helvetica Neue"/>
                <a:cs typeface="Helvetica Neue"/>
              </a:rPr>
              <a:t>5</a:t>
            </a:r>
            <a:endParaRPr sz="1100" dirty="0">
              <a:latin typeface="Helvetica Neue"/>
              <a:cs typeface="Helvetica Neue"/>
            </a:endParaRPr>
          </a:p>
        </p:txBody>
      </p:sp>
      <p:sp>
        <p:nvSpPr>
          <p:cNvPr id="127" name="object 127"/>
          <p:cNvSpPr txBox="1"/>
          <p:nvPr/>
        </p:nvSpPr>
        <p:spPr>
          <a:xfrm>
            <a:off x="9709935" y="7421472"/>
            <a:ext cx="103505" cy="192405"/>
          </a:xfrm>
          <a:prstGeom prst="rect">
            <a:avLst/>
          </a:prstGeom>
        </p:spPr>
        <p:txBody>
          <a:bodyPr vert="horz" wrap="square" lIns="0" tIns="8890" rIns="0" bIns="0" rtlCol="0">
            <a:spAutoFit/>
          </a:bodyPr>
          <a:lstStyle/>
          <a:p>
            <a:pPr marL="12700">
              <a:lnSpc>
                <a:spcPct val="100000"/>
              </a:lnSpc>
              <a:spcBef>
                <a:spcPts val="70"/>
              </a:spcBef>
            </a:pPr>
            <a:r>
              <a:rPr sz="1100" b="1" dirty="0">
                <a:solidFill>
                  <a:srgbClr val="FFFFFF"/>
                </a:solidFill>
                <a:latin typeface="Helvetica Neue"/>
                <a:cs typeface="Helvetica Neue"/>
              </a:rPr>
              <a:t>6</a:t>
            </a:r>
            <a:endParaRPr sz="1100" dirty="0">
              <a:latin typeface="Helvetica Neue"/>
              <a:cs typeface="Helvetica Neue"/>
            </a:endParaRPr>
          </a:p>
        </p:txBody>
      </p:sp>
      <p:sp>
        <p:nvSpPr>
          <p:cNvPr id="130" name="object 2"/>
          <p:cNvSpPr txBox="1"/>
          <p:nvPr/>
        </p:nvSpPr>
        <p:spPr>
          <a:xfrm>
            <a:off x="555751" y="196105"/>
            <a:ext cx="2068830" cy="135935"/>
          </a:xfrm>
          <a:prstGeom prst="rect">
            <a:avLst/>
          </a:prstGeom>
        </p:spPr>
        <p:txBody>
          <a:bodyPr vert="horz" wrap="square" lIns="0" tIns="12700" rIns="0" bIns="0" rtlCol="0">
            <a:spAutoFit/>
          </a:bodyPr>
          <a:lstStyle/>
          <a:p>
            <a:pPr marL="12700">
              <a:lnSpc>
                <a:spcPct val="100000"/>
              </a:lnSpc>
              <a:spcBef>
                <a:spcPts val="100"/>
              </a:spcBef>
            </a:pPr>
            <a:r>
              <a:rPr lang="ar-EG" sz="800" b="1" spc="10" dirty="0" smtClean="0">
                <a:solidFill>
                  <a:srgbClr val="FFFFFF"/>
                </a:solidFill>
                <a:latin typeface="Helvetica Neue"/>
                <a:cs typeface="Helvetica Neue"/>
              </a:rPr>
              <a:t>أنشئ قصة | دليل المعلم</a:t>
            </a:r>
            <a:endParaRPr sz="800" dirty="0">
              <a:latin typeface="Helvetica Neue"/>
              <a:cs typeface="Helvetica Neue"/>
            </a:endParaRPr>
          </a:p>
        </p:txBody>
      </p:sp>
      <p:sp>
        <p:nvSpPr>
          <p:cNvPr id="131" name="object 8"/>
          <p:cNvSpPr txBox="1"/>
          <p:nvPr/>
        </p:nvSpPr>
        <p:spPr>
          <a:xfrm>
            <a:off x="5610352" y="196105"/>
            <a:ext cx="2068830" cy="135935"/>
          </a:xfrm>
          <a:prstGeom prst="rect">
            <a:avLst/>
          </a:prstGeom>
        </p:spPr>
        <p:txBody>
          <a:bodyPr vert="horz" wrap="square" lIns="0" tIns="12700" rIns="0" bIns="0" rtlCol="0">
            <a:spAutoFit/>
          </a:bodyPr>
          <a:lstStyle/>
          <a:p>
            <a:pPr marL="12700">
              <a:lnSpc>
                <a:spcPct val="100000"/>
              </a:lnSpc>
              <a:spcBef>
                <a:spcPts val="100"/>
              </a:spcBef>
            </a:pPr>
            <a:r>
              <a:rPr lang="ar-EG" sz="800" b="1" spc="10" dirty="0" smtClean="0">
                <a:solidFill>
                  <a:srgbClr val="FFFFFF"/>
                </a:solidFill>
                <a:latin typeface="Helvetica Neue"/>
                <a:cs typeface="Helvetica Neue"/>
              </a:rPr>
              <a:t>أنشئ قصة | دليل المعلم</a:t>
            </a:r>
            <a:endParaRPr sz="800" dirty="0">
              <a:latin typeface="Helvetica Neue"/>
              <a:cs typeface="Helvetica Neue"/>
            </a:endParaRPr>
          </a:p>
        </p:txBody>
      </p:sp>
      <p:sp>
        <p:nvSpPr>
          <p:cNvPr id="132" name="object 40"/>
          <p:cNvSpPr txBox="1">
            <a:spLocks/>
          </p:cNvSpPr>
          <p:nvPr/>
        </p:nvSpPr>
        <p:spPr>
          <a:xfrm>
            <a:off x="502206" y="7391400"/>
            <a:ext cx="2164793" cy="153888"/>
          </a:xfrm>
          <a:prstGeom prst="rect">
            <a:avLst/>
          </a:prstGeom>
        </p:spPr>
        <p:txBody>
          <a:bodyPr vert="horz" wrap="square" lIns="0" tIns="0" rIns="0" bIns="0" rtlCol="0">
            <a:spAutoFit/>
          </a:bodyPr>
          <a:lstStyle>
            <a:defPPr>
              <a:defRPr lang="en-US"/>
            </a:defPPr>
            <a:lvl1pPr marL="0" algn="l" defTabSz="914400" rtl="0" eaLnBrk="1" latinLnBrk="0" hangingPunct="1">
              <a:defRPr sz="800" b="1" i="0" kern="1200">
                <a:solidFill>
                  <a:srgbClr val="939598"/>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rtl="1">
              <a:lnSpc>
                <a:spcPts val="1245"/>
              </a:lnSpc>
            </a:pPr>
            <a:r>
              <a:rPr lang="ar-EG" spc="-10" dirty="0" smtClean="0"/>
              <a:t> دليل </a:t>
            </a:r>
            <a:r>
              <a:rPr lang="en-US" spc="-10" dirty="0" smtClean="0"/>
              <a:t>Scratch</a:t>
            </a:r>
            <a:r>
              <a:rPr lang="ar-EG" spc="-10" dirty="0" smtClean="0"/>
              <a:t> للمعلم</a:t>
            </a:r>
            <a:r>
              <a:rPr lang="ar-EG" spc="114" dirty="0" smtClean="0"/>
              <a:t>•</a:t>
            </a:r>
            <a:r>
              <a:rPr lang="ar-EG" spc="50" dirty="0" smtClean="0"/>
              <a:t> </a:t>
            </a:r>
            <a:r>
              <a:rPr lang="en-US" sz="1100" spc="5" dirty="0" smtClean="0">
                <a:solidFill>
                  <a:srgbClr val="0214BE"/>
                </a:solidFill>
                <a:latin typeface="Arial"/>
                <a:cs typeface="Arial"/>
              </a:rPr>
              <a:t>scratch.mit.edu/go</a:t>
            </a:r>
            <a:endParaRPr lang="en-US" sz="1100" dirty="0">
              <a:solidFill>
                <a:srgbClr val="0214BE"/>
              </a:solidFill>
              <a:latin typeface="Arial"/>
              <a:cs typeface="Arial"/>
            </a:endParaRPr>
          </a:p>
        </p:txBody>
      </p:sp>
      <p:sp>
        <p:nvSpPr>
          <p:cNvPr id="133" name="object 40"/>
          <p:cNvSpPr txBox="1">
            <a:spLocks/>
          </p:cNvSpPr>
          <p:nvPr/>
        </p:nvSpPr>
        <p:spPr>
          <a:xfrm>
            <a:off x="5544106" y="7391400"/>
            <a:ext cx="2223771" cy="153888"/>
          </a:xfrm>
          <a:prstGeom prst="rect">
            <a:avLst/>
          </a:prstGeom>
        </p:spPr>
        <p:txBody>
          <a:bodyPr vert="horz" wrap="square" lIns="0" tIns="0" rIns="0" bIns="0" rtlCol="0">
            <a:spAutoFit/>
          </a:bodyPr>
          <a:lstStyle>
            <a:defPPr>
              <a:defRPr lang="en-US"/>
            </a:defPPr>
            <a:lvl1pPr marL="0" algn="l" defTabSz="914400" rtl="0" eaLnBrk="1" latinLnBrk="0" hangingPunct="1">
              <a:defRPr sz="800" b="1" i="0" kern="1200">
                <a:solidFill>
                  <a:srgbClr val="939598"/>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rtl="1">
              <a:lnSpc>
                <a:spcPts val="1245"/>
              </a:lnSpc>
            </a:pPr>
            <a:r>
              <a:rPr lang="ar-EG" spc="-10" dirty="0" smtClean="0"/>
              <a:t> دليل </a:t>
            </a:r>
            <a:r>
              <a:rPr lang="en-US" spc="-10" dirty="0" smtClean="0"/>
              <a:t>Scratch</a:t>
            </a:r>
            <a:r>
              <a:rPr lang="ar-EG" spc="-10" dirty="0" smtClean="0"/>
              <a:t> للمعلم</a:t>
            </a:r>
            <a:r>
              <a:rPr lang="ar-EG" spc="114" dirty="0" smtClean="0"/>
              <a:t>•</a:t>
            </a:r>
            <a:r>
              <a:rPr lang="ar-EG" spc="50" dirty="0" smtClean="0"/>
              <a:t> </a:t>
            </a:r>
            <a:r>
              <a:rPr lang="en-US" sz="1100" spc="5" dirty="0" smtClean="0">
                <a:solidFill>
                  <a:srgbClr val="0214BE"/>
                </a:solidFill>
                <a:latin typeface="Arial"/>
                <a:cs typeface="Arial"/>
              </a:rPr>
              <a:t>scratch.mit.edu/go</a:t>
            </a:r>
            <a:endParaRPr lang="en-US" sz="1100" dirty="0">
              <a:solidFill>
                <a:srgbClr val="0214BE"/>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02245" y="146221"/>
            <a:ext cx="720054" cy="268808"/>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9052594" y="150286"/>
            <a:ext cx="720054" cy="26880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628896" y="7424419"/>
            <a:ext cx="182880" cy="182880"/>
          </a:xfrm>
          <a:custGeom>
            <a:avLst/>
            <a:gdLst/>
            <a:ahLst/>
            <a:cxnLst/>
            <a:rect l="l" t="t" r="r" b="b"/>
            <a:pathLst>
              <a:path w="182879" h="182879">
                <a:moveTo>
                  <a:pt x="91439" y="0"/>
                </a:moveTo>
                <a:lnTo>
                  <a:pt x="55849" y="7186"/>
                </a:lnTo>
                <a:lnTo>
                  <a:pt x="26784" y="26784"/>
                </a:lnTo>
                <a:lnTo>
                  <a:pt x="7186" y="55849"/>
                </a:lnTo>
                <a:lnTo>
                  <a:pt x="0" y="91439"/>
                </a:lnTo>
                <a:lnTo>
                  <a:pt x="7186" y="127030"/>
                </a:lnTo>
                <a:lnTo>
                  <a:pt x="26784" y="156095"/>
                </a:lnTo>
                <a:lnTo>
                  <a:pt x="55849" y="175693"/>
                </a:lnTo>
                <a:lnTo>
                  <a:pt x="91439" y="182879"/>
                </a:lnTo>
                <a:lnTo>
                  <a:pt x="127030" y="175693"/>
                </a:lnTo>
                <a:lnTo>
                  <a:pt x="156095" y="156095"/>
                </a:lnTo>
                <a:lnTo>
                  <a:pt x="175693" y="127030"/>
                </a:lnTo>
                <a:lnTo>
                  <a:pt x="182879" y="91439"/>
                </a:lnTo>
                <a:lnTo>
                  <a:pt x="175693" y="55849"/>
                </a:lnTo>
                <a:lnTo>
                  <a:pt x="156095" y="26784"/>
                </a:lnTo>
                <a:lnTo>
                  <a:pt x="127030" y="7186"/>
                </a:lnTo>
                <a:lnTo>
                  <a:pt x="91439" y="0"/>
                </a:lnTo>
                <a:close/>
              </a:path>
            </a:pathLst>
          </a:custGeom>
          <a:solidFill>
            <a:srgbClr val="F8991C"/>
          </a:solidFill>
        </p:spPr>
        <p:txBody>
          <a:bodyPr wrap="square" lIns="0" tIns="0" rIns="0" bIns="0" rtlCol="0"/>
          <a:lstStyle/>
          <a:p>
            <a:endParaRPr dirty="0"/>
          </a:p>
        </p:txBody>
      </p:sp>
      <p:sp>
        <p:nvSpPr>
          <p:cNvPr id="6" name="object 6"/>
          <p:cNvSpPr/>
          <p:nvPr/>
        </p:nvSpPr>
        <p:spPr>
          <a:xfrm>
            <a:off x="9688194"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5"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7" name="object 7"/>
          <p:cNvSpPr/>
          <p:nvPr/>
        </p:nvSpPr>
        <p:spPr>
          <a:xfrm>
            <a:off x="9671050" y="7426959"/>
            <a:ext cx="182880" cy="182880"/>
          </a:xfrm>
          <a:custGeom>
            <a:avLst/>
            <a:gdLst/>
            <a:ahLst/>
            <a:cxnLst/>
            <a:rect l="l" t="t" r="r" b="b"/>
            <a:pathLst>
              <a:path w="182879" h="182879">
                <a:moveTo>
                  <a:pt x="91440" y="0"/>
                </a:moveTo>
                <a:lnTo>
                  <a:pt x="55849" y="7186"/>
                </a:lnTo>
                <a:lnTo>
                  <a:pt x="26784" y="26784"/>
                </a:lnTo>
                <a:lnTo>
                  <a:pt x="7186" y="55849"/>
                </a:lnTo>
                <a:lnTo>
                  <a:pt x="0" y="91440"/>
                </a:lnTo>
                <a:lnTo>
                  <a:pt x="7186" y="127030"/>
                </a:lnTo>
                <a:lnTo>
                  <a:pt x="26784" y="156095"/>
                </a:lnTo>
                <a:lnTo>
                  <a:pt x="55849" y="175693"/>
                </a:lnTo>
                <a:lnTo>
                  <a:pt x="91440" y="182880"/>
                </a:lnTo>
                <a:lnTo>
                  <a:pt x="127030" y="175693"/>
                </a:lnTo>
                <a:lnTo>
                  <a:pt x="156095" y="156095"/>
                </a:lnTo>
                <a:lnTo>
                  <a:pt x="175693" y="127030"/>
                </a:lnTo>
                <a:lnTo>
                  <a:pt x="182880" y="91440"/>
                </a:lnTo>
                <a:lnTo>
                  <a:pt x="175693" y="55849"/>
                </a:lnTo>
                <a:lnTo>
                  <a:pt x="156095" y="26784"/>
                </a:lnTo>
                <a:lnTo>
                  <a:pt x="127030" y="7186"/>
                </a:lnTo>
                <a:lnTo>
                  <a:pt x="91440" y="0"/>
                </a:lnTo>
                <a:close/>
              </a:path>
            </a:pathLst>
          </a:custGeom>
          <a:solidFill>
            <a:srgbClr val="F8991C"/>
          </a:solidFill>
        </p:spPr>
        <p:txBody>
          <a:bodyPr wrap="square" lIns="0" tIns="0" rIns="0" bIns="0" rtlCol="0"/>
          <a:lstStyle/>
          <a:p>
            <a:endParaRPr dirty="0"/>
          </a:p>
        </p:txBody>
      </p:sp>
      <p:sp>
        <p:nvSpPr>
          <p:cNvPr id="9" name="object 9"/>
          <p:cNvSpPr/>
          <p:nvPr/>
        </p:nvSpPr>
        <p:spPr>
          <a:xfrm>
            <a:off x="5147322" y="96126"/>
            <a:ext cx="406387" cy="361126"/>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118122" y="96126"/>
            <a:ext cx="406387" cy="361126"/>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686992" y="5181600"/>
            <a:ext cx="4114165" cy="1828800"/>
          </a:xfrm>
          <a:custGeom>
            <a:avLst/>
            <a:gdLst/>
            <a:ahLst/>
            <a:cxnLst/>
            <a:rect l="l" t="t" r="r" b="b"/>
            <a:pathLst>
              <a:path w="4114165" h="1828800">
                <a:moveTo>
                  <a:pt x="4113606" y="0"/>
                </a:moveTo>
                <a:lnTo>
                  <a:pt x="114300" y="0"/>
                </a:lnTo>
                <a:lnTo>
                  <a:pt x="48220" y="1785"/>
                </a:lnTo>
                <a:lnTo>
                  <a:pt x="14287" y="14287"/>
                </a:lnTo>
                <a:lnTo>
                  <a:pt x="1785" y="48220"/>
                </a:lnTo>
                <a:lnTo>
                  <a:pt x="0" y="114300"/>
                </a:lnTo>
                <a:lnTo>
                  <a:pt x="0" y="1828800"/>
                </a:lnTo>
                <a:lnTo>
                  <a:pt x="3999306" y="1828800"/>
                </a:lnTo>
                <a:lnTo>
                  <a:pt x="4065385" y="1827014"/>
                </a:lnTo>
                <a:lnTo>
                  <a:pt x="4099318" y="1814512"/>
                </a:lnTo>
                <a:lnTo>
                  <a:pt x="4111820" y="1780579"/>
                </a:lnTo>
                <a:lnTo>
                  <a:pt x="4113606" y="1714500"/>
                </a:lnTo>
                <a:lnTo>
                  <a:pt x="4113606" y="0"/>
                </a:lnTo>
                <a:close/>
              </a:path>
            </a:pathLst>
          </a:custGeom>
          <a:solidFill>
            <a:srgbClr val="FBE4DB"/>
          </a:solidFill>
        </p:spPr>
        <p:txBody>
          <a:bodyPr wrap="square" lIns="0" tIns="0" rIns="0" bIns="0" rtlCol="0"/>
          <a:lstStyle/>
          <a:p>
            <a:endParaRPr dirty="0"/>
          </a:p>
        </p:txBody>
      </p:sp>
      <p:sp>
        <p:nvSpPr>
          <p:cNvPr id="12" name="object 12"/>
          <p:cNvSpPr/>
          <p:nvPr/>
        </p:nvSpPr>
        <p:spPr>
          <a:xfrm>
            <a:off x="727602" y="5228362"/>
            <a:ext cx="4035425" cy="278130"/>
          </a:xfrm>
          <a:custGeom>
            <a:avLst/>
            <a:gdLst/>
            <a:ahLst/>
            <a:cxnLst/>
            <a:rect l="l" t="t" r="r" b="b"/>
            <a:pathLst>
              <a:path w="4035425" h="278129">
                <a:moveTo>
                  <a:pt x="4035361" y="0"/>
                </a:moveTo>
                <a:lnTo>
                  <a:pt x="114300" y="0"/>
                </a:lnTo>
                <a:lnTo>
                  <a:pt x="48220" y="1785"/>
                </a:lnTo>
                <a:lnTo>
                  <a:pt x="14287" y="14287"/>
                </a:lnTo>
                <a:lnTo>
                  <a:pt x="1785" y="48220"/>
                </a:lnTo>
                <a:lnTo>
                  <a:pt x="0" y="114300"/>
                </a:lnTo>
                <a:lnTo>
                  <a:pt x="0" y="277977"/>
                </a:lnTo>
                <a:lnTo>
                  <a:pt x="4035361" y="277977"/>
                </a:lnTo>
                <a:lnTo>
                  <a:pt x="4035361" y="0"/>
                </a:lnTo>
                <a:close/>
              </a:path>
            </a:pathLst>
          </a:custGeom>
          <a:solidFill>
            <a:srgbClr val="FFFFFF"/>
          </a:solidFill>
        </p:spPr>
        <p:txBody>
          <a:bodyPr wrap="square" lIns="0" tIns="0" rIns="0" bIns="0" rtlCol="0"/>
          <a:lstStyle/>
          <a:p>
            <a:endParaRPr dirty="0"/>
          </a:p>
        </p:txBody>
      </p:sp>
      <p:sp>
        <p:nvSpPr>
          <p:cNvPr id="13" name="object 13"/>
          <p:cNvSpPr/>
          <p:nvPr/>
        </p:nvSpPr>
        <p:spPr>
          <a:xfrm>
            <a:off x="4518732" y="661105"/>
            <a:ext cx="188595" cy="142240"/>
          </a:xfrm>
          <a:custGeom>
            <a:avLst/>
            <a:gdLst/>
            <a:ahLst/>
            <a:cxnLst/>
            <a:rect l="l" t="t" r="r" b="b"/>
            <a:pathLst>
              <a:path w="188595" h="142240">
                <a:moveTo>
                  <a:pt x="172643" y="141846"/>
                </a:moveTo>
                <a:lnTo>
                  <a:pt x="15430" y="141846"/>
                </a:lnTo>
                <a:lnTo>
                  <a:pt x="6946" y="141846"/>
                </a:lnTo>
                <a:lnTo>
                  <a:pt x="0" y="134899"/>
                </a:lnTo>
                <a:lnTo>
                  <a:pt x="0" y="126415"/>
                </a:lnTo>
                <a:lnTo>
                  <a:pt x="0" y="15430"/>
                </a:lnTo>
                <a:lnTo>
                  <a:pt x="0" y="6946"/>
                </a:lnTo>
                <a:lnTo>
                  <a:pt x="6946" y="0"/>
                </a:lnTo>
                <a:lnTo>
                  <a:pt x="15430" y="0"/>
                </a:lnTo>
                <a:lnTo>
                  <a:pt x="172643" y="0"/>
                </a:lnTo>
                <a:lnTo>
                  <a:pt x="181127" y="0"/>
                </a:lnTo>
                <a:lnTo>
                  <a:pt x="188074" y="6946"/>
                </a:lnTo>
                <a:lnTo>
                  <a:pt x="188074" y="15430"/>
                </a:lnTo>
                <a:lnTo>
                  <a:pt x="188074" y="126415"/>
                </a:lnTo>
                <a:lnTo>
                  <a:pt x="188074" y="134899"/>
                </a:lnTo>
                <a:lnTo>
                  <a:pt x="181127" y="141846"/>
                </a:lnTo>
                <a:lnTo>
                  <a:pt x="172643" y="141846"/>
                </a:lnTo>
                <a:close/>
              </a:path>
            </a:pathLst>
          </a:custGeom>
          <a:ln w="12865">
            <a:solidFill>
              <a:srgbClr val="EA6A54"/>
            </a:solidFill>
          </a:ln>
        </p:spPr>
        <p:txBody>
          <a:bodyPr wrap="square" lIns="0" tIns="0" rIns="0" bIns="0" rtlCol="0"/>
          <a:lstStyle/>
          <a:p>
            <a:endParaRPr dirty="0"/>
          </a:p>
        </p:txBody>
      </p:sp>
      <p:sp>
        <p:nvSpPr>
          <p:cNvPr id="14" name="object 14"/>
          <p:cNvSpPr/>
          <p:nvPr/>
        </p:nvSpPr>
        <p:spPr>
          <a:xfrm>
            <a:off x="4484912" y="806053"/>
            <a:ext cx="255904" cy="74930"/>
          </a:xfrm>
          <a:custGeom>
            <a:avLst/>
            <a:gdLst/>
            <a:ahLst/>
            <a:cxnLst/>
            <a:rect l="l" t="t" r="r" b="b"/>
            <a:pathLst>
              <a:path w="255904" h="74930">
                <a:moveTo>
                  <a:pt x="19253" y="74434"/>
                </a:moveTo>
                <a:lnTo>
                  <a:pt x="236474" y="74434"/>
                </a:lnTo>
                <a:lnTo>
                  <a:pt x="244388" y="72936"/>
                </a:lnTo>
                <a:lnTo>
                  <a:pt x="251247" y="68667"/>
                </a:lnTo>
                <a:lnTo>
                  <a:pt x="255529" y="61967"/>
                </a:lnTo>
                <a:lnTo>
                  <a:pt x="255714" y="53174"/>
                </a:lnTo>
                <a:lnTo>
                  <a:pt x="248897" y="38656"/>
                </a:lnTo>
                <a:lnTo>
                  <a:pt x="237391" y="21067"/>
                </a:lnTo>
                <a:lnTo>
                  <a:pt x="226557" y="6238"/>
                </a:lnTo>
                <a:lnTo>
                  <a:pt x="221754" y="0"/>
                </a:lnTo>
                <a:lnTo>
                  <a:pt x="33972" y="0"/>
                </a:lnTo>
                <a:lnTo>
                  <a:pt x="16353" y="22462"/>
                </a:lnTo>
                <a:lnTo>
                  <a:pt x="6942" y="35488"/>
                </a:lnTo>
                <a:lnTo>
                  <a:pt x="2552" y="44064"/>
                </a:lnTo>
                <a:lnTo>
                  <a:pt x="0" y="53174"/>
                </a:lnTo>
                <a:lnTo>
                  <a:pt x="190" y="61967"/>
                </a:lnTo>
                <a:lnTo>
                  <a:pt x="4473" y="68667"/>
                </a:lnTo>
                <a:lnTo>
                  <a:pt x="11333" y="72936"/>
                </a:lnTo>
                <a:lnTo>
                  <a:pt x="19253" y="74434"/>
                </a:lnTo>
                <a:close/>
              </a:path>
            </a:pathLst>
          </a:custGeom>
          <a:ln w="12865">
            <a:solidFill>
              <a:srgbClr val="EA6A54"/>
            </a:solidFill>
          </a:ln>
        </p:spPr>
        <p:txBody>
          <a:bodyPr wrap="square" lIns="0" tIns="0" rIns="0" bIns="0" rtlCol="0"/>
          <a:lstStyle/>
          <a:p>
            <a:endParaRPr dirty="0"/>
          </a:p>
        </p:txBody>
      </p:sp>
      <p:sp>
        <p:nvSpPr>
          <p:cNvPr id="15" name="object 15"/>
          <p:cNvSpPr/>
          <p:nvPr/>
        </p:nvSpPr>
        <p:spPr>
          <a:xfrm>
            <a:off x="4508206" y="855893"/>
            <a:ext cx="208915" cy="0"/>
          </a:xfrm>
          <a:custGeom>
            <a:avLst/>
            <a:gdLst/>
            <a:ahLst/>
            <a:cxnLst/>
            <a:rect l="l" t="t" r="r" b="b"/>
            <a:pathLst>
              <a:path w="208914">
                <a:moveTo>
                  <a:pt x="0" y="0"/>
                </a:moveTo>
                <a:lnTo>
                  <a:pt x="208546" y="0"/>
                </a:lnTo>
              </a:path>
            </a:pathLst>
          </a:custGeom>
          <a:ln w="12890">
            <a:solidFill>
              <a:srgbClr val="EA6A54"/>
            </a:solidFill>
          </a:ln>
        </p:spPr>
        <p:txBody>
          <a:bodyPr wrap="square" lIns="0" tIns="0" rIns="0" bIns="0" rtlCol="0"/>
          <a:lstStyle/>
          <a:p>
            <a:endParaRPr dirty="0"/>
          </a:p>
        </p:txBody>
      </p:sp>
      <p:sp>
        <p:nvSpPr>
          <p:cNvPr id="16" name="object 16"/>
          <p:cNvSpPr/>
          <p:nvPr/>
        </p:nvSpPr>
        <p:spPr>
          <a:xfrm>
            <a:off x="4521932" y="832685"/>
            <a:ext cx="180975" cy="0"/>
          </a:xfrm>
          <a:custGeom>
            <a:avLst/>
            <a:gdLst/>
            <a:ahLst/>
            <a:cxnLst/>
            <a:rect l="l" t="t" r="r" b="b"/>
            <a:pathLst>
              <a:path w="180975">
                <a:moveTo>
                  <a:pt x="0" y="0"/>
                </a:moveTo>
                <a:lnTo>
                  <a:pt x="180644" y="0"/>
                </a:lnTo>
              </a:path>
            </a:pathLst>
          </a:custGeom>
          <a:ln w="12890">
            <a:solidFill>
              <a:srgbClr val="EA6A54"/>
            </a:solidFill>
          </a:ln>
        </p:spPr>
        <p:txBody>
          <a:bodyPr wrap="square" lIns="0" tIns="0" rIns="0" bIns="0" rtlCol="0"/>
          <a:lstStyle/>
          <a:p>
            <a:endParaRPr dirty="0"/>
          </a:p>
        </p:txBody>
      </p:sp>
      <p:sp>
        <p:nvSpPr>
          <p:cNvPr id="17" name="object 17"/>
          <p:cNvSpPr/>
          <p:nvPr/>
        </p:nvSpPr>
        <p:spPr>
          <a:xfrm>
            <a:off x="4552640" y="700677"/>
            <a:ext cx="30480" cy="22860"/>
          </a:xfrm>
          <a:custGeom>
            <a:avLst/>
            <a:gdLst/>
            <a:ahLst/>
            <a:cxnLst/>
            <a:rect l="l" t="t" r="r" b="b"/>
            <a:pathLst>
              <a:path w="30479" h="22859">
                <a:moveTo>
                  <a:pt x="30225" y="22478"/>
                </a:moveTo>
                <a:lnTo>
                  <a:pt x="0" y="0"/>
                </a:lnTo>
              </a:path>
            </a:pathLst>
          </a:custGeom>
          <a:ln w="12865">
            <a:solidFill>
              <a:srgbClr val="EA6A54"/>
            </a:solidFill>
          </a:ln>
        </p:spPr>
        <p:txBody>
          <a:bodyPr wrap="square" lIns="0" tIns="0" rIns="0" bIns="0" rtlCol="0"/>
          <a:lstStyle/>
          <a:p>
            <a:endParaRPr dirty="0"/>
          </a:p>
        </p:txBody>
      </p:sp>
      <p:sp>
        <p:nvSpPr>
          <p:cNvPr id="18" name="object 18"/>
          <p:cNvSpPr/>
          <p:nvPr/>
        </p:nvSpPr>
        <p:spPr>
          <a:xfrm>
            <a:off x="4607950" y="681302"/>
            <a:ext cx="4445" cy="30480"/>
          </a:xfrm>
          <a:custGeom>
            <a:avLst/>
            <a:gdLst/>
            <a:ahLst/>
            <a:cxnLst/>
            <a:rect l="l" t="t" r="r" b="b"/>
            <a:pathLst>
              <a:path w="4445" h="30479">
                <a:moveTo>
                  <a:pt x="4305" y="29908"/>
                </a:moveTo>
                <a:lnTo>
                  <a:pt x="0" y="0"/>
                </a:lnTo>
              </a:path>
            </a:pathLst>
          </a:custGeom>
          <a:ln w="12865">
            <a:solidFill>
              <a:srgbClr val="EA6A54"/>
            </a:solidFill>
          </a:ln>
        </p:spPr>
        <p:txBody>
          <a:bodyPr wrap="square" lIns="0" tIns="0" rIns="0" bIns="0" rtlCol="0"/>
          <a:lstStyle/>
          <a:p>
            <a:endParaRPr dirty="0"/>
          </a:p>
        </p:txBody>
      </p:sp>
      <p:sp>
        <p:nvSpPr>
          <p:cNvPr id="19" name="object 19"/>
          <p:cNvSpPr/>
          <p:nvPr/>
        </p:nvSpPr>
        <p:spPr>
          <a:xfrm>
            <a:off x="4642179" y="701181"/>
            <a:ext cx="31115" cy="21590"/>
          </a:xfrm>
          <a:custGeom>
            <a:avLst/>
            <a:gdLst/>
            <a:ahLst/>
            <a:cxnLst/>
            <a:rect l="l" t="t" r="r" b="b"/>
            <a:pathLst>
              <a:path w="31114" h="21590">
                <a:moveTo>
                  <a:pt x="30949" y="0"/>
                </a:moveTo>
                <a:lnTo>
                  <a:pt x="0" y="21475"/>
                </a:lnTo>
              </a:path>
            </a:pathLst>
          </a:custGeom>
          <a:ln w="12865">
            <a:solidFill>
              <a:srgbClr val="EA6A54"/>
            </a:solidFill>
          </a:ln>
        </p:spPr>
        <p:txBody>
          <a:bodyPr wrap="square" lIns="0" tIns="0" rIns="0" bIns="0" rtlCol="0"/>
          <a:lstStyle/>
          <a:p>
            <a:endParaRPr dirty="0"/>
          </a:p>
        </p:txBody>
      </p:sp>
      <p:sp>
        <p:nvSpPr>
          <p:cNvPr id="20" name="object 20"/>
          <p:cNvSpPr/>
          <p:nvPr/>
        </p:nvSpPr>
        <p:spPr>
          <a:xfrm>
            <a:off x="4637893" y="747954"/>
            <a:ext cx="30480" cy="22860"/>
          </a:xfrm>
          <a:custGeom>
            <a:avLst/>
            <a:gdLst/>
            <a:ahLst/>
            <a:cxnLst/>
            <a:rect l="l" t="t" r="r" b="b"/>
            <a:pathLst>
              <a:path w="30479" h="22859">
                <a:moveTo>
                  <a:pt x="30225" y="22478"/>
                </a:moveTo>
                <a:lnTo>
                  <a:pt x="0" y="0"/>
                </a:lnTo>
              </a:path>
            </a:pathLst>
          </a:custGeom>
          <a:ln w="12865">
            <a:solidFill>
              <a:srgbClr val="EA6A54"/>
            </a:solidFill>
          </a:ln>
        </p:spPr>
        <p:txBody>
          <a:bodyPr wrap="square" lIns="0" tIns="0" rIns="0" bIns="0" rtlCol="0"/>
          <a:lstStyle/>
          <a:p>
            <a:endParaRPr dirty="0"/>
          </a:p>
        </p:txBody>
      </p:sp>
      <p:sp>
        <p:nvSpPr>
          <p:cNvPr id="21" name="object 21"/>
          <p:cNvSpPr/>
          <p:nvPr/>
        </p:nvSpPr>
        <p:spPr>
          <a:xfrm>
            <a:off x="4607944" y="755859"/>
            <a:ext cx="3810" cy="24765"/>
          </a:xfrm>
          <a:custGeom>
            <a:avLst/>
            <a:gdLst/>
            <a:ahLst/>
            <a:cxnLst/>
            <a:rect l="l" t="t" r="r" b="b"/>
            <a:pathLst>
              <a:path w="3810" h="24765">
                <a:moveTo>
                  <a:pt x="0" y="24650"/>
                </a:moveTo>
                <a:lnTo>
                  <a:pt x="3390" y="0"/>
                </a:lnTo>
              </a:path>
            </a:pathLst>
          </a:custGeom>
          <a:ln w="12865">
            <a:solidFill>
              <a:srgbClr val="EA6A54"/>
            </a:solidFill>
          </a:ln>
        </p:spPr>
        <p:txBody>
          <a:bodyPr wrap="square" lIns="0" tIns="0" rIns="0" bIns="0" rtlCol="0"/>
          <a:lstStyle/>
          <a:p>
            <a:endParaRPr dirty="0"/>
          </a:p>
        </p:txBody>
      </p:sp>
      <p:sp>
        <p:nvSpPr>
          <p:cNvPr id="22" name="object 22"/>
          <p:cNvSpPr/>
          <p:nvPr/>
        </p:nvSpPr>
        <p:spPr>
          <a:xfrm>
            <a:off x="4550493" y="749331"/>
            <a:ext cx="34925" cy="15240"/>
          </a:xfrm>
          <a:custGeom>
            <a:avLst/>
            <a:gdLst/>
            <a:ahLst/>
            <a:cxnLst/>
            <a:rect l="l" t="t" r="r" b="b"/>
            <a:pathLst>
              <a:path w="34925" h="15240">
                <a:moveTo>
                  <a:pt x="34518" y="0"/>
                </a:moveTo>
                <a:lnTo>
                  <a:pt x="0" y="15074"/>
                </a:lnTo>
              </a:path>
            </a:pathLst>
          </a:custGeom>
          <a:ln w="12865">
            <a:solidFill>
              <a:srgbClr val="EA6A54"/>
            </a:solidFill>
          </a:ln>
        </p:spPr>
        <p:txBody>
          <a:bodyPr wrap="square" lIns="0" tIns="0" rIns="0" bIns="0" rtlCol="0"/>
          <a:lstStyle/>
          <a:p>
            <a:endParaRPr dirty="0"/>
          </a:p>
        </p:txBody>
      </p:sp>
      <p:sp>
        <p:nvSpPr>
          <p:cNvPr id="23" name="object 23"/>
          <p:cNvSpPr txBox="1"/>
          <p:nvPr/>
        </p:nvSpPr>
        <p:spPr>
          <a:xfrm>
            <a:off x="4407281" y="906843"/>
            <a:ext cx="404495" cy="120546"/>
          </a:xfrm>
          <a:prstGeom prst="rect">
            <a:avLst/>
          </a:prstGeom>
        </p:spPr>
        <p:txBody>
          <a:bodyPr vert="horz" wrap="square" lIns="0" tIns="12700" rIns="0" bIns="0" rtlCol="0">
            <a:spAutoFit/>
          </a:bodyPr>
          <a:lstStyle/>
          <a:p>
            <a:pPr marL="12700" algn="ctr">
              <a:lnSpc>
                <a:spcPct val="100000"/>
              </a:lnSpc>
              <a:spcBef>
                <a:spcPts val="100"/>
              </a:spcBef>
            </a:pPr>
            <a:r>
              <a:rPr lang="ar-EG" sz="700" b="1" spc="30" dirty="0" smtClean="0">
                <a:solidFill>
                  <a:srgbClr val="EA6955"/>
                </a:solidFill>
                <a:latin typeface="Helvetica Neue"/>
                <a:cs typeface="Helvetica Neue"/>
              </a:rPr>
              <a:t>إنشىء</a:t>
            </a:r>
            <a:endParaRPr sz="700" dirty="0">
              <a:latin typeface="Helvetica Neue"/>
              <a:cs typeface="Helvetica Neue"/>
            </a:endParaRPr>
          </a:p>
        </p:txBody>
      </p:sp>
      <p:sp>
        <p:nvSpPr>
          <p:cNvPr id="24" name="object 24"/>
          <p:cNvSpPr/>
          <p:nvPr/>
        </p:nvSpPr>
        <p:spPr>
          <a:xfrm>
            <a:off x="688051" y="1220494"/>
            <a:ext cx="4114165" cy="1727200"/>
          </a:xfrm>
          <a:custGeom>
            <a:avLst/>
            <a:gdLst/>
            <a:ahLst/>
            <a:cxnLst/>
            <a:rect l="l" t="t" r="r" b="b"/>
            <a:pathLst>
              <a:path w="4114165" h="1727200">
                <a:moveTo>
                  <a:pt x="4113606" y="0"/>
                </a:moveTo>
                <a:lnTo>
                  <a:pt x="114300" y="0"/>
                </a:lnTo>
                <a:lnTo>
                  <a:pt x="48220" y="1785"/>
                </a:lnTo>
                <a:lnTo>
                  <a:pt x="14287" y="14287"/>
                </a:lnTo>
                <a:lnTo>
                  <a:pt x="1785" y="48220"/>
                </a:lnTo>
                <a:lnTo>
                  <a:pt x="0" y="114300"/>
                </a:lnTo>
                <a:lnTo>
                  <a:pt x="0" y="1727200"/>
                </a:lnTo>
                <a:lnTo>
                  <a:pt x="3999306" y="1727200"/>
                </a:lnTo>
                <a:lnTo>
                  <a:pt x="4065385" y="1725414"/>
                </a:lnTo>
                <a:lnTo>
                  <a:pt x="4099318" y="1712912"/>
                </a:lnTo>
                <a:lnTo>
                  <a:pt x="4111820" y="1678979"/>
                </a:lnTo>
                <a:lnTo>
                  <a:pt x="4113606" y="1612900"/>
                </a:lnTo>
                <a:lnTo>
                  <a:pt x="4113606" y="0"/>
                </a:lnTo>
                <a:close/>
              </a:path>
            </a:pathLst>
          </a:custGeom>
          <a:solidFill>
            <a:srgbClr val="FBE4DB"/>
          </a:solidFill>
        </p:spPr>
        <p:txBody>
          <a:bodyPr wrap="square" lIns="0" tIns="0" rIns="0" bIns="0" rtlCol="0"/>
          <a:lstStyle/>
          <a:p>
            <a:endParaRPr dirty="0"/>
          </a:p>
        </p:txBody>
      </p:sp>
      <p:sp>
        <p:nvSpPr>
          <p:cNvPr id="25" name="object 25"/>
          <p:cNvSpPr/>
          <p:nvPr/>
        </p:nvSpPr>
        <p:spPr>
          <a:xfrm>
            <a:off x="728662" y="1254556"/>
            <a:ext cx="4035425" cy="278130"/>
          </a:xfrm>
          <a:custGeom>
            <a:avLst/>
            <a:gdLst/>
            <a:ahLst/>
            <a:cxnLst/>
            <a:rect l="l" t="t" r="r" b="b"/>
            <a:pathLst>
              <a:path w="4035425" h="278130">
                <a:moveTo>
                  <a:pt x="4035361" y="0"/>
                </a:moveTo>
                <a:lnTo>
                  <a:pt x="114300" y="0"/>
                </a:lnTo>
                <a:lnTo>
                  <a:pt x="48220" y="1785"/>
                </a:lnTo>
                <a:lnTo>
                  <a:pt x="14287" y="14287"/>
                </a:lnTo>
                <a:lnTo>
                  <a:pt x="1785" y="48220"/>
                </a:lnTo>
                <a:lnTo>
                  <a:pt x="0" y="114300"/>
                </a:lnTo>
                <a:lnTo>
                  <a:pt x="0" y="277977"/>
                </a:lnTo>
                <a:lnTo>
                  <a:pt x="4035361" y="277977"/>
                </a:lnTo>
                <a:lnTo>
                  <a:pt x="4035361" y="0"/>
                </a:lnTo>
                <a:close/>
              </a:path>
            </a:pathLst>
          </a:custGeom>
          <a:solidFill>
            <a:srgbClr val="FFFFFF"/>
          </a:solidFill>
        </p:spPr>
        <p:txBody>
          <a:bodyPr wrap="square" lIns="0" tIns="0" rIns="0" bIns="0" rtlCol="0"/>
          <a:lstStyle/>
          <a:p>
            <a:endParaRPr dirty="0"/>
          </a:p>
        </p:txBody>
      </p:sp>
      <p:sp>
        <p:nvSpPr>
          <p:cNvPr id="26" name="object 26"/>
          <p:cNvSpPr txBox="1"/>
          <p:nvPr/>
        </p:nvSpPr>
        <p:spPr>
          <a:xfrm>
            <a:off x="5646736" y="624947"/>
            <a:ext cx="4112260" cy="2151871"/>
          </a:xfrm>
          <a:prstGeom prst="rect">
            <a:avLst/>
          </a:prstGeom>
        </p:spPr>
        <p:txBody>
          <a:bodyPr vert="horz" wrap="square" lIns="0" tIns="12700" rIns="0" bIns="0" rtlCol="0">
            <a:spAutoFit/>
          </a:bodyPr>
          <a:lstStyle/>
          <a:p>
            <a:pPr marL="12700" algn="r" rtl="1">
              <a:lnSpc>
                <a:spcPct val="100000"/>
              </a:lnSpc>
              <a:spcBef>
                <a:spcPts val="100"/>
              </a:spcBef>
            </a:pPr>
            <a:r>
              <a:rPr lang="ar-EG" sz="2700" b="1" spc="30" dirty="0" smtClean="0">
                <a:solidFill>
                  <a:srgbClr val="642B73"/>
                </a:solidFill>
                <a:latin typeface="Helvetica Neue"/>
                <a:cs typeface="Helvetica Neue"/>
              </a:rPr>
              <a:t>     شارك</a:t>
            </a:r>
            <a:endParaRPr sz="2700" dirty="0">
              <a:latin typeface="Helvetica Neue"/>
              <a:cs typeface="Helvetica Neue"/>
            </a:endParaRPr>
          </a:p>
          <a:p>
            <a:pPr marL="12700" marR="5080" algn="just" rtl="1">
              <a:lnSpc>
                <a:spcPct val="105600"/>
              </a:lnSpc>
              <a:spcBef>
                <a:spcPts val="1340"/>
              </a:spcBef>
            </a:pPr>
            <a:r>
              <a:rPr lang="ar-EG" sz="1500" dirty="0" smtClean="0">
                <a:solidFill>
                  <a:srgbClr val="4C4D4F"/>
                </a:solidFill>
                <a:latin typeface="Helvetica Neue"/>
                <a:cs typeface="Helvetica Neue"/>
              </a:rPr>
              <a:t>ساعد المشاركين على إضافة مشاريعهم لستوديو </a:t>
            </a:r>
            <a:r>
              <a:rPr lang="ar-EG" sz="1500" dirty="0" smtClean="0">
                <a:solidFill>
                  <a:srgbClr val="4C4D4F"/>
                </a:solidFill>
                <a:latin typeface="Helvetica Neue"/>
                <a:cs typeface="Helvetica Neue"/>
              </a:rPr>
              <a:t>تم مشاركته </a:t>
            </a:r>
            <a:r>
              <a:rPr lang="ar-EG" sz="1500" dirty="0" smtClean="0">
                <a:solidFill>
                  <a:srgbClr val="4C4D4F"/>
                </a:solidFill>
                <a:latin typeface="Helvetica Neue"/>
                <a:cs typeface="Helvetica Neue"/>
              </a:rPr>
              <a:t>بموقع </a:t>
            </a:r>
            <a:r>
              <a:rPr lang="en-US" sz="1500" dirty="0" smtClean="0">
                <a:solidFill>
                  <a:srgbClr val="4C4D4F"/>
                </a:solidFill>
                <a:latin typeface="Helvetica Neue"/>
                <a:cs typeface="Helvetica Neue"/>
              </a:rPr>
              <a:t>Scratch</a:t>
            </a:r>
            <a:r>
              <a:rPr lang="ar-EG" sz="1500" dirty="0" smtClean="0">
                <a:solidFill>
                  <a:srgbClr val="4C4D4F"/>
                </a:solidFill>
                <a:latin typeface="Helvetica Neue"/>
                <a:cs typeface="Helvetica Neue"/>
              </a:rPr>
              <a:t> من خلال إعطائهم رابط الستوديو حيث يمكنهم النقر على «</a:t>
            </a:r>
            <a:r>
              <a:rPr lang="en-US" sz="1500" dirty="0" smtClean="0">
                <a:solidFill>
                  <a:srgbClr val="4C4D4F"/>
                </a:solidFill>
                <a:latin typeface="Helvetica Neue"/>
                <a:cs typeface="Helvetica Neue"/>
              </a:rPr>
              <a:t>Add Projects</a:t>
            </a:r>
            <a:r>
              <a:rPr lang="ar-EG" sz="1500" dirty="0" smtClean="0">
                <a:solidFill>
                  <a:srgbClr val="4C4D4F"/>
                </a:solidFill>
                <a:latin typeface="Helvetica Neue"/>
                <a:cs typeface="Helvetica Neue"/>
              </a:rPr>
              <a:t>» بأسفل الصفحة.</a:t>
            </a:r>
          </a:p>
          <a:p>
            <a:pPr marL="12700" marR="5080" algn="r" rtl="1">
              <a:lnSpc>
                <a:spcPct val="105600"/>
              </a:lnSpc>
              <a:spcBef>
                <a:spcPts val="1340"/>
              </a:spcBef>
            </a:pPr>
            <a:endParaRPr lang="ar-EG" sz="1500" dirty="0">
              <a:solidFill>
                <a:srgbClr val="4C4D4F"/>
              </a:solidFill>
              <a:latin typeface="Helvetica Neue"/>
              <a:cs typeface="Helvetica Neue"/>
            </a:endParaRPr>
          </a:p>
          <a:p>
            <a:pPr marL="12700" marR="5080" algn="r" rtl="1">
              <a:lnSpc>
                <a:spcPct val="105600"/>
              </a:lnSpc>
              <a:spcBef>
                <a:spcPts val="1340"/>
              </a:spcBef>
            </a:pPr>
            <a:endParaRPr sz="1500" dirty="0">
              <a:latin typeface="Helvetica Neue"/>
              <a:cs typeface="Helvetica Neue"/>
            </a:endParaRPr>
          </a:p>
        </p:txBody>
      </p:sp>
      <p:sp>
        <p:nvSpPr>
          <p:cNvPr id="27" name="object 27"/>
          <p:cNvSpPr txBox="1"/>
          <p:nvPr/>
        </p:nvSpPr>
        <p:spPr>
          <a:xfrm>
            <a:off x="5861151" y="2131962"/>
            <a:ext cx="3903345" cy="240130"/>
          </a:xfrm>
          <a:prstGeom prst="rect">
            <a:avLst/>
          </a:prstGeom>
        </p:spPr>
        <p:txBody>
          <a:bodyPr vert="horz" wrap="square" lIns="0" tIns="12700" rIns="0" bIns="0" rtlCol="0">
            <a:spAutoFit/>
          </a:bodyPr>
          <a:lstStyle/>
          <a:p>
            <a:pPr marL="12700" marR="5080" algn="r" rtl="1">
              <a:lnSpc>
                <a:spcPct val="105600"/>
              </a:lnSpc>
              <a:spcBef>
                <a:spcPts val="100"/>
              </a:spcBef>
            </a:pPr>
            <a:r>
              <a:rPr lang="ar-EG" sz="1500" spc="-5" dirty="0" smtClean="0">
                <a:solidFill>
                  <a:srgbClr val="4C4D4F"/>
                </a:solidFill>
                <a:latin typeface="Helvetica Neue"/>
                <a:cs typeface="Helvetica Neue"/>
              </a:rPr>
              <a:t>أطلب متطوعين لعرض مشاريعهم على المجموعة.</a:t>
            </a:r>
            <a:endParaRPr sz="1500" dirty="0">
              <a:latin typeface="Helvetica Neue"/>
              <a:cs typeface="Helvetica Neue"/>
            </a:endParaRPr>
          </a:p>
        </p:txBody>
      </p:sp>
      <p:sp>
        <p:nvSpPr>
          <p:cNvPr id="28" name="object 28"/>
          <p:cNvSpPr txBox="1"/>
          <p:nvPr/>
        </p:nvSpPr>
        <p:spPr>
          <a:xfrm>
            <a:off x="9423469" y="890100"/>
            <a:ext cx="354330" cy="120546"/>
          </a:xfrm>
          <a:prstGeom prst="rect">
            <a:avLst/>
          </a:prstGeom>
        </p:spPr>
        <p:txBody>
          <a:bodyPr vert="horz" wrap="square" lIns="0" tIns="12700" rIns="0" bIns="0" rtlCol="0">
            <a:spAutoFit/>
          </a:bodyPr>
          <a:lstStyle/>
          <a:p>
            <a:pPr marL="12700" algn="ctr">
              <a:lnSpc>
                <a:spcPct val="100000"/>
              </a:lnSpc>
              <a:spcBef>
                <a:spcPts val="100"/>
              </a:spcBef>
            </a:pPr>
            <a:r>
              <a:rPr lang="ar-EG" sz="700" b="1" spc="30" dirty="0" smtClean="0">
                <a:solidFill>
                  <a:srgbClr val="642B73"/>
                </a:solidFill>
                <a:latin typeface="Helvetica Neue"/>
                <a:cs typeface="Helvetica Neue"/>
              </a:rPr>
              <a:t>شارك</a:t>
            </a:r>
            <a:endParaRPr sz="700" dirty="0">
              <a:latin typeface="Helvetica Neue"/>
              <a:cs typeface="Helvetica Neue"/>
            </a:endParaRPr>
          </a:p>
        </p:txBody>
      </p:sp>
      <p:sp>
        <p:nvSpPr>
          <p:cNvPr id="29" name="object 29"/>
          <p:cNvSpPr/>
          <p:nvPr/>
        </p:nvSpPr>
        <p:spPr>
          <a:xfrm>
            <a:off x="9426694" y="658101"/>
            <a:ext cx="177165" cy="179705"/>
          </a:xfrm>
          <a:custGeom>
            <a:avLst/>
            <a:gdLst/>
            <a:ahLst/>
            <a:cxnLst/>
            <a:rect l="l" t="t" r="r" b="b"/>
            <a:pathLst>
              <a:path w="177165" h="179705">
                <a:moveTo>
                  <a:pt x="176682" y="47320"/>
                </a:moveTo>
                <a:lnTo>
                  <a:pt x="163403" y="28273"/>
                </a:lnTo>
                <a:lnTo>
                  <a:pt x="143805" y="13301"/>
                </a:lnTo>
                <a:lnTo>
                  <a:pt x="119268" y="3509"/>
                </a:lnTo>
                <a:lnTo>
                  <a:pt x="91173" y="0"/>
                </a:lnTo>
                <a:lnTo>
                  <a:pt x="55683" y="5699"/>
                </a:lnTo>
                <a:lnTo>
                  <a:pt x="26703" y="21242"/>
                </a:lnTo>
                <a:lnTo>
                  <a:pt x="7164" y="44293"/>
                </a:lnTo>
                <a:lnTo>
                  <a:pt x="0" y="72516"/>
                </a:lnTo>
                <a:lnTo>
                  <a:pt x="2006" y="87705"/>
                </a:lnTo>
                <a:lnTo>
                  <a:pt x="7750" y="101792"/>
                </a:lnTo>
                <a:lnTo>
                  <a:pt x="16812" y="114452"/>
                </a:lnTo>
                <a:lnTo>
                  <a:pt x="28778" y="125361"/>
                </a:lnTo>
                <a:lnTo>
                  <a:pt x="26726" y="132531"/>
                </a:lnTo>
                <a:lnTo>
                  <a:pt x="26317" y="148502"/>
                </a:lnTo>
                <a:lnTo>
                  <a:pt x="35600" y="166372"/>
                </a:lnTo>
                <a:lnTo>
                  <a:pt x="62623" y="179235"/>
                </a:lnTo>
                <a:lnTo>
                  <a:pt x="59524" y="162441"/>
                </a:lnTo>
                <a:lnTo>
                  <a:pt x="59121" y="153468"/>
                </a:lnTo>
                <a:lnTo>
                  <a:pt x="61980" y="149279"/>
                </a:lnTo>
                <a:lnTo>
                  <a:pt x="68668" y="146837"/>
                </a:lnTo>
                <a:lnTo>
                  <a:pt x="74091" y="145237"/>
                </a:lnTo>
                <a:lnTo>
                  <a:pt x="77470" y="145021"/>
                </a:lnTo>
                <a:lnTo>
                  <a:pt x="91173" y="145021"/>
                </a:lnTo>
                <a:lnTo>
                  <a:pt x="111582" y="143195"/>
                </a:lnTo>
                <a:lnTo>
                  <a:pt x="130370" y="137990"/>
                </a:lnTo>
                <a:lnTo>
                  <a:pt x="147032" y="129810"/>
                </a:lnTo>
                <a:lnTo>
                  <a:pt x="161061" y="119062"/>
                </a:lnTo>
                <a:lnTo>
                  <a:pt x="158490" y="112992"/>
                </a:lnTo>
                <a:lnTo>
                  <a:pt x="156611" y="106703"/>
                </a:lnTo>
                <a:lnTo>
                  <a:pt x="155458" y="100222"/>
                </a:lnTo>
                <a:lnTo>
                  <a:pt x="155067" y="93573"/>
                </a:lnTo>
                <a:lnTo>
                  <a:pt x="156545" y="80690"/>
                </a:lnTo>
                <a:lnTo>
                  <a:pt x="160812" y="68556"/>
                </a:lnTo>
                <a:lnTo>
                  <a:pt x="167609" y="57367"/>
                </a:lnTo>
                <a:lnTo>
                  <a:pt x="176682" y="47320"/>
                </a:lnTo>
                <a:close/>
              </a:path>
            </a:pathLst>
          </a:custGeom>
          <a:ln w="14363">
            <a:solidFill>
              <a:srgbClr val="672D77"/>
            </a:solidFill>
          </a:ln>
        </p:spPr>
        <p:txBody>
          <a:bodyPr wrap="square" lIns="0" tIns="0" rIns="0" bIns="0" rtlCol="0"/>
          <a:lstStyle/>
          <a:p>
            <a:endParaRPr dirty="0"/>
          </a:p>
        </p:txBody>
      </p:sp>
      <p:sp>
        <p:nvSpPr>
          <p:cNvPr id="30" name="object 30"/>
          <p:cNvSpPr/>
          <p:nvPr/>
        </p:nvSpPr>
        <p:spPr>
          <a:xfrm>
            <a:off x="9587751" y="679158"/>
            <a:ext cx="182245" cy="175260"/>
          </a:xfrm>
          <a:custGeom>
            <a:avLst/>
            <a:gdLst/>
            <a:ahLst/>
            <a:cxnLst/>
            <a:rect l="l" t="t" r="r" b="b"/>
            <a:pathLst>
              <a:path w="182245" h="175259">
                <a:moveTo>
                  <a:pt x="0" y="98005"/>
                </a:moveTo>
                <a:lnTo>
                  <a:pt x="13738" y="116941"/>
                </a:lnTo>
                <a:lnTo>
                  <a:pt x="33932" y="131814"/>
                </a:lnTo>
                <a:lnTo>
                  <a:pt x="59173" y="141538"/>
                </a:lnTo>
                <a:lnTo>
                  <a:pt x="88049" y="145021"/>
                </a:lnTo>
                <a:lnTo>
                  <a:pt x="95783" y="145021"/>
                </a:lnTo>
                <a:lnTo>
                  <a:pt x="103276" y="144284"/>
                </a:lnTo>
                <a:lnTo>
                  <a:pt x="110464" y="142925"/>
                </a:lnTo>
                <a:lnTo>
                  <a:pt x="117484" y="153704"/>
                </a:lnTo>
                <a:lnTo>
                  <a:pt x="116062" y="164031"/>
                </a:lnTo>
                <a:lnTo>
                  <a:pt x="111396" y="171784"/>
                </a:lnTo>
                <a:lnTo>
                  <a:pt x="108686" y="174840"/>
                </a:lnTo>
                <a:lnTo>
                  <a:pt x="137844" y="167384"/>
                </a:lnTo>
                <a:lnTo>
                  <a:pt x="150380" y="151501"/>
                </a:lnTo>
                <a:lnTo>
                  <a:pt x="152992" y="135718"/>
                </a:lnTo>
                <a:lnTo>
                  <a:pt x="152374" y="128562"/>
                </a:lnTo>
                <a:lnTo>
                  <a:pt x="169555" y="109869"/>
                </a:lnTo>
                <a:lnTo>
                  <a:pt x="178377" y="97801"/>
                </a:lnTo>
                <a:lnTo>
                  <a:pt x="181628" y="87101"/>
                </a:lnTo>
                <a:lnTo>
                  <a:pt x="182092" y="72516"/>
                </a:lnTo>
                <a:lnTo>
                  <a:pt x="174702" y="44293"/>
                </a:lnTo>
                <a:lnTo>
                  <a:pt x="154549" y="21242"/>
                </a:lnTo>
                <a:lnTo>
                  <a:pt x="124656" y="5699"/>
                </a:lnTo>
                <a:lnTo>
                  <a:pt x="88049" y="0"/>
                </a:lnTo>
                <a:lnTo>
                  <a:pt x="66868" y="1848"/>
                </a:lnTo>
                <a:lnTo>
                  <a:pt x="47382" y="7116"/>
                </a:lnTo>
                <a:lnTo>
                  <a:pt x="30122" y="15392"/>
                </a:lnTo>
                <a:lnTo>
                  <a:pt x="15621" y="26263"/>
                </a:lnTo>
              </a:path>
            </a:pathLst>
          </a:custGeom>
          <a:ln w="14363">
            <a:solidFill>
              <a:srgbClr val="672D77"/>
            </a:solidFill>
          </a:ln>
        </p:spPr>
        <p:txBody>
          <a:bodyPr wrap="square" lIns="0" tIns="0" rIns="0" bIns="0" rtlCol="0"/>
          <a:lstStyle/>
          <a:p>
            <a:endParaRPr dirty="0"/>
          </a:p>
        </p:txBody>
      </p:sp>
      <p:sp>
        <p:nvSpPr>
          <p:cNvPr id="31" name="object 31"/>
          <p:cNvSpPr/>
          <p:nvPr/>
        </p:nvSpPr>
        <p:spPr>
          <a:xfrm>
            <a:off x="5646736" y="4164246"/>
            <a:ext cx="4121150" cy="2794000"/>
          </a:xfrm>
          <a:custGeom>
            <a:avLst/>
            <a:gdLst/>
            <a:ahLst/>
            <a:cxnLst/>
            <a:rect l="l" t="t" r="r" b="b"/>
            <a:pathLst>
              <a:path w="4121150" h="2794000">
                <a:moveTo>
                  <a:pt x="4120997" y="0"/>
                </a:moveTo>
                <a:lnTo>
                  <a:pt x="114300" y="0"/>
                </a:lnTo>
                <a:lnTo>
                  <a:pt x="48220" y="1785"/>
                </a:lnTo>
                <a:lnTo>
                  <a:pt x="14287" y="14287"/>
                </a:lnTo>
                <a:lnTo>
                  <a:pt x="1785" y="48220"/>
                </a:lnTo>
                <a:lnTo>
                  <a:pt x="0" y="114300"/>
                </a:lnTo>
                <a:lnTo>
                  <a:pt x="0" y="2794000"/>
                </a:lnTo>
                <a:lnTo>
                  <a:pt x="4006697" y="2794000"/>
                </a:lnTo>
                <a:lnTo>
                  <a:pt x="4072777" y="2792214"/>
                </a:lnTo>
                <a:lnTo>
                  <a:pt x="4106710" y="2779712"/>
                </a:lnTo>
                <a:lnTo>
                  <a:pt x="4119211" y="2745779"/>
                </a:lnTo>
                <a:lnTo>
                  <a:pt x="4120997" y="2679700"/>
                </a:lnTo>
                <a:lnTo>
                  <a:pt x="4120997" y="0"/>
                </a:lnTo>
                <a:close/>
              </a:path>
            </a:pathLst>
          </a:custGeom>
          <a:solidFill>
            <a:srgbClr val="E6EDD8"/>
          </a:solidFill>
        </p:spPr>
        <p:txBody>
          <a:bodyPr wrap="square" lIns="0" tIns="0" rIns="0" bIns="0" rtlCol="0"/>
          <a:lstStyle/>
          <a:p>
            <a:endParaRPr dirty="0"/>
          </a:p>
        </p:txBody>
      </p:sp>
      <p:sp>
        <p:nvSpPr>
          <p:cNvPr id="32" name="object 32"/>
          <p:cNvSpPr txBox="1"/>
          <p:nvPr/>
        </p:nvSpPr>
        <p:spPr>
          <a:xfrm>
            <a:off x="3394531" y="1310689"/>
            <a:ext cx="1154430" cy="166712"/>
          </a:xfrm>
          <a:prstGeom prst="rect">
            <a:avLst/>
          </a:prstGeom>
        </p:spPr>
        <p:txBody>
          <a:bodyPr vert="horz" wrap="square" lIns="0" tIns="12700" rIns="0" bIns="0" rtlCol="0">
            <a:spAutoFit/>
          </a:bodyPr>
          <a:lstStyle/>
          <a:p>
            <a:pPr marL="12700" algn="r" rtl="1">
              <a:lnSpc>
                <a:spcPct val="100000"/>
              </a:lnSpc>
              <a:spcBef>
                <a:spcPts val="100"/>
              </a:spcBef>
            </a:pPr>
            <a:r>
              <a:rPr lang="ar-EG" sz="1000" b="1" spc="-5" dirty="0" smtClean="0">
                <a:solidFill>
                  <a:srgbClr val="EA6955"/>
                </a:solidFill>
                <a:latin typeface="Helvetica Neue"/>
                <a:cs typeface="Helvetica Neue"/>
              </a:rPr>
              <a:t>المزيد من الأشياء للتجربة</a:t>
            </a:r>
            <a:endParaRPr sz="1000" dirty="0">
              <a:latin typeface="Helvetica Neue"/>
              <a:cs typeface="Helvetica Neue"/>
            </a:endParaRPr>
          </a:p>
        </p:txBody>
      </p:sp>
      <p:sp>
        <p:nvSpPr>
          <p:cNvPr id="33" name="object 33"/>
          <p:cNvSpPr/>
          <p:nvPr/>
        </p:nvSpPr>
        <p:spPr>
          <a:xfrm>
            <a:off x="9688194"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5"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34" name="object 34"/>
          <p:cNvSpPr/>
          <p:nvPr/>
        </p:nvSpPr>
        <p:spPr>
          <a:xfrm>
            <a:off x="4648770" y="7446873"/>
            <a:ext cx="141605" cy="141605"/>
          </a:xfrm>
          <a:custGeom>
            <a:avLst/>
            <a:gdLst/>
            <a:ahLst/>
            <a:cxnLst/>
            <a:rect l="l" t="t" r="r" b="b"/>
            <a:pathLst>
              <a:path w="141604" h="141604">
                <a:moveTo>
                  <a:pt x="70802" y="0"/>
                </a:moveTo>
                <a:lnTo>
                  <a:pt x="43242" y="5563"/>
                </a:lnTo>
                <a:lnTo>
                  <a:pt x="20737" y="20737"/>
                </a:lnTo>
                <a:lnTo>
                  <a:pt x="5563" y="43242"/>
                </a:lnTo>
                <a:lnTo>
                  <a:pt x="0" y="70802"/>
                </a:lnTo>
                <a:lnTo>
                  <a:pt x="5563" y="98362"/>
                </a:lnTo>
                <a:lnTo>
                  <a:pt x="20737" y="120867"/>
                </a:lnTo>
                <a:lnTo>
                  <a:pt x="43242" y="136041"/>
                </a:lnTo>
                <a:lnTo>
                  <a:pt x="70802" y="141604"/>
                </a:lnTo>
                <a:lnTo>
                  <a:pt x="98362" y="136041"/>
                </a:lnTo>
                <a:lnTo>
                  <a:pt x="120867" y="120867"/>
                </a:lnTo>
                <a:lnTo>
                  <a:pt x="136041" y="98362"/>
                </a:lnTo>
                <a:lnTo>
                  <a:pt x="141604" y="70802"/>
                </a:lnTo>
                <a:lnTo>
                  <a:pt x="136041" y="43242"/>
                </a:lnTo>
                <a:lnTo>
                  <a:pt x="120867" y="20737"/>
                </a:lnTo>
                <a:lnTo>
                  <a:pt x="98362" y="5563"/>
                </a:lnTo>
                <a:lnTo>
                  <a:pt x="70802" y="0"/>
                </a:lnTo>
                <a:close/>
              </a:path>
            </a:pathLst>
          </a:custGeom>
          <a:solidFill>
            <a:srgbClr val="F8991C"/>
          </a:solidFill>
        </p:spPr>
        <p:txBody>
          <a:bodyPr wrap="square" lIns="0" tIns="0" rIns="0" bIns="0" rtlCol="0"/>
          <a:lstStyle/>
          <a:p>
            <a:endParaRPr dirty="0"/>
          </a:p>
        </p:txBody>
      </p:sp>
      <p:sp>
        <p:nvSpPr>
          <p:cNvPr id="35" name="object 35"/>
          <p:cNvSpPr txBox="1"/>
          <p:nvPr/>
        </p:nvSpPr>
        <p:spPr>
          <a:xfrm>
            <a:off x="5840130" y="7121891"/>
            <a:ext cx="3759200" cy="135935"/>
          </a:xfrm>
          <a:prstGeom prst="rect">
            <a:avLst/>
          </a:prstGeom>
        </p:spPr>
        <p:txBody>
          <a:bodyPr vert="horz" wrap="square" lIns="0" tIns="12700" rIns="0" bIns="0" rtlCol="0">
            <a:spAutoFit/>
          </a:bodyPr>
          <a:lstStyle/>
          <a:p>
            <a:pPr marL="12700" algn="r" rtl="1"/>
            <a:r>
              <a:rPr lang="ar-EG" sz="800" b="1" dirty="0" smtClean="0">
                <a:solidFill>
                  <a:srgbClr val="4C4D4F"/>
                </a:solidFill>
                <a:latin typeface="Arial"/>
                <a:cs typeface="Arial"/>
              </a:rPr>
              <a:t>"</a:t>
            </a:r>
            <a:r>
              <a:rPr lang="en-US" sz="800" b="1" dirty="0" smtClean="0">
                <a:solidFill>
                  <a:srgbClr val="4C4D4F"/>
                </a:solidFill>
                <a:latin typeface="Arial"/>
                <a:cs typeface="Arial"/>
              </a:rPr>
              <a:t>Scratch</a:t>
            </a:r>
            <a:r>
              <a:rPr lang="ar-EG" sz="800" b="1" dirty="0" smtClean="0">
                <a:solidFill>
                  <a:srgbClr val="4C4D4F"/>
                </a:solidFill>
                <a:latin typeface="Arial"/>
                <a:cs typeface="Arial"/>
              </a:rPr>
              <a:t>" </a:t>
            </a:r>
            <a:r>
              <a:rPr lang="ar-EG" sz="800" b="1" dirty="0">
                <a:solidFill>
                  <a:srgbClr val="4C4D4F"/>
                </a:solidFill>
                <a:latin typeface="Arial"/>
                <a:cs typeface="Arial"/>
              </a:rPr>
              <a:t>هو مشروع لمجموعة "لايفلونج كيندرجارتن" بالمعمل الإعلامي لمعهد ماساشوستس التكنولوجي.</a:t>
            </a:r>
            <a:endParaRPr lang="en-US" sz="800" b="1" dirty="0">
              <a:solidFill>
                <a:srgbClr val="4C4D4F"/>
              </a:solidFill>
              <a:latin typeface="Arial"/>
              <a:cs typeface="Arial"/>
            </a:endParaRPr>
          </a:p>
        </p:txBody>
      </p:sp>
      <p:sp>
        <p:nvSpPr>
          <p:cNvPr id="36" name="object 36"/>
          <p:cNvSpPr/>
          <p:nvPr/>
        </p:nvSpPr>
        <p:spPr>
          <a:xfrm>
            <a:off x="686992" y="3111500"/>
            <a:ext cx="4114165" cy="1917700"/>
          </a:xfrm>
          <a:custGeom>
            <a:avLst/>
            <a:gdLst/>
            <a:ahLst/>
            <a:cxnLst/>
            <a:rect l="l" t="t" r="r" b="b"/>
            <a:pathLst>
              <a:path w="4114165" h="1917700">
                <a:moveTo>
                  <a:pt x="4113606" y="0"/>
                </a:moveTo>
                <a:lnTo>
                  <a:pt x="114300" y="0"/>
                </a:lnTo>
                <a:lnTo>
                  <a:pt x="48220" y="1785"/>
                </a:lnTo>
                <a:lnTo>
                  <a:pt x="14287" y="14287"/>
                </a:lnTo>
                <a:lnTo>
                  <a:pt x="1785" y="48220"/>
                </a:lnTo>
                <a:lnTo>
                  <a:pt x="0" y="114300"/>
                </a:lnTo>
                <a:lnTo>
                  <a:pt x="0" y="1917700"/>
                </a:lnTo>
                <a:lnTo>
                  <a:pt x="3999306" y="1917700"/>
                </a:lnTo>
                <a:lnTo>
                  <a:pt x="4065385" y="1915914"/>
                </a:lnTo>
                <a:lnTo>
                  <a:pt x="4099318" y="1903412"/>
                </a:lnTo>
                <a:lnTo>
                  <a:pt x="4111820" y="1869479"/>
                </a:lnTo>
                <a:lnTo>
                  <a:pt x="4113606" y="1803400"/>
                </a:lnTo>
                <a:lnTo>
                  <a:pt x="4113606" y="0"/>
                </a:lnTo>
                <a:close/>
              </a:path>
            </a:pathLst>
          </a:custGeom>
          <a:solidFill>
            <a:srgbClr val="FBE4DB"/>
          </a:solidFill>
        </p:spPr>
        <p:txBody>
          <a:bodyPr wrap="square" lIns="0" tIns="0" rIns="0" bIns="0" rtlCol="0"/>
          <a:lstStyle/>
          <a:p>
            <a:endParaRPr dirty="0"/>
          </a:p>
        </p:txBody>
      </p:sp>
      <p:sp>
        <p:nvSpPr>
          <p:cNvPr id="37" name="object 37"/>
          <p:cNvSpPr/>
          <p:nvPr/>
        </p:nvSpPr>
        <p:spPr>
          <a:xfrm>
            <a:off x="727602" y="3145562"/>
            <a:ext cx="4035425" cy="278130"/>
          </a:xfrm>
          <a:custGeom>
            <a:avLst/>
            <a:gdLst/>
            <a:ahLst/>
            <a:cxnLst/>
            <a:rect l="l" t="t" r="r" b="b"/>
            <a:pathLst>
              <a:path w="4035425" h="278129">
                <a:moveTo>
                  <a:pt x="4035361" y="0"/>
                </a:moveTo>
                <a:lnTo>
                  <a:pt x="114300" y="0"/>
                </a:lnTo>
                <a:lnTo>
                  <a:pt x="48220" y="1785"/>
                </a:lnTo>
                <a:lnTo>
                  <a:pt x="14287" y="14287"/>
                </a:lnTo>
                <a:lnTo>
                  <a:pt x="1785" y="48220"/>
                </a:lnTo>
                <a:lnTo>
                  <a:pt x="0" y="114300"/>
                </a:lnTo>
                <a:lnTo>
                  <a:pt x="0" y="277977"/>
                </a:lnTo>
                <a:lnTo>
                  <a:pt x="4035361" y="277977"/>
                </a:lnTo>
                <a:lnTo>
                  <a:pt x="4035361" y="0"/>
                </a:lnTo>
                <a:close/>
              </a:path>
            </a:pathLst>
          </a:custGeom>
          <a:solidFill>
            <a:srgbClr val="FFFFFF"/>
          </a:solidFill>
        </p:spPr>
        <p:txBody>
          <a:bodyPr wrap="square" lIns="0" tIns="0" rIns="0" bIns="0" rtlCol="0"/>
          <a:lstStyle/>
          <a:p>
            <a:endParaRPr dirty="0"/>
          </a:p>
        </p:txBody>
      </p:sp>
      <p:sp>
        <p:nvSpPr>
          <p:cNvPr id="38" name="object 38"/>
          <p:cNvSpPr txBox="1"/>
          <p:nvPr/>
        </p:nvSpPr>
        <p:spPr>
          <a:xfrm>
            <a:off x="3431552" y="3201271"/>
            <a:ext cx="1111885" cy="166712"/>
          </a:xfrm>
          <a:prstGeom prst="rect">
            <a:avLst/>
          </a:prstGeom>
        </p:spPr>
        <p:txBody>
          <a:bodyPr vert="horz" wrap="square" lIns="0" tIns="12700" rIns="0" bIns="0" rtlCol="0">
            <a:spAutoFit/>
          </a:bodyPr>
          <a:lstStyle/>
          <a:p>
            <a:pPr marL="12700" algn="r" rtl="1">
              <a:lnSpc>
                <a:spcPct val="100000"/>
              </a:lnSpc>
              <a:spcBef>
                <a:spcPts val="100"/>
              </a:spcBef>
            </a:pPr>
            <a:r>
              <a:rPr lang="ar-EG" sz="1000" b="1" dirty="0" smtClean="0">
                <a:solidFill>
                  <a:srgbClr val="EA6955"/>
                </a:solidFill>
                <a:latin typeface="Helvetica Neue"/>
                <a:cs typeface="Helvetica Neue"/>
              </a:rPr>
              <a:t>دعم </a:t>
            </a:r>
            <a:r>
              <a:rPr lang="ar-EG" sz="1000" b="1" dirty="0" smtClean="0">
                <a:solidFill>
                  <a:srgbClr val="EA6955"/>
                </a:solidFill>
                <a:latin typeface="Helvetica Neue"/>
                <a:cs typeface="Helvetica Neue"/>
              </a:rPr>
              <a:t>الأخطاء</a:t>
            </a:r>
            <a:endParaRPr sz="1000" dirty="0">
              <a:latin typeface="Helvetica Neue"/>
              <a:cs typeface="Helvetica Neue"/>
            </a:endParaRPr>
          </a:p>
        </p:txBody>
      </p:sp>
      <p:sp>
        <p:nvSpPr>
          <p:cNvPr id="39" name="object 39"/>
          <p:cNvSpPr txBox="1"/>
          <p:nvPr/>
        </p:nvSpPr>
        <p:spPr>
          <a:xfrm>
            <a:off x="825506" y="1837877"/>
            <a:ext cx="1394460" cy="678647"/>
          </a:xfrm>
          <a:prstGeom prst="rect">
            <a:avLst/>
          </a:prstGeom>
        </p:spPr>
        <p:txBody>
          <a:bodyPr vert="horz" wrap="square" lIns="0" tIns="25400" rIns="0" bIns="0" rtlCol="0">
            <a:spAutoFit/>
          </a:bodyPr>
          <a:lstStyle/>
          <a:p>
            <a:pPr marL="118110" indent="-105410" algn="r" rtl="1">
              <a:lnSpc>
                <a:spcPct val="100000"/>
              </a:lnSpc>
              <a:spcBef>
                <a:spcPts val="200"/>
              </a:spcBef>
              <a:buClr>
                <a:srgbClr val="EA6955"/>
              </a:buClr>
              <a:buFont typeface="HelveticaNeue-UltraLight"/>
              <a:buChar char="•"/>
              <a:tabLst>
                <a:tab pos="111760" algn="l"/>
              </a:tabLst>
            </a:pPr>
            <a:r>
              <a:rPr lang="ar-EG" sz="1000" dirty="0" smtClean="0">
                <a:solidFill>
                  <a:srgbClr val="4C4D4F"/>
                </a:solidFill>
                <a:latin typeface="Helvetica Neue"/>
                <a:cs typeface="Helvetica Neue"/>
              </a:rPr>
              <a:t>بدل الخلفيات</a:t>
            </a:r>
            <a:endParaRPr sz="1000" dirty="0">
              <a:latin typeface="Helvetica Neue"/>
              <a:cs typeface="Helvetica Neue"/>
            </a:endParaRPr>
          </a:p>
          <a:p>
            <a:pPr marL="118110" marR="42545" indent="-105410" algn="r" rtl="1">
              <a:lnSpc>
                <a:spcPct val="108300"/>
              </a:lnSpc>
              <a:buClr>
                <a:srgbClr val="EA6955"/>
              </a:buClr>
              <a:buFont typeface="HelveticaNeue-UltraLight"/>
              <a:buChar char="•"/>
              <a:tabLst>
                <a:tab pos="111760" algn="l"/>
              </a:tabLst>
            </a:pPr>
            <a:r>
              <a:rPr lang="ar-EG" sz="1000" dirty="0" smtClean="0">
                <a:solidFill>
                  <a:srgbClr val="4C4D4F"/>
                </a:solidFill>
                <a:latin typeface="Helvetica Neue"/>
                <a:cs typeface="Helvetica Neue"/>
              </a:rPr>
              <a:t>اجعل شخصياتك </a:t>
            </a:r>
            <a:r>
              <a:rPr lang="ar-EG" sz="1000" dirty="0" smtClean="0">
                <a:solidFill>
                  <a:srgbClr val="4C4D4F"/>
                </a:solidFill>
                <a:latin typeface="Helvetica Neue"/>
                <a:cs typeface="Helvetica Neue"/>
              </a:rPr>
              <a:t>تتحاور</a:t>
            </a:r>
            <a:endParaRPr sz="1000" dirty="0">
              <a:latin typeface="Helvetica Neue"/>
              <a:cs typeface="Helvetica Neue"/>
            </a:endParaRPr>
          </a:p>
          <a:p>
            <a:pPr marL="118110" indent="-105410" algn="r" rtl="1">
              <a:lnSpc>
                <a:spcPct val="100000"/>
              </a:lnSpc>
              <a:spcBef>
                <a:spcPts val="100"/>
              </a:spcBef>
              <a:buClr>
                <a:srgbClr val="EA6955"/>
              </a:buClr>
              <a:buFont typeface="HelveticaNeue-UltraLight"/>
              <a:buChar char="•"/>
              <a:tabLst>
                <a:tab pos="111760" algn="l"/>
              </a:tabLst>
            </a:pPr>
            <a:r>
              <a:rPr lang="ar-EG" sz="1000" dirty="0" smtClean="0">
                <a:solidFill>
                  <a:srgbClr val="4C4D4F"/>
                </a:solidFill>
                <a:latin typeface="Helvetica Neue"/>
                <a:cs typeface="Helvetica Neue"/>
              </a:rPr>
              <a:t>حرك شخصياتك</a:t>
            </a:r>
            <a:endParaRPr sz="1000" dirty="0">
              <a:latin typeface="Helvetica Neue"/>
              <a:cs typeface="Helvetica Neue"/>
            </a:endParaRPr>
          </a:p>
          <a:p>
            <a:pPr marL="118110" marR="107950" indent="-105410" algn="r" rtl="1">
              <a:lnSpc>
                <a:spcPct val="108300"/>
              </a:lnSpc>
              <a:buClr>
                <a:srgbClr val="EA6955"/>
              </a:buClr>
              <a:buFont typeface="HelveticaNeue-UltraLight"/>
              <a:buChar char="•"/>
              <a:tabLst>
                <a:tab pos="111760" algn="l"/>
              </a:tabLst>
            </a:pPr>
            <a:r>
              <a:rPr lang="ar-EG" sz="1000" dirty="0" smtClean="0">
                <a:solidFill>
                  <a:srgbClr val="4C4D4F"/>
                </a:solidFill>
                <a:latin typeface="Helvetica Neue"/>
                <a:cs typeface="Helvetica Neue"/>
              </a:rPr>
              <a:t>غير شيء عند النقر عليه</a:t>
            </a:r>
            <a:endParaRPr sz="1000" dirty="0">
              <a:latin typeface="Helvetica Neue"/>
              <a:cs typeface="Helvetica Neue"/>
            </a:endParaRPr>
          </a:p>
        </p:txBody>
      </p:sp>
      <p:sp>
        <p:nvSpPr>
          <p:cNvPr id="40" name="object 40"/>
          <p:cNvSpPr txBox="1"/>
          <p:nvPr/>
        </p:nvSpPr>
        <p:spPr>
          <a:xfrm>
            <a:off x="817372" y="3734617"/>
            <a:ext cx="2356944" cy="671466"/>
          </a:xfrm>
          <a:prstGeom prst="rect">
            <a:avLst/>
          </a:prstGeom>
        </p:spPr>
        <p:txBody>
          <a:bodyPr vert="horz" wrap="square" lIns="0" tIns="12700" rIns="0" bIns="0" rtlCol="0">
            <a:spAutoFit/>
          </a:bodyPr>
          <a:lstStyle/>
          <a:p>
            <a:pPr algn="just" rtl="1">
              <a:lnSpc>
                <a:spcPct val="107000"/>
              </a:lnSpc>
              <a:spcAft>
                <a:spcPts val="800"/>
              </a:spcAft>
            </a:pPr>
            <a:r>
              <a:rPr lang="en-US" sz="1000" spc="-60" dirty="0">
                <a:solidFill>
                  <a:srgbClr val="4C4D4F"/>
                </a:solidFill>
                <a:latin typeface="Helvetica Neue"/>
                <a:cs typeface="Helvetica Neue"/>
              </a:rPr>
              <a:t>صُمِم </a:t>
            </a:r>
            <a:r>
              <a:rPr lang="en-US" sz="1000" spc="-60" dirty="0" smtClean="0">
                <a:solidFill>
                  <a:srgbClr val="4C4D4F"/>
                </a:solidFill>
                <a:latin typeface="Helvetica Neue"/>
                <a:cs typeface="Helvetica Neue"/>
              </a:rPr>
              <a:t>موقع</a:t>
            </a:r>
            <a:r>
              <a:rPr lang="ar-EG" sz="1000" spc="-60" dirty="0" smtClean="0">
                <a:solidFill>
                  <a:srgbClr val="4C4D4F"/>
                </a:solidFill>
                <a:latin typeface="Helvetica Neue"/>
                <a:cs typeface="Helvetica Neue"/>
              </a:rPr>
              <a:t> </a:t>
            </a:r>
            <a:r>
              <a:rPr lang="en-US" sz="1000" spc="-60" dirty="0" smtClean="0">
                <a:solidFill>
                  <a:srgbClr val="4C4D4F"/>
                </a:solidFill>
                <a:latin typeface="Helvetica Neue"/>
                <a:cs typeface="Helvetica Neue"/>
              </a:rPr>
              <a:t>Scratch</a:t>
            </a:r>
            <a:r>
              <a:rPr lang="ar-EG" sz="1000" spc="-60" dirty="0" smtClean="0">
                <a:solidFill>
                  <a:srgbClr val="4C4D4F"/>
                </a:solidFill>
                <a:latin typeface="Helvetica Neue"/>
                <a:cs typeface="Helvetica Neue"/>
              </a:rPr>
              <a:t> </a:t>
            </a:r>
            <a:r>
              <a:rPr lang="en-US" sz="1000" spc="-60" dirty="0" smtClean="0">
                <a:solidFill>
                  <a:srgbClr val="4C4D4F"/>
                </a:solidFill>
                <a:latin typeface="Helvetica Neue"/>
                <a:cs typeface="Helvetica Neue"/>
              </a:rPr>
              <a:t> لدعم </a:t>
            </a:r>
            <a:r>
              <a:rPr lang="en-US" sz="1000" spc="-60" dirty="0">
                <a:solidFill>
                  <a:srgbClr val="4C4D4F"/>
                </a:solidFill>
                <a:latin typeface="Helvetica Neue"/>
                <a:cs typeface="Helvetica Neue"/>
              </a:rPr>
              <a:t>الإبتكار من خلال </a:t>
            </a:r>
            <a:r>
              <a:rPr lang="en-US" sz="1000" spc="-60" dirty="0">
                <a:solidFill>
                  <a:srgbClr val="4C4D4F"/>
                </a:solidFill>
                <a:latin typeface="Helvetica Neue"/>
                <a:cs typeface="Helvetica Neue"/>
              </a:rPr>
              <a:t>التجربة</a:t>
            </a:r>
            <a:r>
              <a:rPr lang="en-US" sz="1000" spc="-60" dirty="0">
                <a:solidFill>
                  <a:srgbClr val="4C4D4F"/>
                </a:solidFill>
                <a:latin typeface="Helvetica Neue"/>
                <a:cs typeface="Helvetica Neue"/>
              </a:rPr>
              <a:t> </a:t>
            </a:r>
            <a:r>
              <a:rPr lang="en-US" sz="1000" spc="-60" dirty="0" smtClean="0">
                <a:solidFill>
                  <a:srgbClr val="4C4D4F"/>
                </a:solidFill>
                <a:latin typeface="Helvetica Neue"/>
                <a:cs typeface="Helvetica Neue"/>
              </a:rPr>
              <a:t>و</a:t>
            </a:r>
            <a:r>
              <a:rPr lang="ar-EG" sz="1000" spc="-60" dirty="0" smtClean="0">
                <a:solidFill>
                  <a:srgbClr val="4C4D4F"/>
                </a:solidFill>
                <a:latin typeface="Helvetica Neue"/>
                <a:cs typeface="Helvetica Neue"/>
              </a:rPr>
              <a:t>الخطأ، </a:t>
            </a:r>
            <a:r>
              <a:rPr lang="en-US" sz="1000" spc="-60" dirty="0" smtClean="0">
                <a:solidFill>
                  <a:srgbClr val="4C4D4F"/>
                </a:solidFill>
                <a:latin typeface="Helvetica Neue"/>
                <a:cs typeface="Helvetica Neue"/>
              </a:rPr>
              <a:t>ولذلك</a:t>
            </a:r>
            <a:r>
              <a:rPr lang="en-US" sz="1000" spc="-60" dirty="0">
                <a:solidFill>
                  <a:srgbClr val="4C4D4F"/>
                </a:solidFill>
                <a:latin typeface="Helvetica Neue"/>
                <a:cs typeface="Helvetica Neue"/>
              </a:rPr>
              <a:t>، ربما يرغب الم</a:t>
            </a:r>
            <a:r>
              <a:rPr lang="ar-EG" sz="1000" spc="-60" dirty="0">
                <a:solidFill>
                  <a:srgbClr val="4C4D4F"/>
                </a:solidFill>
                <a:latin typeface="Helvetica Neue"/>
                <a:cs typeface="Helvetica Neue"/>
              </a:rPr>
              <a:t>شاركون</a:t>
            </a:r>
            <a:r>
              <a:rPr lang="en-US" sz="1000" spc="-60" dirty="0">
                <a:solidFill>
                  <a:srgbClr val="4C4D4F"/>
                </a:solidFill>
                <a:latin typeface="Helvetica Neue"/>
                <a:cs typeface="Helvetica Neue"/>
              </a:rPr>
              <a:t> في بدء قصصهم دون تخطيط مسبق. حيث إنه أثناء عملية الإبتكار، تعمل الفكرة الواحدة على استثارة المزيد من الأفكار الأخرى.</a:t>
            </a:r>
          </a:p>
        </p:txBody>
      </p:sp>
      <p:sp>
        <p:nvSpPr>
          <p:cNvPr id="41" name="object 41"/>
          <p:cNvSpPr/>
          <p:nvPr/>
        </p:nvSpPr>
        <p:spPr>
          <a:xfrm>
            <a:off x="5861151" y="6069922"/>
            <a:ext cx="1081161" cy="792530"/>
          </a:xfrm>
          <a:prstGeom prst="rect">
            <a:avLst/>
          </a:prstGeom>
          <a:blipFill>
            <a:blip r:embed="rId5" cstate="print"/>
            <a:stretch>
              <a:fillRect/>
            </a:stretch>
          </a:blipFill>
        </p:spPr>
        <p:txBody>
          <a:bodyPr wrap="square" lIns="0" tIns="0" rIns="0" bIns="0" rtlCol="0"/>
          <a:lstStyle/>
          <a:p>
            <a:endParaRPr dirty="0"/>
          </a:p>
        </p:txBody>
      </p:sp>
      <p:sp>
        <p:nvSpPr>
          <p:cNvPr id="42" name="object 42"/>
          <p:cNvSpPr/>
          <p:nvPr/>
        </p:nvSpPr>
        <p:spPr>
          <a:xfrm>
            <a:off x="5861151" y="6069922"/>
            <a:ext cx="1081405" cy="793115"/>
          </a:xfrm>
          <a:custGeom>
            <a:avLst/>
            <a:gdLst/>
            <a:ahLst/>
            <a:cxnLst/>
            <a:rect l="l" t="t" r="r" b="b"/>
            <a:pathLst>
              <a:path w="1081404" h="793115">
                <a:moveTo>
                  <a:pt x="57150" y="0"/>
                </a:moveTo>
                <a:lnTo>
                  <a:pt x="24110" y="892"/>
                </a:lnTo>
                <a:lnTo>
                  <a:pt x="7143" y="7143"/>
                </a:lnTo>
                <a:lnTo>
                  <a:pt x="892" y="24110"/>
                </a:lnTo>
                <a:lnTo>
                  <a:pt x="0" y="57150"/>
                </a:lnTo>
                <a:lnTo>
                  <a:pt x="0" y="735380"/>
                </a:lnTo>
                <a:lnTo>
                  <a:pt x="892" y="768420"/>
                </a:lnTo>
                <a:lnTo>
                  <a:pt x="7143" y="785387"/>
                </a:lnTo>
                <a:lnTo>
                  <a:pt x="24110" y="791637"/>
                </a:lnTo>
                <a:lnTo>
                  <a:pt x="57150" y="792530"/>
                </a:lnTo>
                <a:lnTo>
                  <a:pt x="1024013" y="792530"/>
                </a:lnTo>
                <a:lnTo>
                  <a:pt x="1057053" y="791637"/>
                </a:lnTo>
                <a:lnTo>
                  <a:pt x="1074019" y="785387"/>
                </a:lnTo>
                <a:lnTo>
                  <a:pt x="1080270" y="768420"/>
                </a:lnTo>
                <a:lnTo>
                  <a:pt x="1081163" y="735380"/>
                </a:lnTo>
                <a:lnTo>
                  <a:pt x="1081163" y="57150"/>
                </a:lnTo>
                <a:lnTo>
                  <a:pt x="1080270" y="24110"/>
                </a:lnTo>
                <a:lnTo>
                  <a:pt x="1074019" y="7143"/>
                </a:lnTo>
                <a:lnTo>
                  <a:pt x="1057053" y="892"/>
                </a:lnTo>
                <a:lnTo>
                  <a:pt x="1024013" y="0"/>
                </a:lnTo>
                <a:lnTo>
                  <a:pt x="57150" y="0"/>
                </a:lnTo>
                <a:close/>
              </a:path>
            </a:pathLst>
          </a:custGeom>
          <a:ln w="12700">
            <a:solidFill>
              <a:srgbClr val="85B033"/>
            </a:solidFill>
          </a:ln>
        </p:spPr>
        <p:txBody>
          <a:bodyPr wrap="square" lIns="0" tIns="0" rIns="0" bIns="0" rtlCol="0"/>
          <a:lstStyle/>
          <a:p>
            <a:endParaRPr dirty="0"/>
          </a:p>
        </p:txBody>
      </p:sp>
      <p:sp>
        <p:nvSpPr>
          <p:cNvPr id="43" name="object 43"/>
          <p:cNvSpPr txBox="1"/>
          <p:nvPr/>
        </p:nvSpPr>
        <p:spPr>
          <a:xfrm>
            <a:off x="5646736" y="2837130"/>
            <a:ext cx="4123260" cy="751488"/>
          </a:xfrm>
          <a:prstGeom prst="rect">
            <a:avLst/>
          </a:prstGeom>
        </p:spPr>
        <p:txBody>
          <a:bodyPr vert="horz" wrap="square" lIns="0" tIns="12700" rIns="0" bIns="0" rtlCol="0">
            <a:spAutoFit/>
          </a:bodyPr>
          <a:lstStyle/>
          <a:p>
            <a:pPr marL="12700" algn="r" rtl="1">
              <a:lnSpc>
                <a:spcPct val="100000"/>
              </a:lnSpc>
              <a:spcBef>
                <a:spcPts val="100"/>
              </a:spcBef>
            </a:pPr>
            <a:r>
              <a:rPr lang="ar-EG" sz="1800" b="1" spc="5" dirty="0" smtClean="0">
                <a:solidFill>
                  <a:srgbClr val="85B033"/>
                </a:solidFill>
                <a:latin typeface="Helvetica Neue"/>
                <a:cs typeface="Helvetica Neue"/>
              </a:rPr>
              <a:t>ماذا بعد؟</a:t>
            </a:r>
            <a:endParaRPr sz="1800" dirty="0">
              <a:latin typeface="Helvetica Neue"/>
              <a:cs typeface="Helvetica Neue"/>
            </a:endParaRPr>
          </a:p>
          <a:p>
            <a:pPr marL="25400" marR="5080" algn="just" rtl="1">
              <a:lnSpc>
                <a:spcPts val="1300"/>
              </a:lnSpc>
              <a:spcBef>
                <a:spcPts val="950"/>
              </a:spcBef>
            </a:pPr>
            <a:r>
              <a:rPr lang="ar-EG" sz="1100" dirty="0" smtClean="0">
                <a:solidFill>
                  <a:srgbClr val="4C4D4F"/>
                </a:solidFill>
                <a:latin typeface="Helvetica Neue"/>
                <a:cs typeface="Helvetica Neue"/>
              </a:rPr>
              <a:t>يستطيع المشتركون استغلال هذه الأفكار والمفاهيم لإنشاء العديد من المشاريع. إليك بعض الإختلافات التي يمكنك إقتراحها على المشاريع القصصية:</a:t>
            </a:r>
            <a:endParaRPr sz="1100" dirty="0">
              <a:latin typeface="Helvetica Neue"/>
              <a:cs typeface="Helvetica Neue"/>
            </a:endParaRPr>
          </a:p>
        </p:txBody>
      </p:sp>
      <p:sp>
        <p:nvSpPr>
          <p:cNvPr id="44" name="object 44"/>
          <p:cNvSpPr/>
          <p:nvPr/>
        </p:nvSpPr>
        <p:spPr>
          <a:xfrm>
            <a:off x="726410" y="5304562"/>
            <a:ext cx="4035425" cy="201930"/>
          </a:xfrm>
          <a:custGeom>
            <a:avLst/>
            <a:gdLst/>
            <a:ahLst/>
            <a:cxnLst/>
            <a:rect l="l" t="t" r="r" b="b"/>
            <a:pathLst>
              <a:path w="4035425" h="201929">
                <a:moveTo>
                  <a:pt x="4035361" y="0"/>
                </a:moveTo>
                <a:lnTo>
                  <a:pt x="76200" y="0"/>
                </a:lnTo>
                <a:lnTo>
                  <a:pt x="32146" y="1190"/>
                </a:lnTo>
                <a:lnTo>
                  <a:pt x="9525" y="9525"/>
                </a:lnTo>
                <a:lnTo>
                  <a:pt x="1190" y="32146"/>
                </a:lnTo>
                <a:lnTo>
                  <a:pt x="0" y="76200"/>
                </a:lnTo>
                <a:lnTo>
                  <a:pt x="0" y="201777"/>
                </a:lnTo>
                <a:lnTo>
                  <a:pt x="4035361" y="201777"/>
                </a:lnTo>
                <a:lnTo>
                  <a:pt x="4035361" y="0"/>
                </a:lnTo>
                <a:close/>
              </a:path>
            </a:pathLst>
          </a:custGeom>
          <a:solidFill>
            <a:srgbClr val="FFFFFF"/>
          </a:solidFill>
        </p:spPr>
        <p:txBody>
          <a:bodyPr wrap="square" lIns="0" tIns="0" rIns="0" bIns="0" rtlCol="0"/>
          <a:lstStyle/>
          <a:p>
            <a:endParaRPr dirty="0"/>
          </a:p>
        </p:txBody>
      </p:sp>
      <p:sp>
        <p:nvSpPr>
          <p:cNvPr id="45" name="object 45"/>
          <p:cNvSpPr txBox="1"/>
          <p:nvPr/>
        </p:nvSpPr>
        <p:spPr>
          <a:xfrm>
            <a:off x="3498862" y="5278030"/>
            <a:ext cx="1044575" cy="166712"/>
          </a:xfrm>
          <a:prstGeom prst="rect">
            <a:avLst/>
          </a:prstGeom>
        </p:spPr>
        <p:txBody>
          <a:bodyPr vert="horz" wrap="square" lIns="0" tIns="12700" rIns="0" bIns="0" rtlCol="0">
            <a:spAutoFit/>
          </a:bodyPr>
          <a:lstStyle/>
          <a:p>
            <a:pPr marL="12700" algn="r" rtl="1">
              <a:lnSpc>
                <a:spcPct val="100000"/>
              </a:lnSpc>
              <a:spcBef>
                <a:spcPts val="100"/>
              </a:spcBef>
            </a:pPr>
            <a:r>
              <a:rPr lang="ar-EG" sz="1000" b="1" spc="-10" dirty="0" smtClean="0">
                <a:solidFill>
                  <a:srgbClr val="EA6955"/>
                </a:solidFill>
                <a:latin typeface="Helvetica Neue"/>
                <a:cs typeface="Helvetica Neue"/>
              </a:rPr>
              <a:t>استعد للمشاركة</a:t>
            </a:r>
            <a:endParaRPr sz="1000" dirty="0">
              <a:latin typeface="Helvetica Neue"/>
              <a:cs typeface="Helvetica Neue"/>
            </a:endParaRPr>
          </a:p>
        </p:txBody>
      </p:sp>
      <p:sp>
        <p:nvSpPr>
          <p:cNvPr id="46" name="object 46"/>
          <p:cNvSpPr/>
          <p:nvPr/>
        </p:nvSpPr>
        <p:spPr>
          <a:xfrm>
            <a:off x="5861151" y="5181600"/>
            <a:ext cx="1081161" cy="792528"/>
          </a:xfrm>
          <a:prstGeom prst="rect">
            <a:avLst/>
          </a:prstGeom>
          <a:blipFill>
            <a:blip r:embed="rId6" cstate="print"/>
            <a:stretch>
              <a:fillRect/>
            </a:stretch>
          </a:blipFill>
        </p:spPr>
        <p:txBody>
          <a:bodyPr wrap="square" lIns="0" tIns="0" rIns="0" bIns="0" rtlCol="0"/>
          <a:lstStyle/>
          <a:p>
            <a:endParaRPr dirty="0"/>
          </a:p>
        </p:txBody>
      </p:sp>
      <p:sp>
        <p:nvSpPr>
          <p:cNvPr id="47" name="object 47"/>
          <p:cNvSpPr/>
          <p:nvPr/>
        </p:nvSpPr>
        <p:spPr>
          <a:xfrm>
            <a:off x="5861151" y="5181599"/>
            <a:ext cx="1081405" cy="793115"/>
          </a:xfrm>
          <a:custGeom>
            <a:avLst/>
            <a:gdLst/>
            <a:ahLst/>
            <a:cxnLst/>
            <a:rect l="l" t="t" r="r" b="b"/>
            <a:pathLst>
              <a:path w="1081404" h="793114">
                <a:moveTo>
                  <a:pt x="57150" y="0"/>
                </a:moveTo>
                <a:lnTo>
                  <a:pt x="24110" y="892"/>
                </a:lnTo>
                <a:lnTo>
                  <a:pt x="7143" y="7143"/>
                </a:lnTo>
                <a:lnTo>
                  <a:pt x="892" y="24110"/>
                </a:lnTo>
                <a:lnTo>
                  <a:pt x="0" y="57150"/>
                </a:lnTo>
                <a:lnTo>
                  <a:pt x="0" y="735380"/>
                </a:lnTo>
                <a:lnTo>
                  <a:pt x="892" y="768420"/>
                </a:lnTo>
                <a:lnTo>
                  <a:pt x="7143" y="785387"/>
                </a:lnTo>
                <a:lnTo>
                  <a:pt x="24110" y="791637"/>
                </a:lnTo>
                <a:lnTo>
                  <a:pt x="57150" y="792530"/>
                </a:lnTo>
                <a:lnTo>
                  <a:pt x="1024013" y="792530"/>
                </a:lnTo>
                <a:lnTo>
                  <a:pt x="1057053" y="791637"/>
                </a:lnTo>
                <a:lnTo>
                  <a:pt x="1074019" y="785387"/>
                </a:lnTo>
                <a:lnTo>
                  <a:pt x="1080270" y="768420"/>
                </a:lnTo>
                <a:lnTo>
                  <a:pt x="1081163" y="735380"/>
                </a:lnTo>
                <a:lnTo>
                  <a:pt x="1081163" y="57150"/>
                </a:lnTo>
                <a:lnTo>
                  <a:pt x="1080270" y="24110"/>
                </a:lnTo>
                <a:lnTo>
                  <a:pt x="1074019" y="7143"/>
                </a:lnTo>
                <a:lnTo>
                  <a:pt x="1057053" y="892"/>
                </a:lnTo>
                <a:lnTo>
                  <a:pt x="1024013" y="0"/>
                </a:lnTo>
                <a:lnTo>
                  <a:pt x="57150" y="0"/>
                </a:lnTo>
                <a:close/>
              </a:path>
            </a:pathLst>
          </a:custGeom>
          <a:ln w="12700">
            <a:solidFill>
              <a:srgbClr val="85B033"/>
            </a:solidFill>
          </a:ln>
        </p:spPr>
        <p:txBody>
          <a:bodyPr wrap="square" lIns="0" tIns="0" rIns="0" bIns="0" rtlCol="0"/>
          <a:lstStyle/>
          <a:p>
            <a:endParaRPr dirty="0"/>
          </a:p>
        </p:txBody>
      </p:sp>
      <p:sp>
        <p:nvSpPr>
          <p:cNvPr id="50" name="object 50"/>
          <p:cNvSpPr txBox="1"/>
          <p:nvPr/>
        </p:nvSpPr>
        <p:spPr>
          <a:xfrm>
            <a:off x="2783955" y="6636004"/>
            <a:ext cx="1843405" cy="177800"/>
          </a:xfrm>
          <a:prstGeom prst="rect">
            <a:avLst/>
          </a:prstGeom>
        </p:spPr>
        <p:txBody>
          <a:bodyPr vert="horz" wrap="square" lIns="0" tIns="12700" rIns="0" bIns="0" rtlCol="0">
            <a:spAutoFit/>
          </a:bodyPr>
          <a:lstStyle/>
          <a:p>
            <a:pPr marL="12700">
              <a:lnSpc>
                <a:spcPct val="100000"/>
              </a:lnSpc>
              <a:spcBef>
                <a:spcPts val="100"/>
              </a:spcBef>
              <a:tabLst>
                <a:tab pos="1830070" algn="l"/>
              </a:tabLst>
            </a:pPr>
            <a:r>
              <a:rPr sz="1000" u="sng" dirty="0">
                <a:solidFill>
                  <a:srgbClr val="4C4D4F"/>
                </a:solidFill>
                <a:latin typeface="Helvetica Neue"/>
                <a:cs typeface="Helvetica Neue"/>
              </a:rPr>
              <a:t> 	</a:t>
            </a:r>
            <a:endParaRPr sz="1000" dirty="0">
              <a:latin typeface="Helvetica Neue"/>
              <a:cs typeface="Helvetica Neue"/>
            </a:endParaRPr>
          </a:p>
        </p:txBody>
      </p:sp>
      <p:sp>
        <p:nvSpPr>
          <p:cNvPr id="51" name="object 51"/>
          <p:cNvSpPr/>
          <p:nvPr/>
        </p:nvSpPr>
        <p:spPr>
          <a:xfrm>
            <a:off x="2778974" y="5746750"/>
            <a:ext cx="1853336" cy="1060538"/>
          </a:xfrm>
          <a:prstGeom prst="rect">
            <a:avLst/>
          </a:prstGeom>
          <a:blipFill>
            <a:blip r:embed="rId7" cstate="print"/>
            <a:stretch>
              <a:fillRect/>
            </a:stretch>
          </a:blipFill>
        </p:spPr>
        <p:txBody>
          <a:bodyPr wrap="square" lIns="0" tIns="0" rIns="0" bIns="0" rtlCol="0"/>
          <a:lstStyle/>
          <a:p>
            <a:endParaRPr dirty="0"/>
          </a:p>
        </p:txBody>
      </p:sp>
      <p:sp>
        <p:nvSpPr>
          <p:cNvPr id="52" name="object 52"/>
          <p:cNvSpPr/>
          <p:nvPr/>
        </p:nvSpPr>
        <p:spPr>
          <a:xfrm>
            <a:off x="2360198" y="1835500"/>
            <a:ext cx="1202588" cy="863414"/>
          </a:xfrm>
          <a:prstGeom prst="rect">
            <a:avLst/>
          </a:prstGeom>
          <a:blipFill>
            <a:blip r:embed="rId8" cstate="print"/>
            <a:stretch>
              <a:fillRect/>
            </a:stretch>
          </a:blipFill>
        </p:spPr>
        <p:txBody>
          <a:bodyPr wrap="square" lIns="0" tIns="0" rIns="0" bIns="0" rtlCol="0"/>
          <a:lstStyle/>
          <a:p>
            <a:endParaRPr dirty="0"/>
          </a:p>
        </p:txBody>
      </p:sp>
      <p:sp>
        <p:nvSpPr>
          <p:cNvPr id="53" name="object 53"/>
          <p:cNvSpPr/>
          <p:nvPr/>
        </p:nvSpPr>
        <p:spPr>
          <a:xfrm>
            <a:off x="2360198" y="1835500"/>
            <a:ext cx="1202690" cy="863600"/>
          </a:xfrm>
          <a:custGeom>
            <a:avLst/>
            <a:gdLst/>
            <a:ahLst/>
            <a:cxnLst/>
            <a:rect l="l" t="t" r="r" b="b"/>
            <a:pathLst>
              <a:path w="1202689" h="863600">
                <a:moveTo>
                  <a:pt x="32689" y="0"/>
                </a:moveTo>
                <a:lnTo>
                  <a:pt x="13791" y="510"/>
                </a:lnTo>
                <a:lnTo>
                  <a:pt x="4086" y="4086"/>
                </a:lnTo>
                <a:lnTo>
                  <a:pt x="510" y="13791"/>
                </a:lnTo>
                <a:lnTo>
                  <a:pt x="0" y="32689"/>
                </a:lnTo>
                <a:lnTo>
                  <a:pt x="0" y="830719"/>
                </a:lnTo>
                <a:lnTo>
                  <a:pt x="510" y="849618"/>
                </a:lnTo>
                <a:lnTo>
                  <a:pt x="4086" y="859323"/>
                </a:lnTo>
                <a:lnTo>
                  <a:pt x="13791" y="862898"/>
                </a:lnTo>
                <a:lnTo>
                  <a:pt x="32689" y="863409"/>
                </a:lnTo>
                <a:lnTo>
                  <a:pt x="1169898" y="863409"/>
                </a:lnTo>
                <a:lnTo>
                  <a:pt x="1188797" y="862898"/>
                </a:lnTo>
                <a:lnTo>
                  <a:pt x="1198502" y="859323"/>
                </a:lnTo>
                <a:lnTo>
                  <a:pt x="1202077" y="849618"/>
                </a:lnTo>
                <a:lnTo>
                  <a:pt x="1202588" y="830719"/>
                </a:lnTo>
                <a:lnTo>
                  <a:pt x="1202588" y="32689"/>
                </a:lnTo>
                <a:lnTo>
                  <a:pt x="1202077" y="13791"/>
                </a:lnTo>
                <a:lnTo>
                  <a:pt x="1198502" y="4086"/>
                </a:lnTo>
                <a:lnTo>
                  <a:pt x="1188797" y="510"/>
                </a:lnTo>
                <a:lnTo>
                  <a:pt x="1169898" y="0"/>
                </a:lnTo>
                <a:lnTo>
                  <a:pt x="32689" y="0"/>
                </a:lnTo>
                <a:close/>
              </a:path>
            </a:pathLst>
          </a:custGeom>
          <a:ln w="9906">
            <a:solidFill>
              <a:srgbClr val="EA6955"/>
            </a:solidFill>
          </a:ln>
        </p:spPr>
        <p:txBody>
          <a:bodyPr wrap="square" lIns="0" tIns="0" rIns="0" bIns="0" rtlCol="0"/>
          <a:lstStyle/>
          <a:p>
            <a:endParaRPr dirty="0"/>
          </a:p>
        </p:txBody>
      </p:sp>
      <p:sp>
        <p:nvSpPr>
          <p:cNvPr id="54" name="object 54"/>
          <p:cNvSpPr/>
          <p:nvPr/>
        </p:nvSpPr>
        <p:spPr>
          <a:xfrm>
            <a:off x="3684964" y="1833752"/>
            <a:ext cx="925541" cy="866901"/>
          </a:xfrm>
          <a:prstGeom prst="rect">
            <a:avLst/>
          </a:prstGeom>
          <a:blipFill>
            <a:blip r:embed="rId9" cstate="print"/>
            <a:stretch>
              <a:fillRect/>
            </a:stretch>
          </a:blipFill>
        </p:spPr>
        <p:txBody>
          <a:bodyPr wrap="square" lIns="0" tIns="0" rIns="0" bIns="0" rtlCol="0"/>
          <a:lstStyle/>
          <a:p>
            <a:endParaRPr dirty="0"/>
          </a:p>
        </p:txBody>
      </p:sp>
      <p:sp>
        <p:nvSpPr>
          <p:cNvPr id="55" name="object 55"/>
          <p:cNvSpPr/>
          <p:nvPr/>
        </p:nvSpPr>
        <p:spPr>
          <a:xfrm>
            <a:off x="3684964" y="1833752"/>
            <a:ext cx="925830" cy="867410"/>
          </a:xfrm>
          <a:custGeom>
            <a:avLst/>
            <a:gdLst/>
            <a:ahLst/>
            <a:cxnLst/>
            <a:rect l="l" t="t" r="r" b="b"/>
            <a:pathLst>
              <a:path w="925829" h="867410">
                <a:moveTo>
                  <a:pt x="32689" y="0"/>
                </a:moveTo>
                <a:lnTo>
                  <a:pt x="13791" y="510"/>
                </a:lnTo>
                <a:lnTo>
                  <a:pt x="4086" y="4086"/>
                </a:lnTo>
                <a:lnTo>
                  <a:pt x="510" y="13791"/>
                </a:lnTo>
                <a:lnTo>
                  <a:pt x="0" y="32689"/>
                </a:lnTo>
                <a:lnTo>
                  <a:pt x="0" y="834212"/>
                </a:lnTo>
                <a:lnTo>
                  <a:pt x="510" y="853110"/>
                </a:lnTo>
                <a:lnTo>
                  <a:pt x="4086" y="862815"/>
                </a:lnTo>
                <a:lnTo>
                  <a:pt x="13791" y="866391"/>
                </a:lnTo>
                <a:lnTo>
                  <a:pt x="32689" y="866902"/>
                </a:lnTo>
                <a:lnTo>
                  <a:pt x="892848" y="866902"/>
                </a:lnTo>
                <a:lnTo>
                  <a:pt x="911746" y="866391"/>
                </a:lnTo>
                <a:lnTo>
                  <a:pt x="921451" y="862815"/>
                </a:lnTo>
                <a:lnTo>
                  <a:pt x="925027" y="853110"/>
                </a:lnTo>
                <a:lnTo>
                  <a:pt x="925537" y="834212"/>
                </a:lnTo>
                <a:lnTo>
                  <a:pt x="925537" y="32689"/>
                </a:lnTo>
                <a:lnTo>
                  <a:pt x="925027" y="13791"/>
                </a:lnTo>
                <a:lnTo>
                  <a:pt x="921451" y="4086"/>
                </a:lnTo>
                <a:lnTo>
                  <a:pt x="911746" y="510"/>
                </a:lnTo>
                <a:lnTo>
                  <a:pt x="892848" y="0"/>
                </a:lnTo>
                <a:lnTo>
                  <a:pt x="32689" y="0"/>
                </a:lnTo>
                <a:close/>
              </a:path>
            </a:pathLst>
          </a:custGeom>
          <a:ln w="9906">
            <a:solidFill>
              <a:srgbClr val="EA6955"/>
            </a:solidFill>
          </a:ln>
        </p:spPr>
        <p:txBody>
          <a:bodyPr wrap="square" lIns="0" tIns="0" rIns="0" bIns="0" rtlCol="0"/>
          <a:lstStyle/>
          <a:p>
            <a:endParaRPr dirty="0"/>
          </a:p>
        </p:txBody>
      </p:sp>
      <p:sp>
        <p:nvSpPr>
          <p:cNvPr id="56" name="object 56"/>
          <p:cNvSpPr/>
          <p:nvPr/>
        </p:nvSpPr>
        <p:spPr>
          <a:xfrm>
            <a:off x="3320669" y="3700653"/>
            <a:ext cx="1333652" cy="1018794"/>
          </a:xfrm>
          <a:prstGeom prst="rect">
            <a:avLst/>
          </a:prstGeom>
          <a:blipFill>
            <a:blip r:embed="rId10" cstate="print"/>
            <a:stretch>
              <a:fillRect/>
            </a:stretch>
          </a:blipFill>
        </p:spPr>
        <p:txBody>
          <a:bodyPr wrap="square" lIns="0" tIns="0" rIns="0" bIns="0" rtlCol="0"/>
          <a:lstStyle/>
          <a:p>
            <a:endParaRPr dirty="0"/>
          </a:p>
        </p:txBody>
      </p:sp>
      <p:sp>
        <p:nvSpPr>
          <p:cNvPr id="57" name="object 57"/>
          <p:cNvSpPr/>
          <p:nvPr/>
        </p:nvSpPr>
        <p:spPr>
          <a:xfrm>
            <a:off x="3320669" y="3700653"/>
            <a:ext cx="1334135" cy="1019175"/>
          </a:xfrm>
          <a:custGeom>
            <a:avLst/>
            <a:gdLst/>
            <a:ahLst/>
            <a:cxnLst/>
            <a:rect l="l" t="t" r="r" b="b"/>
            <a:pathLst>
              <a:path w="1334135" h="1019175">
                <a:moveTo>
                  <a:pt x="32689" y="0"/>
                </a:moveTo>
                <a:lnTo>
                  <a:pt x="13791" y="510"/>
                </a:lnTo>
                <a:lnTo>
                  <a:pt x="4086" y="4086"/>
                </a:lnTo>
                <a:lnTo>
                  <a:pt x="510" y="13791"/>
                </a:lnTo>
                <a:lnTo>
                  <a:pt x="0" y="32689"/>
                </a:lnTo>
                <a:lnTo>
                  <a:pt x="0" y="986104"/>
                </a:lnTo>
                <a:lnTo>
                  <a:pt x="510" y="1005002"/>
                </a:lnTo>
                <a:lnTo>
                  <a:pt x="4086" y="1014707"/>
                </a:lnTo>
                <a:lnTo>
                  <a:pt x="13791" y="1018283"/>
                </a:lnTo>
                <a:lnTo>
                  <a:pt x="32689" y="1018794"/>
                </a:lnTo>
                <a:lnTo>
                  <a:pt x="1300962" y="1018794"/>
                </a:lnTo>
                <a:lnTo>
                  <a:pt x="1319861" y="1018283"/>
                </a:lnTo>
                <a:lnTo>
                  <a:pt x="1329566" y="1014707"/>
                </a:lnTo>
                <a:lnTo>
                  <a:pt x="1333141" y="1005002"/>
                </a:lnTo>
                <a:lnTo>
                  <a:pt x="1333652" y="986104"/>
                </a:lnTo>
                <a:lnTo>
                  <a:pt x="1333652" y="32689"/>
                </a:lnTo>
                <a:lnTo>
                  <a:pt x="1333141" y="13791"/>
                </a:lnTo>
                <a:lnTo>
                  <a:pt x="1329566" y="4086"/>
                </a:lnTo>
                <a:lnTo>
                  <a:pt x="1319861" y="510"/>
                </a:lnTo>
                <a:lnTo>
                  <a:pt x="1300962" y="0"/>
                </a:lnTo>
                <a:lnTo>
                  <a:pt x="32689" y="0"/>
                </a:lnTo>
                <a:close/>
              </a:path>
            </a:pathLst>
          </a:custGeom>
          <a:ln w="9906">
            <a:solidFill>
              <a:srgbClr val="EA6955"/>
            </a:solidFill>
          </a:ln>
        </p:spPr>
        <p:txBody>
          <a:bodyPr wrap="square" lIns="0" tIns="0" rIns="0" bIns="0" rtlCol="0"/>
          <a:lstStyle/>
          <a:p>
            <a:endParaRPr dirty="0"/>
          </a:p>
        </p:txBody>
      </p:sp>
      <p:sp>
        <p:nvSpPr>
          <p:cNvPr id="58" name="object 58"/>
          <p:cNvSpPr txBox="1"/>
          <p:nvPr/>
        </p:nvSpPr>
        <p:spPr>
          <a:xfrm>
            <a:off x="7296304" y="5129704"/>
            <a:ext cx="2251075" cy="633763"/>
          </a:xfrm>
          <a:prstGeom prst="rect">
            <a:avLst/>
          </a:prstGeom>
        </p:spPr>
        <p:txBody>
          <a:bodyPr vert="horz" wrap="square" lIns="0" tIns="82550" rIns="0" bIns="0" rtlCol="0">
            <a:spAutoFit/>
          </a:bodyPr>
          <a:lstStyle/>
          <a:p>
            <a:pPr marL="12700" algn="r" rtl="1">
              <a:lnSpc>
                <a:spcPct val="100000"/>
              </a:lnSpc>
              <a:spcBef>
                <a:spcPts val="650"/>
              </a:spcBef>
            </a:pPr>
            <a:r>
              <a:rPr lang="ar-EG" sz="1000" b="1" dirty="0" smtClean="0">
                <a:solidFill>
                  <a:srgbClr val="85B033"/>
                </a:solidFill>
                <a:latin typeface="Helvetica Neue"/>
                <a:cs typeface="Helvetica Neue"/>
              </a:rPr>
              <a:t>القصص المستوحاة من البيئة المحيطة</a:t>
            </a:r>
            <a:endParaRPr sz="1000" dirty="0">
              <a:latin typeface="Helvetica Neue"/>
              <a:cs typeface="Helvetica Neue"/>
            </a:endParaRPr>
          </a:p>
          <a:p>
            <a:pPr marL="12700" marR="5080" algn="r" rtl="1">
              <a:lnSpc>
                <a:spcPct val="108300"/>
              </a:lnSpc>
              <a:spcBef>
                <a:spcPts val="450"/>
              </a:spcBef>
            </a:pPr>
            <a:r>
              <a:rPr lang="ar-EG" sz="1000" spc="-30" dirty="0" smtClean="0">
                <a:solidFill>
                  <a:srgbClr val="4C4D4F"/>
                </a:solidFill>
                <a:latin typeface="Helvetica Neue"/>
                <a:cs typeface="Helvetica Neue"/>
              </a:rPr>
              <a:t>التفط صور لصفك، أو مدرستك، أو المكان الذي تعيش به واستخدمها كخلفية لقصتك.</a:t>
            </a:r>
            <a:endParaRPr sz="1000" dirty="0">
              <a:latin typeface="Helvetica Neue"/>
              <a:cs typeface="Helvetica Neue"/>
            </a:endParaRPr>
          </a:p>
        </p:txBody>
      </p:sp>
      <p:sp>
        <p:nvSpPr>
          <p:cNvPr id="59" name="object 59"/>
          <p:cNvSpPr txBox="1"/>
          <p:nvPr/>
        </p:nvSpPr>
        <p:spPr>
          <a:xfrm>
            <a:off x="7237884" y="6007325"/>
            <a:ext cx="2309495" cy="799963"/>
          </a:xfrm>
          <a:prstGeom prst="rect">
            <a:avLst/>
          </a:prstGeom>
        </p:spPr>
        <p:txBody>
          <a:bodyPr vert="horz" wrap="square" lIns="0" tIns="82550" rIns="0" bIns="0" rtlCol="0">
            <a:spAutoFit/>
          </a:bodyPr>
          <a:lstStyle/>
          <a:p>
            <a:pPr marL="12700" algn="r" rtl="1">
              <a:lnSpc>
                <a:spcPct val="100000"/>
              </a:lnSpc>
              <a:spcBef>
                <a:spcPts val="650"/>
              </a:spcBef>
            </a:pPr>
            <a:r>
              <a:rPr lang="ar-EG" sz="1000" b="1" spc="-5" dirty="0" smtClean="0">
                <a:solidFill>
                  <a:srgbClr val="85B033"/>
                </a:solidFill>
                <a:latin typeface="Helvetica Neue"/>
                <a:cs typeface="Helvetica Neue"/>
              </a:rPr>
              <a:t>قصة مستوحاة من فكرة المائدة المستديرة</a:t>
            </a:r>
            <a:endParaRPr sz="1000" dirty="0">
              <a:latin typeface="Helvetica Neue"/>
              <a:cs typeface="Helvetica Neue"/>
            </a:endParaRPr>
          </a:p>
          <a:p>
            <a:pPr marL="12700" marR="5080" algn="r" rtl="1">
              <a:lnSpc>
                <a:spcPct val="108300"/>
              </a:lnSpc>
              <a:spcBef>
                <a:spcPts val="450"/>
              </a:spcBef>
            </a:pPr>
            <a:r>
              <a:rPr lang="ar-EG" sz="1000" dirty="0" smtClean="0">
                <a:solidFill>
                  <a:srgbClr val="4C4D4F"/>
                </a:solidFill>
                <a:latin typeface="Helvetica Neue"/>
                <a:cs typeface="Helvetica Neue"/>
              </a:rPr>
              <a:t>امنح </a:t>
            </a:r>
            <a:r>
              <a:rPr lang="ar-EG" sz="1000" dirty="0" smtClean="0">
                <a:solidFill>
                  <a:srgbClr val="4C4D4F"/>
                </a:solidFill>
                <a:latin typeface="Helvetica Neue"/>
                <a:cs typeface="Helvetica Neue"/>
              </a:rPr>
              <a:t>كل فرد 5 دقائق للبدء في </a:t>
            </a:r>
            <a:r>
              <a:rPr lang="ar-EG" sz="1000" dirty="0" smtClean="0">
                <a:solidFill>
                  <a:srgbClr val="4C4D4F"/>
                </a:solidFill>
                <a:latin typeface="Helvetica Neue"/>
                <a:cs typeface="Helvetica Neue"/>
              </a:rPr>
              <a:t>عمل قصة، </a:t>
            </a:r>
            <a:r>
              <a:rPr lang="ar-EG" sz="1000" dirty="0" smtClean="0">
                <a:solidFill>
                  <a:srgbClr val="4C4D4F"/>
                </a:solidFill>
                <a:latin typeface="Helvetica Neue"/>
                <a:cs typeface="Helvetica Neue"/>
              </a:rPr>
              <a:t>ثم </a:t>
            </a:r>
            <a:r>
              <a:rPr lang="ar-EG" sz="1000" dirty="0" smtClean="0">
                <a:solidFill>
                  <a:srgbClr val="4C4D4F"/>
                </a:solidFill>
                <a:latin typeface="Helvetica Neue"/>
                <a:cs typeface="Helvetica Neue"/>
              </a:rPr>
              <a:t>اجعلهم ينتقلون الى </a:t>
            </a:r>
            <a:r>
              <a:rPr lang="ar-EG" sz="1000" dirty="0" smtClean="0">
                <a:solidFill>
                  <a:srgbClr val="4C4D4F"/>
                </a:solidFill>
                <a:latin typeface="Helvetica Neue"/>
                <a:cs typeface="Helvetica Neue"/>
              </a:rPr>
              <a:t>جهاز الكمبيوتر الذي يليه لإضافة فكرة جديدة للقصة التالية. مع التكرار.</a:t>
            </a:r>
            <a:endParaRPr sz="1000" dirty="0">
              <a:latin typeface="Helvetica Neue"/>
              <a:cs typeface="Helvetica Neue"/>
            </a:endParaRPr>
          </a:p>
        </p:txBody>
      </p:sp>
      <p:sp>
        <p:nvSpPr>
          <p:cNvPr id="60" name="object 60"/>
          <p:cNvSpPr/>
          <p:nvPr/>
        </p:nvSpPr>
        <p:spPr>
          <a:xfrm>
            <a:off x="5861151" y="4275579"/>
            <a:ext cx="1081161" cy="792525"/>
          </a:xfrm>
          <a:prstGeom prst="rect">
            <a:avLst/>
          </a:prstGeom>
          <a:blipFill>
            <a:blip r:embed="rId11" cstate="print"/>
            <a:stretch>
              <a:fillRect/>
            </a:stretch>
          </a:blipFill>
        </p:spPr>
        <p:txBody>
          <a:bodyPr wrap="square" lIns="0" tIns="0" rIns="0" bIns="0" rtlCol="0"/>
          <a:lstStyle/>
          <a:p>
            <a:endParaRPr dirty="0"/>
          </a:p>
        </p:txBody>
      </p:sp>
      <p:sp>
        <p:nvSpPr>
          <p:cNvPr id="61" name="object 61"/>
          <p:cNvSpPr/>
          <p:nvPr/>
        </p:nvSpPr>
        <p:spPr>
          <a:xfrm>
            <a:off x="5861151" y="4275579"/>
            <a:ext cx="1081405" cy="793115"/>
          </a:xfrm>
          <a:custGeom>
            <a:avLst/>
            <a:gdLst/>
            <a:ahLst/>
            <a:cxnLst/>
            <a:rect l="l" t="t" r="r" b="b"/>
            <a:pathLst>
              <a:path w="1081404" h="793114">
                <a:moveTo>
                  <a:pt x="57150" y="0"/>
                </a:moveTo>
                <a:lnTo>
                  <a:pt x="24110" y="892"/>
                </a:lnTo>
                <a:lnTo>
                  <a:pt x="7143" y="7143"/>
                </a:lnTo>
                <a:lnTo>
                  <a:pt x="892" y="24110"/>
                </a:lnTo>
                <a:lnTo>
                  <a:pt x="0" y="57150"/>
                </a:lnTo>
                <a:lnTo>
                  <a:pt x="0" y="735380"/>
                </a:lnTo>
                <a:lnTo>
                  <a:pt x="892" y="768420"/>
                </a:lnTo>
                <a:lnTo>
                  <a:pt x="7143" y="785387"/>
                </a:lnTo>
                <a:lnTo>
                  <a:pt x="24110" y="791637"/>
                </a:lnTo>
                <a:lnTo>
                  <a:pt x="57150" y="792530"/>
                </a:lnTo>
                <a:lnTo>
                  <a:pt x="1024013" y="792530"/>
                </a:lnTo>
                <a:lnTo>
                  <a:pt x="1057053" y="791637"/>
                </a:lnTo>
                <a:lnTo>
                  <a:pt x="1074019" y="785387"/>
                </a:lnTo>
                <a:lnTo>
                  <a:pt x="1080270" y="768420"/>
                </a:lnTo>
                <a:lnTo>
                  <a:pt x="1081163" y="735380"/>
                </a:lnTo>
                <a:lnTo>
                  <a:pt x="1081163" y="57150"/>
                </a:lnTo>
                <a:lnTo>
                  <a:pt x="1080270" y="24110"/>
                </a:lnTo>
                <a:lnTo>
                  <a:pt x="1074019" y="7143"/>
                </a:lnTo>
                <a:lnTo>
                  <a:pt x="1057053" y="892"/>
                </a:lnTo>
                <a:lnTo>
                  <a:pt x="1024013" y="0"/>
                </a:lnTo>
                <a:lnTo>
                  <a:pt x="57150" y="0"/>
                </a:lnTo>
                <a:close/>
              </a:path>
            </a:pathLst>
          </a:custGeom>
          <a:ln w="12700">
            <a:solidFill>
              <a:srgbClr val="85B033"/>
            </a:solidFill>
          </a:ln>
        </p:spPr>
        <p:txBody>
          <a:bodyPr wrap="square" lIns="0" tIns="0" rIns="0" bIns="0" rtlCol="0"/>
          <a:lstStyle/>
          <a:p>
            <a:endParaRPr dirty="0"/>
          </a:p>
        </p:txBody>
      </p:sp>
      <p:sp>
        <p:nvSpPr>
          <p:cNvPr id="62" name="object 62"/>
          <p:cNvSpPr txBox="1"/>
          <p:nvPr/>
        </p:nvSpPr>
        <p:spPr>
          <a:xfrm>
            <a:off x="7384044" y="4252085"/>
            <a:ext cx="2168525" cy="633763"/>
          </a:xfrm>
          <a:prstGeom prst="rect">
            <a:avLst/>
          </a:prstGeom>
        </p:spPr>
        <p:txBody>
          <a:bodyPr vert="horz" wrap="square" lIns="0" tIns="82550" rIns="0" bIns="0" rtlCol="0">
            <a:spAutoFit/>
          </a:bodyPr>
          <a:lstStyle/>
          <a:p>
            <a:pPr marL="12700" algn="just" rtl="1">
              <a:lnSpc>
                <a:spcPct val="100000"/>
              </a:lnSpc>
              <a:spcBef>
                <a:spcPts val="650"/>
              </a:spcBef>
            </a:pPr>
            <a:r>
              <a:rPr lang="ar-EG" sz="1000" b="1" dirty="0" smtClean="0">
                <a:solidFill>
                  <a:srgbClr val="85B033"/>
                </a:solidFill>
                <a:latin typeface="Helvetica Neue"/>
                <a:cs typeface="Helvetica Neue"/>
              </a:rPr>
              <a:t>إعادة كتابة قصة</a:t>
            </a:r>
            <a:endParaRPr sz="1000" dirty="0">
              <a:latin typeface="Helvetica Neue"/>
              <a:cs typeface="Helvetica Neue"/>
            </a:endParaRPr>
          </a:p>
          <a:p>
            <a:pPr marL="12700" marR="5080" algn="just" rtl="1">
              <a:lnSpc>
                <a:spcPct val="108300"/>
              </a:lnSpc>
              <a:spcBef>
                <a:spcPts val="450"/>
              </a:spcBef>
            </a:pPr>
            <a:r>
              <a:rPr lang="ar-EG" sz="1000" dirty="0" smtClean="0">
                <a:solidFill>
                  <a:srgbClr val="4C4D4F"/>
                </a:solidFill>
                <a:latin typeface="Helvetica Neue"/>
                <a:cs typeface="Helvetica Neue"/>
              </a:rPr>
              <a:t>إبدأ بقصة تعرفها وضعها على موقع </a:t>
            </a:r>
            <a:r>
              <a:rPr lang="en-US" sz="1000" dirty="0" smtClean="0">
                <a:solidFill>
                  <a:srgbClr val="4C4D4F"/>
                </a:solidFill>
                <a:latin typeface="Helvetica Neue"/>
                <a:cs typeface="Helvetica Neue"/>
              </a:rPr>
              <a:t>Scratch</a:t>
            </a:r>
            <a:r>
              <a:rPr lang="ar-EG" sz="1000" dirty="0" smtClean="0">
                <a:solidFill>
                  <a:srgbClr val="4C4D4F"/>
                </a:solidFill>
                <a:latin typeface="Helvetica Neue"/>
                <a:cs typeface="Helvetica Neue"/>
              </a:rPr>
              <a:t> ثم تخيل نهاية جديدة أو إعداد مختلف.</a:t>
            </a:r>
            <a:endParaRPr sz="1000" dirty="0">
              <a:latin typeface="Helvetica Neue"/>
              <a:cs typeface="Helvetica Neue"/>
            </a:endParaRPr>
          </a:p>
        </p:txBody>
      </p:sp>
      <p:sp>
        <p:nvSpPr>
          <p:cNvPr id="63" name="object 63"/>
          <p:cNvSpPr/>
          <p:nvPr/>
        </p:nvSpPr>
        <p:spPr>
          <a:xfrm>
            <a:off x="4147735" y="2214641"/>
            <a:ext cx="182875" cy="181086"/>
          </a:xfrm>
          <a:prstGeom prst="rect">
            <a:avLst/>
          </a:prstGeom>
          <a:blipFill>
            <a:blip r:embed="rId12" cstate="print"/>
            <a:stretch>
              <a:fillRect/>
            </a:stretch>
          </a:blipFill>
        </p:spPr>
        <p:txBody>
          <a:bodyPr wrap="square" lIns="0" tIns="0" rIns="0" bIns="0" rtlCol="0"/>
          <a:lstStyle/>
          <a:p>
            <a:endParaRPr dirty="0"/>
          </a:p>
        </p:txBody>
      </p:sp>
      <p:sp>
        <p:nvSpPr>
          <p:cNvPr id="64" name="object 64"/>
          <p:cNvSpPr txBox="1"/>
          <p:nvPr/>
        </p:nvSpPr>
        <p:spPr>
          <a:xfrm>
            <a:off x="4668035" y="7421472"/>
            <a:ext cx="103505" cy="192405"/>
          </a:xfrm>
          <a:prstGeom prst="rect">
            <a:avLst/>
          </a:prstGeom>
        </p:spPr>
        <p:txBody>
          <a:bodyPr vert="horz" wrap="square" lIns="0" tIns="8890" rIns="0" bIns="0" rtlCol="0">
            <a:spAutoFit/>
          </a:bodyPr>
          <a:lstStyle/>
          <a:p>
            <a:pPr marL="12700">
              <a:lnSpc>
                <a:spcPct val="100000"/>
              </a:lnSpc>
              <a:spcBef>
                <a:spcPts val="70"/>
              </a:spcBef>
            </a:pPr>
            <a:r>
              <a:rPr sz="1100" b="1" dirty="0">
                <a:solidFill>
                  <a:srgbClr val="FFFFFF"/>
                </a:solidFill>
                <a:latin typeface="Helvetica Neue"/>
                <a:cs typeface="Helvetica Neue"/>
              </a:rPr>
              <a:t>7</a:t>
            </a:r>
            <a:endParaRPr sz="1100" dirty="0">
              <a:latin typeface="Helvetica Neue"/>
              <a:cs typeface="Helvetica Neue"/>
            </a:endParaRPr>
          </a:p>
        </p:txBody>
      </p:sp>
      <p:sp>
        <p:nvSpPr>
          <p:cNvPr id="65" name="object 65"/>
          <p:cNvSpPr txBox="1"/>
          <p:nvPr/>
        </p:nvSpPr>
        <p:spPr>
          <a:xfrm>
            <a:off x="9709935" y="7421472"/>
            <a:ext cx="103505" cy="192405"/>
          </a:xfrm>
          <a:prstGeom prst="rect">
            <a:avLst/>
          </a:prstGeom>
        </p:spPr>
        <p:txBody>
          <a:bodyPr vert="horz" wrap="square" lIns="0" tIns="8890" rIns="0" bIns="0" rtlCol="0">
            <a:spAutoFit/>
          </a:bodyPr>
          <a:lstStyle/>
          <a:p>
            <a:pPr marL="12700">
              <a:lnSpc>
                <a:spcPct val="100000"/>
              </a:lnSpc>
              <a:spcBef>
                <a:spcPts val="70"/>
              </a:spcBef>
            </a:pPr>
            <a:r>
              <a:rPr sz="1100" b="1" dirty="0">
                <a:solidFill>
                  <a:srgbClr val="FFFFFF"/>
                </a:solidFill>
                <a:latin typeface="Helvetica Neue"/>
                <a:cs typeface="Helvetica Neue"/>
              </a:rPr>
              <a:t>8</a:t>
            </a:r>
            <a:endParaRPr sz="1100" dirty="0">
              <a:latin typeface="Helvetica Neue"/>
              <a:cs typeface="Helvetica Neue"/>
            </a:endParaRPr>
          </a:p>
        </p:txBody>
      </p:sp>
      <p:sp>
        <p:nvSpPr>
          <p:cNvPr id="68" name="object 2"/>
          <p:cNvSpPr txBox="1"/>
          <p:nvPr/>
        </p:nvSpPr>
        <p:spPr>
          <a:xfrm>
            <a:off x="555751" y="196105"/>
            <a:ext cx="2068830" cy="135935"/>
          </a:xfrm>
          <a:prstGeom prst="rect">
            <a:avLst/>
          </a:prstGeom>
        </p:spPr>
        <p:txBody>
          <a:bodyPr vert="horz" wrap="square" lIns="0" tIns="12700" rIns="0" bIns="0" rtlCol="0">
            <a:spAutoFit/>
          </a:bodyPr>
          <a:lstStyle/>
          <a:p>
            <a:pPr marL="12700">
              <a:lnSpc>
                <a:spcPct val="100000"/>
              </a:lnSpc>
              <a:spcBef>
                <a:spcPts val="100"/>
              </a:spcBef>
            </a:pPr>
            <a:r>
              <a:rPr lang="ar-EG" sz="800" b="1" spc="10" dirty="0" smtClean="0">
                <a:solidFill>
                  <a:srgbClr val="FFFFFF"/>
                </a:solidFill>
                <a:latin typeface="Helvetica Neue"/>
                <a:cs typeface="Helvetica Neue"/>
              </a:rPr>
              <a:t>أنشئ قصة | دليل المعلم</a:t>
            </a:r>
            <a:endParaRPr sz="800" dirty="0">
              <a:latin typeface="Helvetica Neue"/>
              <a:cs typeface="Helvetica Neue"/>
            </a:endParaRPr>
          </a:p>
        </p:txBody>
      </p:sp>
      <p:sp>
        <p:nvSpPr>
          <p:cNvPr id="69" name="object 8"/>
          <p:cNvSpPr txBox="1"/>
          <p:nvPr/>
        </p:nvSpPr>
        <p:spPr>
          <a:xfrm>
            <a:off x="5610352" y="196105"/>
            <a:ext cx="2068830" cy="135935"/>
          </a:xfrm>
          <a:prstGeom prst="rect">
            <a:avLst/>
          </a:prstGeom>
        </p:spPr>
        <p:txBody>
          <a:bodyPr vert="horz" wrap="square" lIns="0" tIns="12700" rIns="0" bIns="0" rtlCol="0">
            <a:spAutoFit/>
          </a:bodyPr>
          <a:lstStyle/>
          <a:p>
            <a:pPr marL="12700">
              <a:lnSpc>
                <a:spcPct val="100000"/>
              </a:lnSpc>
              <a:spcBef>
                <a:spcPts val="100"/>
              </a:spcBef>
            </a:pPr>
            <a:r>
              <a:rPr lang="ar-EG" sz="800" b="1" spc="10" dirty="0" smtClean="0">
                <a:solidFill>
                  <a:srgbClr val="FFFFFF"/>
                </a:solidFill>
                <a:latin typeface="Helvetica Neue"/>
                <a:cs typeface="Helvetica Neue"/>
              </a:rPr>
              <a:t>أنشئ قصة | دليل المعلم</a:t>
            </a:r>
            <a:endParaRPr sz="800" dirty="0">
              <a:latin typeface="Helvetica Neue"/>
              <a:cs typeface="Helvetica Neue"/>
            </a:endParaRPr>
          </a:p>
        </p:txBody>
      </p:sp>
      <p:sp>
        <p:nvSpPr>
          <p:cNvPr id="70" name="object 149"/>
          <p:cNvSpPr txBox="1"/>
          <p:nvPr/>
        </p:nvSpPr>
        <p:spPr>
          <a:xfrm>
            <a:off x="825506" y="5763260"/>
            <a:ext cx="1896608" cy="997196"/>
          </a:xfrm>
          <a:prstGeom prst="rect">
            <a:avLst/>
          </a:prstGeom>
        </p:spPr>
        <p:txBody>
          <a:bodyPr vert="horz" wrap="square" lIns="0" tIns="0" rIns="0" bIns="0" rtlCol="0">
            <a:spAutoFit/>
          </a:bodyPr>
          <a:lstStyle/>
          <a:p>
            <a:pPr marL="12700" marR="5080" algn="just" rtl="1">
              <a:lnSpc>
                <a:spcPct val="108300"/>
              </a:lnSpc>
            </a:pPr>
            <a:r>
              <a:rPr lang="ar-SA" sz="1000" spc="5" dirty="0">
                <a:solidFill>
                  <a:srgbClr val="4C4D4F"/>
                </a:solidFill>
                <a:latin typeface="Arial"/>
                <a:cs typeface="Arial"/>
              </a:rPr>
              <a:t>لإضافة تعليمات </a:t>
            </a:r>
            <a:r>
              <a:rPr lang="ar-SA" sz="1000" spc="5" dirty="0" smtClean="0">
                <a:solidFill>
                  <a:srgbClr val="4C4D4F"/>
                </a:solidFill>
                <a:latin typeface="Arial"/>
                <a:cs typeface="Arial"/>
              </a:rPr>
              <a:t>أو</a:t>
            </a:r>
            <a:r>
              <a:rPr lang="ar-EG" sz="1000" spc="5" dirty="0">
                <a:solidFill>
                  <a:srgbClr val="4C4D4F"/>
                </a:solidFill>
                <a:latin typeface="Arial"/>
                <a:cs typeface="Arial"/>
              </a:rPr>
              <a:t> </a:t>
            </a:r>
            <a:r>
              <a:rPr lang="ar-EG" sz="1000" spc="5" dirty="0" smtClean="0">
                <a:solidFill>
                  <a:srgbClr val="4C4D4F"/>
                </a:solidFill>
                <a:latin typeface="Arial"/>
                <a:cs typeface="Arial"/>
              </a:rPr>
              <a:t>أسماء المشاركين</a:t>
            </a:r>
            <a:r>
              <a:rPr lang="ar-SA" sz="1000" spc="5" dirty="0" smtClean="0">
                <a:solidFill>
                  <a:srgbClr val="4C4D4F"/>
                </a:solidFill>
                <a:latin typeface="Arial"/>
                <a:cs typeface="Arial"/>
              </a:rPr>
              <a:t> </a:t>
            </a:r>
            <a:r>
              <a:rPr lang="ar-SA" sz="1000" spc="5" dirty="0">
                <a:solidFill>
                  <a:srgbClr val="4C4D4F"/>
                </a:solidFill>
                <a:latin typeface="Arial"/>
                <a:cs typeface="Arial"/>
              </a:rPr>
              <a:t>لمشروع على الانترنت، انقر على </a:t>
            </a:r>
            <a:r>
              <a:rPr lang="ar-EG" sz="1000" spc="5" dirty="0" smtClean="0">
                <a:solidFill>
                  <a:srgbClr val="4C4D4F"/>
                </a:solidFill>
                <a:latin typeface="Arial"/>
                <a:cs typeface="Arial"/>
              </a:rPr>
              <a:t>زر</a:t>
            </a:r>
            <a:r>
              <a:rPr lang="ar-SA" sz="1000" spc="5" dirty="0" smtClean="0">
                <a:solidFill>
                  <a:srgbClr val="4C4D4F"/>
                </a:solidFill>
                <a:latin typeface="Arial"/>
                <a:cs typeface="Arial"/>
              </a:rPr>
              <a:t>: </a:t>
            </a:r>
            <a:r>
              <a:rPr lang="ar-SA" sz="1000" b="1" spc="5" dirty="0" smtClean="0">
                <a:solidFill>
                  <a:srgbClr val="4C4D4F"/>
                </a:solidFill>
                <a:latin typeface="Arial"/>
                <a:cs typeface="Arial"/>
              </a:rPr>
              <a:t>“</a:t>
            </a:r>
            <a:r>
              <a:rPr lang="en-US" sz="1000" b="1" spc="5" dirty="0" smtClean="0">
                <a:solidFill>
                  <a:srgbClr val="4C4D4F"/>
                </a:solidFill>
                <a:latin typeface="Arial"/>
                <a:cs typeface="Arial"/>
              </a:rPr>
              <a:t>See project page</a:t>
            </a:r>
            <a:r>
              <a:rPr lang="ar-SA" sz="1000" b="1" spc="5" dirty="0" smtClean="0">
                <a:solidFill>
                  <a:srgbClr val="4C4D4F"/>
                </a:solidFill>
                <a:latin typeface="Arial"/>
                <a:cs typeface="Arial"/>
              </a:rPr>
              <a:t>"</a:t>
            </a:r>
            <a:r>
              <a:rPr lang="ar-SA" sz="1000" spc="5" dirty="0" smtClean="0">
                <a:solidFill>
                  <a:srgbClr val="4C4D4F"/>
                </a:solidFill>
                <a:latin typeface="Arial"/>
                <a:cs typeface="Arial"/>
              </a:rPr>
              <a:t>. يوضح </a:t>
            </a:r>
            <a:r>
              <a:rPr lang="ar-SA" sz="1000" spc="5" dirty="0">
                <a:solidFill>
                  <a:srgbClr val="4C4D4F"/>
                </a:solidFill>
                <a:latin typeface="Arial"/>
                <a:cs typeface="Arial"/>
              </a:rPr>
              <a:t>هذا الفيديو كيفية مشاركة مشروع على موقع </a:t>
            </a:r>
            <a:r>
              <a:rPr lang="ar-SA" sz="1000" spc="5" dirty="0" smtClean="0">
                <a:solidFill>
                  <a:srgbClr val="4C4D4F"/>
                </a:solidFill>
                <a:latin typeface="Arial"/>
                <a:cs typeface="Arial"/>
              </a:rPr>
              <a:t>"</a:t>
            </a:r>
            <a:r>
              <a:rPr lang="en-US" sz="1000" spc="5" dirty="0" smtClean="0">
                <a:solidFill>
                  <a:srgbClr val="4C4D4F"/>
                </a:solidFill>
                <a:latin typeface="Arial"/>
                <a:cs typeface="Arial"/>
              </a:rPr>
              <a:t>Scratch</a:t>
            </a:r>
            <a:r>
              <a:rPr lang="ar-SA" sz="1000" spc="5" dirty="0" smtClean="0">
                <a:solidFill>
                  <a:srgbClr val="4C4D4F"/>
                </a:solidFill>
                <a:latin typeface="Arial"/>
                <a:cs typeface="Arial"/>
              </a:rPr>
              <a:t>" </a:t>
            </a:r>
            <a:r>
              <a:rPr lang="ar-SA" sz="1000" spc="5" dirty="0">
                <a:solidFill>
                  <a:srgbClr val="4C4D4F"/>
                </a:solidFill>
                <a:latin typeface="Arial"/>
                <a:cs typeface="Arial"/>
              </a:rPr>
              <a:t>الالكتروني: </a:t>
            </a:r>
            <a:endParaRPr lang="en-US" sz="1000" spc="5" dirty="0">
              <a:solidFill>
                <a:srgbClr val="4C4D4F"/>
              </a:solidFill>
              <a:latin typeface="Arial"/>
              <a:cs typeface="Arial"/>
            </a:endParaRPr>
          </a:p>
          <a:p>
            <a:pPr marL="12700" marR="5080" algn="r" rtl="1">
              <a:lnSpc>
                <a:spcPct val="108300"/>
              </a:lnSpc>
            </a:pPr>
            <a:r>
              <a:rPr sz="1000" u="sng" spc="5" dirty="0" smtClean="0">
                <a:solidFill>
                  <a:srgbClr val="4C4D4F"/>
                </a:solidFill>
                <a:latin typeface="Arial"/>
                <a:cs typeface="Arial"/>
              </a:rPr>
              <a:t>vimeo.com/llk/share</a:t>
            </a:r>
            <a:endParaRPr sz="1000" dirty="0">
              <a:latin typeface="Arial"/>
              <a:cs typeface="Arial"/>
            </a:endParaRPr>
          </a:p>
        </p:txBody>
      </p:sp>
      <p:sp>
        <p:nvSpPr>
          <p:cNvPr id="71" name="object 40"/>
          <p:cNvSpPr txBox="1">
            <a:spLocks/>
          </p:cNvSpPr>
          <p:nvPr/>
        </p:nvSpPr>
        <p:spPr>
          <a:xfrm>
            <a:off x="502206" y="7391400"/>
            <a:ext cx="2164793" cy="153888"/>
          </a:xfrm>
          <a:prstGeom prst="rect">
            <a:avLst/>
          </a:prstGeom>
        </p:spPr>
        <p:txBody>
          <a:bodyPr vert="horz" wrap="square" lIns="0" tIns="0" rIns="0" bIns="0" rtlCol="0">
            <a:spAutoFit/>
          </a:bodyPr>
          <a:lstStyle>
            <a:defPPr>
              <a:defRPr lang="en-US"/>
            </a:defPPr>
            <a:lvl1pPr marL="0" algn="l" defTabSz="914400" rtl="0" eaLnBrk="1" latinLnBrk="0" hangingPunct="1">
              <a:defRPr sz="800" b="1" i="0" kern="1200">
                <a:solidFill>
                  <a:srgbClr val="939598"/>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rtl="1">
              <a:lnSpc>
                <a:spcPts val="1245"/>
              </a:lnSpc>
            </a:pPr>
            <a:r>
              <a:rPr lang="ar-EG" spc="-10" dirty="0" smtClean="0"/>
              <a:t> دليل </a:t>
            </a:r>
            <a:r>
              <a:rPr lang="en-US" spc="-10" dirty="0" smtClean="0"/>
              <a:t>Scratch</a:t>
            </a:r>
            <a:r>
              <a:rPr lang="ar-EG" spc="-10" dirty="0" smtClean="0"/>
              <a:t> للمعلم</a:t>
            </a:r>
            <a:r>
              <a:rPr lang="ar-EG" spc="114" dirty="0" smtClean="0"/>
              <a:t>•</a:t>
            </a:r>
            <a:r>
              <a:rPr lang="ar-EG" spc="50" dirty="0" smtClean="0"/>
              <a:t> </a:t>
            </a:r>
            <a:r>
              <a:rPr lang="en-US" sz="1100" spc="5" dirty="0" smtClean="0">
                <a:solidFill>
                  <a:srgbClr val="0214BE"/>
                </a:solidFill>
                <a:latin typeface="Arial"/>
                <a:cs typeface="Arial"/>
              </a:rPr>
              <a:t>scratch.mit.edu/go</a:t>
            </a:r>
            <a:endParaRPr lang="en-US" sz="1100" dirty="0">
              <a:solidFill>
                <a:srgbClr val="0214BE"/>
              </a:solidFill>
              <a:latin typeface="Arial"/>
              <a:cs typeface="Arial"/>
            </a:endParaRPr>
          </a:p>
        </p:txBody>
      </p:sp>
      <p:sp>
        <p:nvSpPr>
          <p:cNvPr id="72" name="object 40"/>
          <p:cNvSpPr txBox="1">
            <a:spLocks/>
          </p:cNvSpPr>
          <p:nvPr/>
        </p:nvSpPr>
        <p:spPr>
          <a:xfrm>
            <a:off x="5544106" y="7391400"/>
            <a:ext cx="2223771" cy="153888"/>
          </a:xfrm>
          <a:prstGeom prst="rect">
            <a:avLst/>
          </a:prstGeom>
        </p:spPr>
        <p:txBody>
          <a:bodyPr vert="horz" wrap="square" lIns="0" tIns="0" rIns="0" bIns="0" rtlCol="0">
            <a:spAutoFit/>
          </a:bodyPr>
          <a:lstStyle>
            <a:defPPr>
              <a:defRPr lang="en-US"/>
            </a:defPPr>
            <a:lvl1pPr marL="0" algn="l" defTabSz="914400" rtl="0" eaLnBrk="1" latinLnBrk="0" hangingPunct="1">
              <a:defRPr sz="800" b="1" i="0" kern="1200">
                <a:solidFill>
                  <a:srgbClr val="939598"/>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rtl="1">
              <a:lnSpc>
                <a:spcPts val="1245"/>
              </a:lnSpc>
            </a:pPr>
            <a:r>
              <a:rPr lang="ar-EG" spc="-10" dirty="0" smtClean="0"/>
              <a:t> دليل </a:t>
            </a:r>
            <a:r>
              <a:rPr lang="en-US" spc="-10" dirty="0" smtClean="0"/>
              <a:t>Scratch</a:t>
            </a:r>
            <a:r>
              <a:rPr lang="ar-EG" spc="-10" dirty="0" smtClean="0"/>
              <a:t> للمعلم</a:t>
            </a:r>
            <a:r>
              <a:rPr lang="ar-EG" spc="114" dirty="0" smtClean="0"/>
              <a:t>•</a:t>
            </a:r>
            <a:r>
              <a:rPr lang="ar-EG" spc="50" dirty="0" smtClean="0"/>
              <a:t> </a:t>
            </a:r>
            <a:r>
              <a:rPr lang="en-US" sz="1100" spc="5" dirty="0" smtClean="0">
                <a:solidFill>
                  <a:srgbClr val="0214BE"/>
                </a:solidFill>
                <a:latin typeface="Arial"/>
                <a:cs typeface="Arial"/>
              </a:rPr>
              <a:t>scratch.mit.edu/go</a:t>
            </a:r>
            <a:endParaRPr lang="en-US" sz="1100" dirty="0">
              <a:solidFill>
                <a:srgbClr val="0214BE"/>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812</Words>
  <Application>Microsoft Office PowerPoint</Application>
  <PresentationFormat>Custom</PresentationFormat>
  <Paragraphs>114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Burbank Big Regular</vt:lpstr>
      <vt:lpstr>Calibri</vt:lpstr>
      <vt:lpstr>Gill Sans MT</vt:lpstr>
      <vt:lpstr>Helvetica Neue</vt:lpstr>
      <vt:lpstr>HelveticaNeue-UltraLight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 Noureldeen</dc:creator>
  <cp:lastModifiedBy>Alaa Noureldeen</cp:lastModifiedBy>
  <cp:revision>142</cp:revision>
  <dcterms:created xsi:type="dcterms:W3CDTF">2017-08-21T12:28:31Z</dcterms:created>
  <dcterms:modified xsi:type="dcterms:W3CDTF">2018-03-18T00:50:40Z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2017-02-15T00:00:00Z</vt:filetime>
  </property>
  <property fmtid="{D5CDD505-2E9C-101B-9397-08002B2CF9AE}" pid="3" name="Creator">
    <vt:lpwstr>Adobe InDesign CC 2017 (Macintosh)</vt:lpwstr>
  </property>
  <property fmtid="{D5CDD505-2E9C-101B-9397-08002B2CF9AE}" pid="4" name="LastSaved">
    <vt:filetime>2017-08-21T00:00:00Z</vt:filetime>
  </property>
</Properties>
</file>