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058400" cy="7772400"/>
  <p:notesSz cx="10058400" cy="7772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3"/>
    <p:restoredTop sz="94495"/>
  </p:normalViewPr>
  <p:slideViewPr>
    <p:cSldViewPr>
      <p:cViewPr varScale="1">
        <p:scale>
          <a:sx n="91" d="100"/>
          <a:sy n="91" d="100"/>
        </p:scale>
        <p:origin x="147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Helvetica Neue"/>
                <a:cs typeface="Helvetica Neu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SCRATCH EDUCATOR </a:t>
            </a:r>
            <a:r>
              <a:rPr spc="25" dirty="0"/>
              <a:t>GUIDE </a:t>
            </a:r>
            <a:r>
              <a:rPr dirty="0"/>
              <a:t>•</a:t>
            </a:r>
            <a:r>
              <a:rPr spc="204" dirty="0"/>
              <a:t> </a:t>
            </a:r>
            <a:r>
              <a:rPr sz="1100" dirty="0">
                <a:solidFill>
                  <a:srgbClr val="F8991C"/>
                </a:solidFill>
              </a:rPr>
              <a:t>scratch.mit.edu/go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Helvetica Neue"/>
                <a:cs typeface="Helvetica Neu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SCRATCH EDUCATOR </a:t>
            </a:r>
            <a:r>
              <a:rPr spc="25" dirty="0"/>
              <a:t>GUIDE </a:t>
            </a:r>
            <a:r>
              <a:rPr dirty="0"/>
              <a:t>•</a:t>
            </a:r>
            <a:r>
              <a:rPr spc="204" dirty="0"/>
              <a:t> </a:t>
            </a:r>
            <a:r>
              <a:rPr sz="1100" dirty="0">
                <a:solidFill>
                  <a:srgbClr val="F8991C"/>
                </a:solidFill>
              </a:rPr>
              <a:t>scratch.mit.edu/go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Helvetica Neue"/>
                <a:cs typeface="Helvetica Neu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SCRATCH EDUCATOR </a:t>
            </a:r>
            <a:r>
              <a:rPr spc="25" dirty="0"/>
              <a:t>GUIDE </a:t>
            </a:r>
            <a:r>
              <a:rPr dirty="0"/>
              <a:t>•</a:t>
            </a:r>
            <a:r>
              <a:rPr spc="204" dirty="0"/>
              <a:t> </a:t>
            </a:r>
            <a:r>
              <a:rPr sz="1100" dirty="0">
                <a:solidFill>
                  <a:srgbClr val="F8991C"/>
                </a:solidFill>
              </a:rPr>
              <a:t>scratch.mit.edu/go</a:t>
            </a:r>
            <a:endParaRPr sz="11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Helvetica Neue"/>
                <a:cs typeface="Helvetica Neu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SCRATCH EDUCATOR </a:t>
            </a:r>
            <a:r>
              <a:rPr spc="25" dirty="0"/>
              <a:t>GUIDE </a:t>
            </a:r>
            <a:r>
              <a:rPr dirty="0"/>
              <a:t>•</a:t>
            </a:r>
            <a:r>
              <a:rPr spc="204" dirty="0"/>
              <a:t> </a:t>
            </a:r>
            <a:r>
              <a:rPr sz="1100" dirty="0">
                <a:solidFill>
                  <a:srgbClr val="F8991C"/>
                </a:solidFill>
              </a:rPr>
              <a:t>scratch.mit.edu/go</a:t>
            </a:r>
            <a:endParaRPr sz="11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939598"/>
                </a:solidFill>
                <a:latin typeface="Helvetica Neue"/>
                <a:cs typeface="Helvetica Neu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SCRATCH EDUCATOR </a:t>
            </a:r>
            <a:r>
              <a:rPr spc="25" dirty="0"/>
              <a:t>GUIDE </a:t>
            </a:r>
            <a:r>
              <a:rPr dirty="0"/>
              <a:t>•</a:t>
            </a:r>
            <a:r>
              <a:rPr spc="204" dirty="0"/>
              <a:t> </a:t>
            </a:r>
            <a:r>
              <a:rPr sz="1100" dirty="0">
                <a:solidFill>
                  <a:srgbClr val="F8991C"/>
                </a:solidFill>
              </a:rPr>
              <a:t>scratch.mit.edu/go</a:t>
            </a:r>
            <a:endParaRPr sz="11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32375" y="115636"/>
            <a:ext cx="0" cy="7554595"/>
          </a:xfrm>
          <a:custGeom>
            <a:avLst/>
            <a:gdLst/>
            <a:ahLst/>
            <a:cxnLst/>
            <a:rect l="l" t="t" r="r" b="b"/>
            <a:pathLst>
              <a:path h="7554595">
                <a:moveTo>
                  <a:pt x="0" y="0"/>
                </a:moveTo>
                <a:lnTo>
                  <a:pt x="0" y="7554214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032375" y="965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032375" y="76793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128386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7" y="374903"/>
                </a:lnTo>
                <a:lnTo>
                  <a:pt x="4841747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968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4614" y="94996"/>
            <a:ext cx="4841875" cy="375285"/>
          </a:xfrm>
          <a:custGeom>
            <a:avLst/>
            <a:gdLst/>
            <a:ahLst/>
            <a:cxnLst/>
            <a:rect l="l" t="t" r="r" b="b"/>
            <a:pathLst>
              <a:path w="4841875" h="375284">
                <a:moveTo>
                  <a:pt x="0" y="374903"/>
                </a:moveTo>
                <a:lnTo>
                  <a:pt x="4841748" y="374903"/>
                </a:lnTo>
                <a:lnTo>
                  <a:pt x="4841748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9688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3100" y="7425942"/>
            <a:ext cx="2947670" cy="19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939598"/>
                </a:solidFill>
                <a:latin typeface="Helvetica Neue"/>
                <a:cs typeface="Helvetica Neu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/>
              <a:t>SCRATCH EDUCATOR </a:t>
            </a:r>
            <a:r>
              <a:rPr spc="25" dirty="0"/>
              <a:t>GUIDE </a:t>
            </a:r>
            <a:r>
              <a:rPr dirty="0"/>
              <a:t>•</a:t>
            </a:r>
            <a:r>
              <a:rPr spc="204" dirty="0"/>
              <a:t> </a:t>
            </a:r>
            <a:r>
              <a:rPr sz="1100" dirty="0">
                <a:solidFill>
                  <a:srgbClr val="F8991C"/>
                </a:solidFill>
              </a:rPr>
              <a:t>scratch.mit.edu/go</a:t>
            </a:r>
            <a:endParaRPr sz="11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cratch.mit.edu/story/card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scratch.mit.edu/projects/editor/?tutorial=tell-a-story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cratch.mit.edu/studios/3757922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scratch.mit.edu/educator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scratch.mit.ed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cratch.mit.edu/ideas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scratch.mit.edu/projects/editor/?tutorial=tell-a-story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hyperlink" Target="https://vimeo.com/llk/share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196105"/>
            <a:ext cx="2068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solidFill>
                  <a:srgbClr val="FFFFFF"/>
                </a:solidFill>
                <a:latin typeface="Helvetica Neue"/>
                <a:cs typeface="Helvetica Neue"/>
              </a:rPr>
              <a:t>CREA</a:t>
            </a:r>
            <a:r>
              <a:rPr lang="it-IT" sz="800" b="1" spc="10" dirty="0">
                <a:solidFill>
                  <a:srgbClr val="FFFFFF"/>
                </a:solidFill>
                <a:latin typeface="Helvetica Neue"/>
                <a:cs typeface="Helvetica Neue"/>
              </a:rPr>
              <a:t> UN</a:t>
            </a:r>
            <a:r>
              <a:rPr sz="800" b="1" dirty="0">
                <a:solidFill>
                  <a:srgbClr val="FFFFFF"/>
                </a:solidFill>
                <a:latin typeface="Helvetica Neue"/>
                <a:cs typeface="Helvetica Neue"/>
              </a:rPr>
              <a:t>A  </a:t>
            </a:r>
            <a:r>
              <a:rPr sz="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STOR</a:t>
            </a:r>
            <a:r>
              <a:rPr lang="it-IT" sz="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IA</a:t>
            </a:r>
            <a:r>
              <a:rPr sz="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800" b="1" dirty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sz="800" b="1" spc="30" dirty="0">
                <a:solidFill>
                  <a:srgbClr val="FFFFFF"/>
                </a:solidFill>
                <a:latin typeface="Helvetica Neue"/>
                <a:cs typeface="Helvetica Neue"/>
              </a:rPr>
              <a:t>GUID</a:t>
            </a:r>
            <a:r>
              <a:rPr lang="it-IT" sz="800" b="1" spc="30" dirty="0">
                <a:solidFill>
                  <a:srgbClr val="FFFFFF"/>
                </a:solidFill>
                <a:latin typeface="Helvetica Neue"/>
                <a:cs typeface="Helvetica Neue"/>
              </a:rPr>
              <a:t>A DOCENTE</a:t>
            </a:r>
            <a:endParaRPr sz="800" dirty="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45" y="146221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4" y="150286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10352" y="196105"/>
            <a:ext cx="2068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10" dirty="0">
                <a:solidFill>
                  <a:srgbClr val="FFFFFF"/>
                </a:solidFill>
                <a:latin typeface="Helvetica Neue"/>
                <a:cs typeface="Helvetica Neue"/>
              </a:rPr>
              <a:t>CREA UN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A  </a:t>
            </a:r>
            <a:r>
              <a:rPr lang="it-IT" sz="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STORIA 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lang="it-IT" sz="800" b="1" spc="30" dirty="0">
                <a:solidFill>
                  <a:srgbClr val="FFFFFF"/>
                </a:solidFill>
                <a:latin typeface="Helvetica Neue"/>
                <a:cs typeface="Helvetica Neue"/>
              </a:rPr>
              <a:t>GUIDA DOCENTE</a:t>
            </a:r>
            <a:endParaRPr sz="800" dirty="0">
              <a:latin typeface="Helvetica Neue"/>
              <a:cs typeface="Helvetica Neu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7322" y="96126"/>
            <a:ext cx="406387" cy="361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122" y="96126"/>
            <a:ext cx="406387" cy="361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17118" y="2463065"/>
            <a:ext cx="222377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dirty="0">
                <a:solidFill>
                  <a:srgbClr val="00AEEF"/>
                </a:solidFill>
                <a:latin typeface="Arial"/>
                <a:cs typeface="Arial"/>
              </a:rPr>
              <a:t>Per prima cosa, riunisci il gruppo per presentare il tema e stimolare idee</a:t>
            </a:r>
            <a:r>
              <a:rPr lang="it-IT" sz="1500" spc="-5" dirty="0">
                <a:solidFill>
                  <a:srgbClr val="00AEEF"/>
                </a:solidFill>
                <a:latin typeface="Arial"/>
                <a:cs typeface="Arial"/>
              </a:rPr>
              <a:t>.</a:t>
            </a:r>
            <a:endParaRPr lang="it-IT" sz="15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51560" y="4056881"/>
            <a:ext cx="407034" cy="307340"/>
          </a:xfrm>
          <a:custGeom>
            <a:avLst/>
            <a:gdLst/>
            <a:ahLst/>
            <a:cxnLst/>
            <a:rect l="l" t="t" r="r" b="b"/>
            <a:pathLst>
              <a:path w="407035" h="307339">
                <a:moveTo>
                  <a:pt x="373456" y="306857"/>
                </a:moveTo>
                <a:lnTo>
                  <a:pt x="33388" y="306857"/>
                </a:lnTo>
                <a:lnTo>
                  <a:pt x="20423" y="304222"/>
                </a:lnTo>
                <a:lnTo>
                  <a:pt x="9807" y="297049"/>
                </a:lnTo>
                <a:lnTo>
                  <a:pt x="2634" y="286433"/>
                </a:lnTo>
                <a:lnTo>
                  <a:pt x="0" y="273469"/>
                </a:lnTo>
                <a:lnTo>
                  <a:pt x="0" y="33388"/>
                </a:lnTo>
                <a:lnTo>
                  <a:pt x="2634" y="20423"/>
                </a:lnTo>
                <a:lnTo>
                  <a:pt x="9807" y="9807"/>
                </a:lnTo>
                <a:lnTo>
                  <a:pt x="20423" y="2634"/>
                </a:lnTo>
                <a:lnTo>
                  <a:pt x="33388" y="0"/>
                </a:lnTo>
                <a:lnTo>
                  <a:pt x="373456" y="0"/>
                </a:lnTo>
                <a:lnTo>
                  <a:pt x="386420" y="2634"/>
                </a:lnTo>
                <a:lnTo>
                  <a:pt x="397036" y="9807"/>
                </a:lnTo>
                <a:lnTo>
                  <a:pt x="404210" y="20423"/>
                </a:lnTo>
                <a:lnTo>
                  <a:pt x="406844" y="33388"/>
                </a:lnTo>
                <a:lnTo>
                  <a:pt x="406844" y="273469"/>
                </a:lnTo>
                <a:lnTo>
                  <a:pt x="404210" y="286433"/>
                </a:lnTo>
                <a:lnTo>
                  <a:pt x="397036" y="297049"/>
                </a:lnTo>
                <a:lnTo>
                  <a:pt x="386420" y="304222"/>
                </a:lnTo>
                <a:lnTo>
                  <a:pt x="373456" y="306857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78394" y="4370442"/>
            <a:ext cx="553720" cy="161290"/>
          </a:xfrm>
          <a:custGeom>
            <a:avLst/>
            <a:gdLst/>
            <a:ahLst/>
            <a:cxnLst/>
            <a:rect l="l" t="t" r="r" b="b"/>
            <a:pathLst>
              <a:path w="553720" h="161289">
                <a:moveTo>
                  <a:pt x="41643" y="161023"/>
                </a:moveTo>
                <a:lnTo>
                  <a:pt x="511530" y="161023"/>
                </a:lnTo>
                <a:lnTo>
                  <a:pt x="528656" y="157783"/>
                </a:lnTo>
                <a:lnTo>
                  <a:pt x="543496" y="148550"/>
                </a:lnTo>
                <a:lnTo>
                  <a:pt x="552764" y="134057"/>
                </a:lnTo>
                <a:lnTo>
                  <a:pt x="553173" y="115036"/>
                </a:lnTo>
                <a:lnTo>
                  <a:pt x="538418" y="83624"/>
                </a:lnTo>
                <a:lnTo>
                  <a:pt x="513522" y="45573"/>
                </a:lnTo>
                <a:lnTo>
                  <a:pt x="490082" y="13495"/>
                </a:lnTo>
                <a:lnTo>
                  <a:pt x="479691" y="0"/>
                </a:lnTo>
                <a:lnTo>
                  <a:pt x="73469" y="0"/>
                </a:lnTo>
                <a:lnTo>
                  <a:pt x="35359" y="48589"/>
                </a:lnTo>
                <a:lnTo>
                  <a:pt x="15003" y="76768"/>
                </a:lnTo>
                <a:lnTo>
                  <a:pt x="5512" y="95322"/>
                </a:lnTo>
                <a:lnTo>
                  <a:pt x="0" y="115036"/>
                </a:lnTo>
                <a:lnTo>
                  <a:pt x="404" y="134057"/>
                </a:lnTo>
                <a:lnTo>
                  <a:pt x="9672" y="148550"/>
                </a:lnTo>
                <a:lnTo>
                  <a:pt x="24515" y="157783"/>
                </a:lnTo>
                <a:lnTo>
                  <a:pt x="41643" y="161023"/>
                </a:lnTo>
                <a:close/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8778" y="4478259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42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58471" y="4428055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778" y="0"/>
                </a:lnTo>
              </a:path>
            </a:pathLst>
          </a:custGeom>
          <a:ln w="27889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24893" y="4142508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44539" y="4100588"/>
            <a:ext cx="9525" cy="64769"/>
          </a:xfrm>
          <a:custGeom>
            <a:avLst/>
            <a:gdLst/>
            <a:ahLst/>
            <a:cxnLst/>
            <a:rect l="l" t="t" r="r" b="b"/>
            <a:pathLst>
              <a:path w="9525" h="64770">
                <a:moveTo>
                  <a:pt x="9321" y="64693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18603" y="4143588"/>
            <a:ext cx="67310" cy="46990"/>
          </a:xfrm>
          <a:custGeom>
            <a:avLst/>
            <a:gdLst/>
            <a:ahLst/>
            <a:cxnLst/>
            <a:rect l="l" t="t" r="r" b="b"/>
            <a:pathLst>
              <a:path w="67310" h="46989">
                <a:moveTo>
                  <a:pt x="66941" y="0"/>
                </a:moveTo>
                <a:lnTo>
                  <a:pt x="0" y="46456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9315" y="4244779"/>
            <a:ext cx="65405" cy="48895"/>
          </a:xfrm>
          <a:custGeom>
            <a:avLst/>
            <a:gdLst/>
            <a:ahLst/>
            <a:cxnLst/>
            <a:rect l="l" t="t" r="r" b="b"/>
            <a:pathLst>
              <a:path w="65404" h="48895">
                <a:moveTo>
                  <a:pt x="65392" y="48615"/>
                </a:moveTo>
                <a:lnTo>
                  <a:pt x="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44536" y="4261874"/>
            <a:ext cx="7620" cy="53340"/>
          </a:xfrm>
          <a:custGeom>
            <a:avLst/>
            <a:gdLst/>
            <a:ahLst/>
            <a:cxnLst/>
            <a:rect l="l" t="t" r="r" b="b"/>
            <a:pathLst>
              <a:path w="7620" h="53339">
                <a:moveTo>
                  <a:pt x="0" y="53314"/>
                </a:moveTo>
                <a:lnTo>
                  <a:pt x="7340" y="0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20264" y="4247746"/>
            <a:ext cx="74930" cy="33020"/>
          </a:xfrm>
          <a:custGeom>
            <a:avLst/>
            <a:gdLst/>
            <a:ahLst/>
            <a:cxnLst/>
            <a:rect l="l" t="t" r="r" b="b"/>
            <a:pathLst>
              <a:path w="74929" h="33020">
                <a:moveTo>
                  <a:pt x="74663" y="0"/>
                </a:moveTo>
                <a:lnTo>
                  <a:pt x="0" y="32613"/>
                </a:lnTo>
              </a:path>
            </a:pathLst>
          </a:custGeom>
          <a:ln w="2782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1756" y="5686566"/>
            <a:ext cx="372110" cy="377825"/>
          </a:xfrm>
          <a:custGeom>
            <a:avLst/>
            <a:gdLst/>
            <a:ahLst/>
            <a:cxnLst/>
            <a:rect l="l" t="t" r="r" b="b"/>
            <a:pathLst>
              <a:path w="372110" h="377825">
                <a:moveTo>
                  <a:pt x="372021" y="99631"/>
                </a:moveTo>
                <a:lnTo>
                  <a:pt x="344065" y="59525"/>
                </a:lnTo>
                <a:lnTo>
                  <a:pt x="302794" y="28003"/>
                </a:lnTo>
                <a:lnTo>
                  <a:pt x="251125" y="7387"/>
                </a:lnTo>
                <a:lnTo>
                  <a:pt x="191973" y="0"/>
                </a:lnTo>
                <a:lnTo>
                  <a:pt x="140940" y="5453"/>
                </a:lnTo>
                <a:lnTo>
                  <a:pt x="95082" y="20843"/>
                </a:lnTo>
                <a:lnTo>
                  <a:pt x="56229" y="44715"/>
                </a:lnTo>
                <a:lnTo>
                  <a:pt x="26210" y="75612"/>
                </a:lnTo>
                <a:lnTo>
                  <a:pt x="6857" y="112081"/>
                </a:lnTo>
                <a:lnTo>
                  <a:pt x="0" y="152666"/>
                </a:lnTo>
                <a:lnTo>
                  <a:pt x="4225" y="184653"/>
                </a:lnTo>
                <a:lnTo>
                  <a:pt x="16319" y="214320"/>
                </a:lnTo>
                <a:lnTo>
                  <a:pt x="35404" y="240979"/>
                </a:lnTo>
                <a:lnTo>
                  <a:pt x="60604" y="263944"/>
                </a:lnTo>
                <a:lnTo>
                  <a:pt x="56285" y="279039"/>
                </a:lnTo>
                <a:lnTo>
                  <a:pt x="55424" y="312672"/>
                </a:lnTo>
                <a:lnTo>
                  <a:pt x="74968" y="350303"/>
                </a:lnTo>
                <a:lnTo>
                  <a:pt x="131864" y="377393"/>
                </a:lnTo>
                <a:lnTo>
                  <a:pt x="125348" y="342036"/>
                </a:lnTo>
                <a:lnTo>
                  <a:pt x="124502" y="323143"/>
                </a:lnTo>
                <a:lnTo>
                  <a:pt x="161744" y="305993"/>
                </a:lnTo>
                <a:lnTo>
                  <a:pt x="191973" y="305346"/>
                </a:lnTo>
                <a:lnTo>
                  <a:pt x="234943" y="301502"/>
                </a:lnTo>
                <a:lnTo>
                  <a:pt x="274504" y="290541"/>
                </a:lnTo>
                <a:lnTo>
                  <a:pt x="309587" y="273317"/>
                </a:lnTo>
                <a:lnTo>
                  <a:pt x="339128" y="250685"/>
                </a:lnTo>
                <a:lnTo>
                  <a:pt x="333721" y="237909"/>
                </a:lnTo>
                <a:lnTo>
                  <a:pt x="329763" y="224669"/>
                </a:lnTo>
                <a:lnTo>
                  <a:pt x="327331" y="211019"/>
                </a:lnTo>
                <a:lnTo>
                  <a:pt x="326504" y="197015"/>
                </a:lnTo>
                <a:lnTo>
                  <a:pt x="329619" y="169897"/>
                </a:lnTo>
                <a:lnTo>
                  <a:pt x="338604" y="144351"/>
                </a:lnTo>
                <a:lnTo>
                  <a:pt x="352918" y="120791"/>
                </a:lnTo>
                <a:lnTo>
                  <a:pt x="372021" y="99631"/>
                </a:lnTo>
                <a:close/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20877" y="5730902"/>
            <a:ext cx="383540" cy="368300"/>
          </a:xfrm>
          <a:custGeom>
            <a:avLst/>
            <a:gdLst/>
            <a:ahLst/>
            <a:cxnLst/>
            <a:rect l="l" t="t" r="r" b="b"/>
            <a:pathLst>
              <a:path w="383540" h="368300">
                <a:moveTo>
                  <a:pt x="0" y="206349"/>
                </a:moveTo>
                <a:lnTo>
                  <a:pt x="21957" y="238854"/>
                </a:lnTo>
                <a:lnTo>
                  <a:pt x="52996" y="266181"/>
                </a:lnTo>
                <a:lnTo>
                  <a:pt x="91597" y="287156"/>
                </a:lnTo>
                <a:lnTo>
                  <a:pt x="136237" y="300602"/>
                </a:lnTo>
                <a:lnTo>
                  <a:pt x="185394" y="305346"/>
                </a:lnTo>
                <a:lnTo>
                  <a:pt x="197504" y="305059"/>
                </a:lnTo>
                <a:lnTo>
                  <a:pt x="209419" y="304214"/>
                </a:lnTo>
                <a:lnTo>
                  <a:pt x="221120" y="302833"/>
                </a:lnTo>
                <a:lnTo>
                  <a:pt x="232587" y="300939"/>
                </a:lnTo>
                <a:lnTo>
                  <a:pt x="247373" y="323636"/>
                </a:lnTo>
                <a:lnTo>
                  <a:pt x="244378" y="345374"/>
                </a:lnTo>
                <a:lnTo>
                  <a:pt x="234550" y="361691"/>
                </a:lnTo>
                <a:lnTo>
                  <a:pt x="228841" y="368122"/>
                </a:lnTo>
                <a:lnTo>
                  <a:pt x="290234" y="352428"/>
                </a:lnTo>
                <a:lnTo>
                  <a:pt x="316630" y="318992"/>
                </a:lnTo>
                <a:lnTo>
                  <a:pt x="322127" y="285765"/>
                </a:lnTo>
                <a:lnTo>
                  <a:pt x="320827" y="270700"/>
                </a:lnTo>
                <a:lnTo>
                  <a:pt x="357009" y="231337"/>
                </a:lnTo>
                <a:lnTo>
                  <a:pt x="375589" y="205922"/>
                </a:lnTo>
                <a:lnTo>
                  <a:pt x="382435" y="183391"/>
                </a:lnTo>
                <a:lnTo>
                  <a:pt x="383413" y="152679"/>
                </a:lnTo>
                <a:lnTo>
                  <a:pt x="376339" y="112093"/>
                </a:lnTo>
                <a:lnTo>
                  <a:pt x="356377" y="75622"/>
                </a:lnTo>
                <a:lnTo>
                  <a:pt x="325413" y="44721"/>
                </a:lnTo>
                <a:lnTo>
                  <a:pt x="285337" y="20846"/>
                </a:lnTo>
                <a:lnTo>
                  <a:pt x="238034" y="5454"/>
                </a:lnTo>
                <a:lnTo>
                  <a:pt x="185394" y="0"/>
                </a:lnTo>
                <a:lnTo>
                  <a:pt x="140792" y="3891"/>
                </a:lnTo>
                <a:lnTo>
                  <a:pt x="99761" y="14984"/>
                </a:lnTo>
                <a:lnTo>
                  <a:pt x="63422" y="32409"/>
                </a:lnTo>
                <a:lnTo>
                  <a:pt x="32893" y="55295"/>
                </a:lnTo>
              </a:path>
            </a:pathLst>
          </a:custGeom>
          <a:ln w="30226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93920" y="6208254"/>
            <a:ext cx="987880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ts val="1590"/>
              </a:lnSpc>
              <a:spcBef>
                <a:spcPts val="100"/>
              </a:spcBef>
            </a:pPr>
            <a:r>
              <a:rPr lang="it-IT" sz="1400" b="1" spc="50" dirty="0">
                <a:solidFill>
                  <a:srgbClr val="642B73"/>
                </a:solidFill>
                <a:latin typeface="Arial"/>
                <a:cs typeface="Arial"/>
              </a:rPr>
              <a:t>CONDIVIDI</a:t>
            </a:r>
            <a:endParaRPr lang="it-IT" sz="1400" dirty="0">
              <a:latin typeface="Arial"/>
              <a:cs typeface="Arial"/>
            </a:endParaRPr>
          </a:p>
          <a:p>
            <a:pPr algn="ctr">
              <a:lnSpc>
                <a:spcPts val="1590"/>
              </a:lnSpc>
            </a:pPr>
            <a:r>
              <a:rPr lang="it-IT" sz="1400" i="1" spc="-5" dirty="0">
                <a:solidFill>
                  <a:srgbClr val="642B73"/>
                </a:solidFill>
                <a:latin typeface="Arial"/>
                <a:cs typeface="Arial"/>
              </a:rPr>
              <a:t>10</a:t>
            </a:r>
            <a:r>
              <a:rPr lang="it-IT" sz="1400" i="1" spc="-55" dirty="0">
                <a:solidFill>
                  <a:srgbClr val="642B73"/>
                </a:solidFill>
                <a:latin typeface="Arial"/>
                <a:cs typeface="Arial"/>
              </a:rPr>
              <a:t> </a:t>
            </a:r>
            <a:r>
              <a:rPr lang="it-IT" sz="1400" i="1" dirty="0">
                <a:solidFill>
                  <a:srgbClr val="642B73"/>
                </a:solidFill>
                <a:latin typeface="Arial"/>
                <a:cs typeface="Arial"/>
              </a:rPr>
              <a:t>minuti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17118" y="4107745"/>
            <a:ext cx="2279650" cy="974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spc="10" dirty="0">
                <a:solidFill>
                  <a:srgbClr val="EA6955"/>
                </a:solidFill>
                <a:latin typeface="Arial"/>
                <a:cs typeface="Arial"/>
              </a:rPr>
              <a:t>Quindi, aiuta i partecipanti mentre animano i personaggi, lavorando con i loro ritmi.</a:t>
            </a:r>
            <a:endParaRPr lang="it-IT" sz="15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25754" y="5748137"/>
            <a:ext cx="219583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spc="10" dirty="0">
                <a:solidFill>
                  <a:srgbClr val="642B73"/>
                </a:solidFill>
                <a:latin typeface="Arial"/>
                <a:cs typeface="Arial"/>
              </a:rPr>
              <a:t>Al termine della sessione, riunisci tutti per condividere e riflettere</a:t>
            </a:r>
            <a:r>
              <a:rPr lang="it-IT" sz="1500" spc="5" dirty="0">
                <a:solidFill>
                  <a:srgbClr val="642B73"/>
                </a:solidFill>
                <a:latin typeface="Arial"/>
                <a:cs typeface="Arial"/>
              </a:rPr>
              <a:t>.</a:t>
            </a:r>
            <a:endParaRPr lang="it-IT" sz="15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4118" y="3005453"/>
            <a:ext cx="1080082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algn="ctr">
              <a:lnSpc>
                <a:spcPts val="1590"/>
              </a:lnSpc>
              <a:spcBef>
                <a:spcPts val="100"/>
              </a:spcBef>
            </a:pPr>
            <a:r>
              <a:rPr lang="it-IT" sz="1400" b="1" spc="80" dirty="0">
                <a:solidFill>
                  <a:srgbClr val="00AEEF"/>
                </a:solidFill>
                <a:latin typeface="Arial"/>
                <a:cs typeface="Arial"/>
              </a:rPr>
              <a:t>IMMAGINA</a:t>
            </a:r>
            <a:endParaRPr lang="it-IT" sz="1400" dirty="0">
              <a:latin typeface="Arial"/>
              <a:cs typeface="Arial"/>
            </a:endParaRPr>
          </a:p>
          <a:p>
            <a:pPr marL="12700" algn="ctr">
              <a:lnSpc>
                <a:spcPts val="1590"/>
              </a:lnSpc>
            </a:pPr>
            <a:r>
              <a:rPr lang="it-IT" sz="1400" i="1" spc="-5" dirty="0">
                <a:solidFill>
                  <a:srgbClr val="00AEEF"/>
                </a:solidFill>
                <a:latin typeface="Arial"/>
                <a:cs typeface="Arial"/>
              </a:rPr>
              <a:t>10</a:t>
            </a:r>
            <a:r>
              <a:rPr lang="it-IT" sz="1400" i="1" spc="-7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lang="it-IT" sz="1400" i="1" dirty="0">
                <a:solidFill>
                  <a:srgbClr val="00AEEF"/>
                </a:solidFill>
                <a:latin typeface="Arial"/>
                <a:cs typeface="Arial"/>
              </a:rPr>
              <a:t>minuti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93920" y="4633761"/>
            <a:ext cx="898525" cy="429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algn="ctr">
              <a:lnSpc>
                <a:spcPts val="1590"/>
              </a:lnSpc>
              <a:spcBef>
                <a:spcPts val="100"/>
              </a:spcBef>
            </a:pPr>
            <a:r>
              <a:rPr lang="it-IT" sz="1400" b="1" spc="35" dirty="0">
                <a:solidFill>
                  <a:srgbClr val="EA6955"/>
                </a:solidFill>
                <a:latin typeface="Arial"/>
                <a:cs typeface="Arial"/>
              </a:rPr>
              <a:t>CREA</a:t>
            </a:r>
            <a:endParaRPr lang="it-IT" sz="1400" dirty="0">
              <a:latin typeface="Arial"/>
              <a:cs typeface="Arial"/>
            </a:endParaRPr>
          </a:p>
          <a:p>
            <a:pPr marL="12700" algn="ctr">
              <a:lnSpc>
                <a:spcPts val="1590"/>
              </a:lnSpc>
            </a:pPr>
            <a:r>
              <a:rPr lang="it-IT" sz="1400" i="1" spc="-5" dirty="0">
                <a:solidFill>
                  <a:srgbClr val="EA6955"/>
                </a:solidFill>
                <a:latin typeface="Arial"/>
                <a:cs typeface="Arial"/>
              </a:rPr>
              <a:t>40</a:t>
            </a:r>
            <a:r>
              <a:rPr lang="it-IT" sz="1400" i="1" spc="-55" dirty="0">
                <a:solidFill>
                  <a:srgbClr val="EA6955"/>
                </a:solidFill>
                <a:latin typeface="Arial"/>
                <a:cs typeface="Arial"/>
              </a:rPr>
              <a:t> </a:t>
            </a:r>
            <a:r>
              <a:rPr lang="it-IT" sz="1400" i="1" dirty="0">
                <a:solidFill>
                  <a:srgbClr val="EA6955"/>
                </a:solidFill>
                <a:latin typeface="Arial"/>
                <a:cs typeface="Arial"/>
              </a:rPr>
              <a:t>minuti</a:t>
            </a:r>
            <a:endParaRPr lang="it-IT"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85643" y="2368978"/>
            <a:ext cx="445134" cy="404495"/>
          </a:xfrm>
          <a:custGeom>
            <a:avLst/>
            <a:gdLst/>
            <a:ahLst/>
            <a:cxnLst/>
            <a:rect l="l" t="t" r="r" b="b"/>
            <a:pathLst>
              <a:path w="445134" h="404494">
                <a:moveTo>
                  <a:pt x="437575" y="281808"/>
                </a:moveTo>
                <a:lnTo>
                  <a:pt x="444600" y="247046"/>
                </a:lnTo>
                <a:lnTo>
                  <a:pt x="437678" y="213279"/>
                </a:lnTo>
                <a:lnTo>
                  <a:pt x="418396" y="184303"/>
                </a:lnTo>
                <a:lnTo>
                  <a:pt x="388337" y="163914"/>
                </a:lnTo>
                <a:lnTo>
                  <a:pt x="383143" y="161704"/>
                </a:lnTo>
                <a:lnTo>
                  <a:pt x="377860" y="160028"/>
                </a:lnTo>
                <a:lnTo>
                  <a:pt x="372551" y="158808"/>
                </a:lnTo>
                <a:lnTo>
                  <a:pt x="375523" y="154617"/>
                </a:lnTo>
                <a:lnTo>
                  <a:pt x="378088" y="150122"/>
                </a:lnTo>
                <a:lnTo>
                  <a:pt x="380159" y="145296"/>
                </a:lnTo>
                <a:lnTo>
                  <a:pt x="385568" y="108192"/>
                </a:lnTo>
                <a:lnTo>
                  <a:pt x="373112" y="70723"/>
                </a:lnTo>
                <a:lnTo>
                  <a:pt x="345227" y="37180"/>
                </a:lnTo>
                <a:lnTo>
                  <a:pt x="304352" y="11857"/>
                </a:lnTo>
                <a:lnTo>
                  <a:pt x="257724" y="0"/>
                </a:lnTo>
                <a:lnTo>
                  <a:pt x="214150" y="3181"/>
                </a:lnTo>
                <a:lnTo>
                  <a:pt x="178426" y="20181"/>
                </a:lnTo>
                <a:lnTo>
                  <a:pt x="152770" y="56798"/>
                </a:lnTo>
                <a:lnTo>
                  <a:pt x="149539" y="78608"/>
                </a:lnTo>
                <a:lnTo>
                  <a:pt x="143443" y="74125"/>
                </a:lnTo>
                <a:lnTo>
                  <a:pt x="136725" y="70251"/>
                </a:lnTo>
                <a:lnTo>
                  <a:pt x="129422" y="67153"/>
                </a:lnTo>
                <a:lnTo>
                  <a:pt x="92734" y="59256"/>
                </a:lnTo>
                <a:lnTo>
                  <a:pt x="57459" y="65251"/>
                </a:lnTo>
                <a:lnTo>
                  <a:pt x="27540" y="83662"/>
                </a:lnTo>
                <a:lnTo>
                  <a:pt x="6918" y="113012"/>
                </a:lnTo>
                <a:lnTo>
                  <a:pt x="0" y="144832"/>
                </a:lnTo>
                <a:lnTo>
                  <a:pt x="4975" y="176220"/>
                </a:lnTo>
                <a:lnTo>
                  <a:pt x="20609" y="204313"/>
                </a:lnTo>
                <a:lnTo>
                  <a:pt x="45666" y="226245"/>
                </a:lnTo>
                <a:lnTo>
                  <a:pt x="42567" y="228697"/>
                </a:lnTo>
                <a:lnTo>
                  <a:pt x="39672" y="231440"/>
                </a:lnTo>
                <a:lnTo>
                  <a:pt x="37030" y="234526"/>
                </a:lnTo>
                <a:lnTo>
                  <a:pt x="23872" y="260080"/>
                </a:lnTo>
                <a:lnTo>
                  <a:pt x="22790" y="289188"/>
                </a:lnTo>
                <a:lnTo>
                  <a:pt x="33219" y="318327"/>
                </a:lnTo>
                <a:lnTo>
                  <a:pt x="54594" y="343974"/>
                </a:lnTo>
                <a:lnTo>
                  <a:pt x="80601" y="359961"/>
                </a:lnTo>
                <a:lnTo>
                  <a:pt x="108328" y="366576"/>
                </a:lnTo>
                <a:lnTo>
                  <a:pt x="135083" y="363811"/>
                </a:lnTo>
                <a:lnTo>
                  <a:pt x="158175" y="351658"/>
                </a:lnTo>
                <a:lnTo>
                  <a:pt x="166469" y="365554"/>
                </a:lnTo>
                <a:lnTo>
                  <a:pt x="177224" y="377918"/>
                </a:lnTo>
                <a:lnTo>
                  <a:pt x="190281" y="388373"/>
                </a:lnTo>
                <a:lnTo>
                  <a:pt x="205483" y="396540"/>
                </a:lnTo>
                <a:lnTo>
                  <a:pt x="241052" y="404034"/>
                </a:lnTo>
                <a:lnTo>
                  <a:pt x="275363" y="397830"/>
                </a:lnTo>
                <a:lnTo>
                  <a:pt x="324850" y="350286"/>
                </a:lnTo>
                <a:lnTo>
                  <a:pt x="330336" y="332252"/>
                </a:lnTo>
                <a:lnTo>
                  <a:pt x="362894" y="335191"/>
                </a:lnTo>
                <a:lnTo>
                  <a:pt x="393576" y="327009"/>
                </a:lnTo>
                <a:lnTo>
                  <a:pt x="419448" y="308837"/>
                </a:lnTo>
                <a:lnTo>
                  <a:pt x="437575" y="281808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56493" y="2799567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73304" y="36563"/>
                </a:moveTo>
                <a:lnTo>
                  <a:pt x="70424" y="50795"/>
                </a:lnTo>
                <a:lnTo>
                  <a:pt x="62569" y="62417"/>
                </a:lnTo>
                <a:lnTo>
                  <a:pt x="50919" y="70253"/>
                </a:lnTo>
                <a:lnTo>
                  <a:pt x="36652" y="73126"/>
                </a:lnTo>
                <a:lnTo>
                  <a:pt x="22384" y="70253"/>
                </a:lnTo>
                <a:lnTo>
                  <a:pt x="10734" y="62417"/>
                </a:lnTo>
                <a:lnTo>
                  <a:pt x="2880" y="50795"/>
                </a:lnTo>
                <a:lnTo>
                  <a:pt x="0" y="36563"/>
                </a:lnTo>
                <a:lnTo>
                  <a:pt x="2880" y="22331"/>
                </a:lnTo>
                <a:lnTo>
                  <a:pt x="10734" y="10709"/>
                </a:lnTo>
                <a:lnTo>
                  <a:pt x="22384" y="2873"/>
                </a:lnTo>
                <a:lnTo>
                  <a:pt x="36652" y="0"/>
                </a:lnTo>
                <a:lnTo>
                  <a:pt x="50919" y="2873"/>
                </a:lnTo>
                <a:lnTo>
                  <a:pt x="62569" y="10709"/>
                </a:lnTo>
                <a:lnTo>
                  <a:pt x="70424" y="22331"/>
                </a:lnTo>
                <a:lnTo>
                  <a:pt x="73304" y="36563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6204" y="2878777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19">
                <a:moveTo>
                  <a:pt x="45377" y="22631"/>
                </a:moveTo>
                <a:lnTo>
                  <a:pt x="43593" y="31439"/>
                </a:lnTo>
                <a:lnTo>
                  <a:pt x="38731" y="38633"/>
                </a:lnTo>
                <a:lnTo>
                  <a:pt x="31521" y="43484"/>
                </a:lnTo>
                <a:lnTo>
                  <a:pt x="22694" y="45262"/>
                </a:lnTo>
                <a:lnTo>
                  <a:pt x="13860" y="43484"/>
                </a:lnTo>
                <a:lnTo>
                  <a:pt x="6646" y="38633"/>
                </a:lnTo>
                <a:lnTo>
                  <a:pt x="1783" y="31439"/>
                </a:lnTo>
                <a:lnTo>
                  <a:pt x="0" y="22631"/>
                </a:lnTo>
                <a:lnTo>
                  <a:pt x="1783" y="13823"/>
                </a:lnTo>
                <a:lnTo>
                  <a:pt x="6646" y="6629"/>
                </a:lnTo>
                <a:lnTo>
                  <a:pt x="13860" y="1778"/>
                </a:lnTo>
                <a:lnTo>
                  <a:pt x="22694" y="0"/>
                </a:lnTo>
                <a:lnTo>
                  <a:pt x="31521" y="1778"/>
                </a:lnTo>
                <a:lnTo>
                  <a:pt x="38731" y="6629"/>
                </a:lnTo>
                <a:lnTo>
                  <a:pt x="43593" y="13823"/>
                </a:lnTo>
                <a:lnTo>
                  <a:pt x="45377" y="22631"/>
                </a:lnTo>
                <a:close/>
              </a:path>
            </a:pathLst>
          </a:custGeom>
          <a:ln w="1931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695200" y="834664"/>
            <a:ext cx="2788285" cy="969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lang="it-IT" b="1" spc="20" dirty="0">
                <a:solidFill>
                  <a:srgbClr val="4C4D4F"/>
                </a:solidFill>
                <a:latin typeface="Arial"/>
                <a:cs typeface="Arial"/>
              </a:rPr>
              <a:t>Panoramica</a:t>
            </a:r>
            <a:endParaRPr lang="it-IT" dirty="0">
              <a:latin typeface="Arial"/>
              <a:cs typeface="Arial"/>
            </a:endParaRPr>
          </a:p>
          <a:p>
            <a:pPr marL="12700" marR="5080">
              <a:lnSpc>
                <a:spcPct val="105600"/>
              </a:lnSpc>
              <a:spcBef>
                <a:spcPts val="1470"/>
              </a:spcBef>
            </a:pPr>
            <a:r>
              <a:rPr lang="it-IT" sz="1500" spc="-20" dirty="0">
                <a:solidFill>
                  <a:srgbClr val="4C4D4F"/>
                </a:solidFill>
                <a:latin typeface="Arial"/>
                <a:cs typeface="Arial"/>
              </a:rPr>
              <a:t>Ecco un possibile programma per un laboratorio di un'ora:</a:t>
            </a:r>
            <a:endParaRPr lang="it-IT" sz="15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3100" y="748250"/>
            <a:ext cx="3757929" cy="2517356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it-IT" sz="2000" b="1" spc="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 DOCENTE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it-IT" sz="2700" b="1" dirty="0" smtClean="0">
                <a:solidFill>
                  <a:srgbClr val="7168A7"/>
                </a:solidFill>
                <a:latin typeface="Burbank Big Rg Bk" pitchFamily="50" charset="0"/>
                <a:cs typeface="Burbank Big Regular"/>
              </a:rPr>
              <a:t>Crea una storia</a:t>
            </a:r>
            <a:endParaRPr lang="it-IT" sz="2700" dirty="0" smtClean="0">
              <a:latin typeface="Burbank Big Rg Bk" pitchFamily="50" charset="0"/>
              <a:cs typeface="Burbank Big Regular"/>
            </a:endParaRPr>
          </a:p>
          <a:p>
            <a:pPr marL="12700" marR="487045">
              <a:lnSpc>
                <a:spcPct val="105600"/>
              </a:lnSpc>
              <a:spcBef>
                <a:spcPts val="2750"/>
              </a:spcBef>
            </a:pPr>
            <a:r>
              <a:rPr lang="it-IT" sz="1500" spc="5" dirty="0" smtClean="0">
                <a:solidFill>
                  <a:srgbClr val="4C4D4F"/>
                </a:solidFill>
                <a:latin typeface="Arial"/>
                <a:cs typeface="Arial"/>
              </a:rPr>
              <a:t>Con questa guida, è possibile pianificare e condurre un laboratorio di un'ora utilizzando Scratch.</a:t>
            </a:r>
            <a:br>
              <a:rPr lang="it-IT" sz="1500" spc="5" dirty="0" smtClean="0">
                <a:solidFill>
                  <a:srgbClr val="4C4D4F"/>
                </a:solidFill>
                <a:latin typeface="Arial"/>
                <a:cs typeface="Arial"/>
              </a:rPr>
            </a:br>
            <a:r>
              <a:rPr lang="it-IT" sz="1500" dirty="0" smtClean="0">
                <a:solidFill>
                  <a:srgbClr val="4C4D4F"/>
                </a:solidFill>
                <a:latin typeface="Helvetica Neue"/>
                <a:cs typeface="Arial"/>
              </a:rPr>
              <a:t>I p</a:t>
            </a:r>
            <a:r>
              <a:rPr lang="it-IT" sz="1500" dirty="0" smtClean="0">
                <a:solidFill>
                  <a:srgbClr val="4C4D4F"/>
                </a:solidFill>
                <a:latin typeface="Helvetica Neue"/>
                <a:cs typeface="Helvetica Neue"/>
              </a:rPr>
              <a:t>artecipanti </a:t>
            </a:r>
            <a:r>
              <a:rPr lang="it-IT" sz="1500" spc="-5" dirty="0" smtClean="0">
                <a:solidFill>
                  <a:srgbClr val="4C4D4F"/>
                </a:solidFill>
                <a:latin typeface="Helvetica Neue"/>
                <a:cs typeface="Helvetica Neue"/>
              </a:rPr>
              <a:t>creeranno un</a:t>
            </a:r>
            <a:r>
              <a:rPr lang="it-IT" sz="1500" dirty="0" smtClean="0">
                <a:solidFill>
                  <a:srgbClr val="4C4D4F"/>
                </a:solidFill>
                <a:latin typeface="Helvetica Neue"/>
                <a:cs typeface="Helvetica Neue"/>
              </a:rPr>
              <a:t>a storia con</a:t>
            </a:r>
            <a:r>
              <a:rPr lang="it-IT" sz="1500" spc="-95" dirty="0" smtClean="0">
                <a:solidFill>
                  <a:srgbClr val="4C4D4F"/>
                </a:solidFill>
                <a:latin typeface="Helvetica Neue"/>
                <a:cs typeface="Helvetica Neue"/>
              </a:rPr>
              <a:t> </a:t>
            </a:r>
            <a:r>
              <a:rPr lang="it-IT" sz="1500" dirty="0" smtClean="0">
                <a:solidFill>
                  <a:srgbClr val="4C4D4F"/>
                </a:solidFill>
                <a:latin typeface="Helvetica Neue"/>
                <a:cs typeface="Helvetica Neue"/>
              </a:rPr>
              <a:t>ambientazioni, personaggi, e</a:t>
            </a:r>
            <a:r>
              <a:rPr lang="it-IT" sz="1500" spc="-100" dirty="0" smtClean="0">
                <a:solidFill>
                  <a:srgbClr val="4C4D4F"/>
                </a:solidFill>
                <a:latin typeface="Helvetica Neue"/>
                <a:cs typeface="Helvetica Neue"/>
              </a:rPr>
              <a:t> </a:t>
            </a:r>
            <a:r>
              <a:rPr lang="it-IT" sz="1500" dirty="0" smtClean="0">
                <a:solidFill>
                  <a:srgbClr val="4C4D4F"/>
                </a:solidFill>
                <a:latin typeface="Helvetica Neue"/>
                <a:cs typeface="Helvetica Neue"/>
              </a:rPr>
              <a:t>dialoghi.</a:t>
            </a:r>
            <a:endParaRPr lang="it-IT" sz="1500" dirty="0">
              <a:latin typeface="Helvetica Neue"/>
              <a:cs typeface="Helvetica Neu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5800" y="3459695"/>
            <a:ext cx="1851685" cy="13897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99080" y="3457435"/>
            <a:ext cx="1851682" cy="139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5800" y="4904130"/>
            <a:ext cx="1851685" cy="139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9080" y="4904130"/>
            <a:ext cx="1850774" cy="13920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6680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solidFill>
                  <a:srgbClr val="FFFFFF"/>
                </a:solidFill>
                <a:latin typeface="Helvetica Neue"/>
                <a:cs typeface="Helvetica Neue"/>
              </a:rPr>
              <a:t>1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099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solidFill>
                  <a:srgbClr val="FFFFFF"/>
                </a:solidFill>
                <a:latin typeface="Helvetica Neue"/>
                <a:cs typeface="Helvetica Neue"/>
              </a:rPr>
              <a:t>2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42" name="object 78"/>
          <p:cNvSpPr txBox="1">
            <a:spLocks/>
          </p:cNvSpPr>
          <p:nvPr/>
        </p:nvSpPr>
        <p:spPr>
          <a:xfrm>
            <a:off x="671536" y="7407018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it-IT" spc="65" dirty="0" smtClean="0"/>
              <a:t>SCRATCH </a:t>
            </a:r>
            <a:r>
              <a:rPr lang="it-IT" spc="60" dirty="0" smtClean="0"/>
              <a:t>GUIDA DOCENTE </a:t>
            </a:r>
            <a:r>
              <a:rPr lang="it-IT" spc="-80" dirty="0" smtClean="0"/>
              <a:t>•</a:t>
            </a:r>
            <a:r>
              <a:rPr lang="it-IT" spc="40" dirty="0" smtClean="0"/>
              <a:t> </a:t>
            </a:r>
            <a:r>
              <a:rPr lang="it-IT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</a:t>
            </a:r>
            <a:r>
              <a:rPr lang="it-IT" sz="1100" spc="5" dirty="0" err="1" smtClean="0">
                <a:solidFill>
                  <a:srgbClr val="F8991C"/>
                </a:solidFill>
                <a:latin typeface="Arial"/>
                <a:cs typeface="Arial"/>
              </a:rPr>
              <a:t>ideas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45" name="object 78"/>
          <p:cNvSpPr txBox="1">
            <a:spLocks/>
          </p:cNvSpPr>
          <p:nvPr/>
        </p:nvSpPr>
        <p:spPr>
          <a:xfrm>
            <a:off x="5522479" y="7428097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it-IT" spc="65" dirty="0" smtClean="0"/>
              <a:t>SCRATCH </a:t>
            </a:r>
            <a:r>
              <a:rPr lang="it-IT" spc="60" dirty="0" smtClean="0"/>
              <a:t>GUIDA DOCENTE </a:t>
            </a:r>
            <a:r>
              <a:rPr lang="it-IT" spc="-80" dirty="0" smtClean="0"/>
              <a:t>•</a:t>
            </a:r>
            <a:r>
              <a:rPr lang="it-IT" spc="40" dirty="0" smtClean="0"/>
              <a:t> </a:t>
            </a:r>
            <a:r>
              <a:rPr lang="it-IT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</a:t>
            </a:r>
            <a:r>
              <a:rPr lang="it-IT" sz="1100" spc="5" dirty="0" err="1" smtClean="0">
                <a:solidFill>
                  <a:srgbClr val="F8991C"/>
                </a:solidFill>
                <a:latin typeface="Arial"/>
                <a:cs typeface="Arial"/>
              </a:rPr>
              <a:t>ideas</a:t>
            </a:r>
            <a:endParaRPr lang="it-IT"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196105"/>
            <a:ext cx="2068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10" dirty="0">
                <a:solidFill>
                  <a:srgbClr val="FFFFFF"/>
                </a:solidFill>
                <a:latin typeface="Helvetica Neue"/>
                <a:cs typeface="Helvetica Neue"/>
              </a:rPr>
              <a:t>CREA UN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A  </a:t>
            </a:r>
            <a:r>
              <a:rPr lang="it-IT" sz="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STORIA 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lang="it-IT" sz="800" b="1" spc="30" dirty="0">
                <a:solidFill>
                  <a:srgbClr val="FFFFFF"/>
                </a:solidFill>
                <a:latin typeface="Helvetica Neue"/>
                <a:cs typeface="Helvetica Neue"/>
              </a:rPr>
              <a:t>GUIDA DOCENTE</a:t>
            </a:r>
            <a:endParaRPr sz="800" dirty="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45" y="146221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4" y="150286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10352" y="196105"/>
            <a:ext cx="2068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10" dirty="0">
                <a:solidFill>
                  <a:srgbClr val="FFFFFF"/>
                </a:solidFill>
                <a:latin typeface="Helvetica Neue"/>
                <a:cs typeface="Helvetica Neue"/>
              </a:rPr>
              <a:t>CREA UN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A  </a:t>
            </a:r>
            <a:r>
              <a:rPr lang="it-IT" sz="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STORIA 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lang="it-IT" sz="800" b="1" spc="30" dirty="0">
                <a:solidFill>
                  <a:srgbClr val="FFFFFF"/>
                </a:solidFill>
                <a:latin typeface="Helvetica Neue"/>
                <a:cs typeface="Helvetica Neue"/>
              </a:rPr>
              <a:t>GUIDA DOCENTE</a:t>
            </a:r>
            <a:endParaRPr sz="800" dirty="0">
              <a:latin typeface="Helvetica Neue"/>
              <a:cs typeface="Helvetica Neu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7322" y="96126"/>
            <a:ext cx="406387" cy="361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122" y="96126"/>
            <a:ext cx="406387" cy="361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8555" y="1949884"/>
            <a:ext cx="4111625" cy="1555750"/>
          </a:xfrm>
          <a:custGeom>
            <a:avLst/>
            <a:gdLst/>
            <a:ahLst/>
            <a:cxnLst/>
            <a:rect l="l" t="t" r="r" b="b"/>
            <a:pathLst>
              <a:path w="4111625" h="1555750">
                <a:moveTo>
                  <a:pt x="41112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555318"/>
                </a:lnTo>
                <a:lnTo>
                  <a:pt x="3996944" y="1555318"/>
                </a:lnTo>
                <a:lnTo>
                  <a:pt x="4063023" y="1553532"/>
                </a:lnTo>
                <a:lnTo>
                  <a:pt x="4096956" y="1541030"/>
                </a:lnTo>
                <a:lnTo>
                  <a:pt x="4109458" y="1507097"/>
                </a:lnTo>
                <a:lnTo>
                  <a:pt x="4111244" y="1441018"/>
                </a:lnTo>
                <a:lnTo>
                  <a:pt x="411124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4998" y="2007059"/>
            <a:ext cx="4034154" cy="308610"/>
          </a:xfrm>
          <a:custGeom>
            <a:avLst/>
            <a:gdLst/>
            <a:ahLst/>
            <a:cxnLst/>
            <a:rect l="l" t="t" r="r" b="b"/>
            <a:pathLst>
              <a:path w="4034154" h="308610">
                <a:moveTo>
                  <a:pt x="403365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08241"/>
                </a:lnTo>
                <a:lnTo>
                  <a:pt x="4033659" y="308241"/>
                </a:lnTo>
                <a:lnTo>
                  <a:pt x="4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8555" y="3575303"/>
            <a:ext cx="4111625" cy="3597275"/>
          </a:xfrm>
          <a:custGeom>
            <a:avLst/>
            <a:gdLst/>
            <a:ahLst/>
            <a:cxnLst/>
            <a:rect l="l" t="t" r="r" b="b"/>
            <a:pathLst>
              <a:path w="4111625" h="3597275">
                <a:moveTo>
                  <a:pt x="41112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596754"/>
                </a:lnTo>
                <a:lnTo>
                  <a:pt x="3996944" y="3596754"/>
                </a:lnTo>
                <a:lnTo>
                  <a:pt x="4063023" y="3594968"/>
                </a:lnTo>
                <a:lnTo>
                  <a:pt x="4096956" y="3582466"/>
                </a:lnTo>
                <a:lnTo>
                  <a:pt x="4109458" y="3548533"/>
                </a:lnTo>
                <a:lnTo>
                  <a:pt x="4111244" y="3482454"/>
                </a:lnTo>
                <a:lnTo>
                  <a:pt x="4111244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92594" y="713927"/>
            <a:ext cx="1851206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700" b="1" spc="55" dirty="0">
                <a:solidFill>
                  <a:srgbClr val="00AEEF"/>
                </a:solidFill>
                <a:latin typeface="Helvetica Neue"/>
                <a:cs typeface="Helvetica Neue"/>
              </a:rPr>
              <a:t>Immagina</a:t>
            </a:r>
            <a:endParaRPr lang="it-IT" sz="2700" dirty="0">
              <a:latin typeface="Helvetica Neue"/>
              <a:cs typeface="Helvetica Neu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2594" y="1296097"/>
            <a:ext cx="4083685" cy="484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dirty="0">
                <a:solidFill>
                  <a:srgbClr val="4C4D4F"/>
                </a:solidFill>
                <a:latin typeface="Arial"/>
                <a:cs typeface="Arial"/>
              </a:rPr>
              <a:t>Inizia raccogliendo i partecipanti per introdurre il tema e stimolare idee per i progetti</a:t>
            </a:r>
            <a:r>
              <a:rPr lang="it-IT" sz="1500" spc="10" dirty="0">
                <a:solidFill>
                  <a:srgbClr val="4C4D4F"/>
                </a:solidFill>
                <a:latin typeface="Arial"/>
                <a:cs typeface="Arial"/>
              </a:rPr>
              <a:t>.</a:t>
            </a:r>
            <a:endParaRPr lang="it-IT" sz="1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52598" y="965944"/>
            <a:ext cx="55340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30" dirty="0" smtClean="0">
                <a:solidFill>
                  <a:srgbClr val="00AEEF"/>
                </a:solidFill>
                <a:latin typeface="Helvetica Neue"/>
                <a:cs typeface="Helvetica Neue"/>
              </a:rPr>
              <a:t>IM</a:t>
            </a:r>
            <a:r>
              <a:rPr lang="it-IT" sz="700" b="1" spc="30" dirty="0" smtClean="0">
                <a:solidFill>
                  <a:srgbClr val="00AEEF"/>
                </a:solidFill>
                <a:latin typeface="Helvetica Neue"/>
                <a:cs typeface="Helvetica Neue"/>
              </a:rPr>
              <a:t>M</a:t>
            </a:r>
            <a:r>
              <a:rPr sz="700" b="1" spc="30" dirty="0" smtClean="0">
                <a:solidFill>
                  <a:srgbClr val="00AEEF"/>
                </a:solidFill>
                <a:latin typeface="Helvetica Neue"/>
                <a:cs typeface="Helvetica Neue"/>
              </a:rPr>
              <a:t>AGIN</a:t>
            </a:r>
            <a:r>
              <a:rPr lang="it-IT" sz="700" b="1" spc="30" dirty="0" smtClean="0">
                <a:solidFill>
                  <a:srgbClr val="00AEEF"/>
                </a:solidFill>
                <a:latin typeface="Helvetica Neue"/>
                <a:cs typeface="Helvetica Neue"/>
              </a:rPr>
              <a:t>A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65152" y="692016"/>
            <a:ext cx="202565" cy="184785"/>
          </a:xfrm>
          <a:custGeom>
            <a:avLst/>
            <a:gdLst/>
            <a:ahLst/>
            <a:cxnLst/>
            <a:rect l="l" t="t" r="r" b="b"/>
            <a:pathLst>
              <a:path w="202565" h="184784">
                <a:moveTo>
                  <a:pt x="198993" y="128494"/>
                </a:moveTo>
                <a:lnTo>
                  <a:pt x="202184" y="112639"/>
                </a:lnTo>
                <a:lnTo>
                  <a:pt x="199037" y="97242"/>
                </a:lnTo>
                <a:lnTo>
                  <a:pt x="190270" y="84031"/>
                </a:lnTo>
                <a:lnTo>
                  <a:pt x="176603" y="74734"/>
                </a:lnTo>
                <a:lnTo>
                  <a:pt x="174240" y="73731"/>
                </a:lnTo>
                <a:lnTo>
                  <a:pt x="171840" y="72969"/>
                </a:lnTo>
                <a:lnTo>
                  <a:pt x="169414" y="72410"/>
                </a:lnTo>
                <a:lnTo>
                  <a:pt x="170773" y="70505"/>
                </a:lnTo>
                <a:lnTo>
                  <a:pt x="171942" y="68448"/>
                </a:lnTo>
                <a:lnTo>
                  <a:pt x="172881" y="66251"/>
                </a:lnTo>
                <a:lnTo>
                  <a:pt x="175343" y="49332"/>
                </a:lnTo>
                <a:lnTo>
                  <a:pt x="169678" y="32247"/>
                </a:lnTo>
                <a:lnTo>
                  <a:pt x="156997" y="16952"/>
                </a:lnTo>
                <a:lnTo>
                  <a:pt x="138414" y="5405"/>
                </a:lnTo>
                <a:lnTo>
                  <a:pt x="117208" y="0"/>
                </a:lnTo>
                <a:lnTo>
                  <a:pt x="97391" y="1451"/>
                </a:lnTo>
                <a:lnTo>
                  <a:pt x="81144" y="9200"/>
                </a:lnTo>
                <a:lnTo>
                  <a:pt x="70646" y="22690"/>
                </a:lnTo>
                <a:lnTo>
                  <a:pt x="68856" y="26919"/>
                </a:lnTo>
                <a:lnTo>
                  <a:pt x="68005" y="31351"/>
                </a:lnTo>
                <a:lnTo>
                  <a:pt x="68005" y="35847"/>
                </a:lnTo>
                <a:lnTo>
                  <a:pt x="65236" y="33802"/>
                </a:lnTo>
                <a:lnTo>
                  <a:pt x="62176" y="32024"/>
                </a:lnTo>
                <a:lnTo>
                  <a:pt x="58861" y="30615"/>
                </a:lnTo>
                <a:lnTo>
                  <a:pt x="42174" y="27014"/>
                </a:lnTo>
                <a:lnTo>
                  <a:pt x="26131" y="29748"/>
                </a:lnTo>
                <a:lnTo>
                  <a:pt x="12525" y="38144"/>
                </a:lnTo>
                <a:lnTo>
                  <a:pt x="3146" y="51532"/>
                </a:lnTo>
                <a:lnTo>
                  <a:pt x="0" y="66040"/>
                </a:lnTo>
                <a:lnTo>
                  <a:pt x="2263" y="80349"/>
                </a:lnTo>
                <a:lnTo>
                  <a:pt x="9375" y="93156"/>
                </a:lnTo>
                <a:lnTo>
                  <a:pt x="20774" y="103157"/>
                </a:lnTo>
                <a:lnTo>
                  <a:pt x="19364" y="104275"/>
                </a:lnTo>
                <a:lnTo>
                  <a:pt x="18043" y="105532"/>
                </a:lnTo>
                <a:lnTo>
                  <a:pt x="16837" y="106929"/>
                </a:lnTo>
                <a:lnTo>
                  <a:pt x="10857" y="118587"/>
                </a:lnTo>
                <a:lnTo>
                  <a:pt x="10367" y="131861"/>
                </a:lnTo>
                <a:lnTo>
                  <a:pt x="15110" y="145146"/>
                </a:lnTo>
                <a:lnTo>
                  <a:pt x="24825" y="156840"/>
                </a:lnTo>
                <a:lnTo>
                  <a:pt x="36653" y="164131"/>
                </a:lnTo>
                <a:lnTo>
                  <a:pt x="49263" y="167146"/>
                </a:lnTo>
                <a:lnTo>
                  <a:pt x="61429" y="165884"/>
                </a:lnTo>
                <a:lnTo>
                  <a:pt x="71929" y="160345"/>
                </a:lnTo>
                <a:lnTo>
                  <a:pt x="75703" y="166676"/>
                </a:lnTo>
                <a:lnTo>
                  <a:pt x="80595" y="172313"/>
                </a:lnTo>
                <a:lnTo>
                  <a:pt x="86533" y="177081"/>
                </a:lnTo>
                <a:lnTo>
                  <a:pt x="93443" y="180805"/>
                </a:lnTo>
                <a:lnTo>
                  <a:pt x="109624" y="184220"/>
                </a:lnTo>
                <a:lnTo>
                  <a:pt x="125228" y="181392"/>
                </a:lnTo>
                <a:lnTo>
                  <a:pt x="150225" y="151493"/>
                </a:lnTo>
                <a:lnTo>
                  <a:pt x="165033" y="152834"/>
                </a:lnTo>
                <a:lnTo>
                  <a:pt x="178985" y="149104"/>
                </a:lnTo>
                <a:lnTo>
                  <a:pt x="190749" y="140819"/>
                </a:lnTo>
                <a:lnTo>
                  <a:pt x="198993" y="128494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97370" y="888353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337" y="16662"/>
                </a:moveTo>
                <a:lnTo>
                  <a:pt x="33337" y="25869"/>
                </a:lnTo>
                <a:lnTo>
                  <a:pt x="25882" y="33337"/>
                </a:lnTo>
                <a:lnTo>
                  <a:pt x="16675" y="33337"/>
                </a:lnTo>
                <a:lnTo>
                  <a:pt x="7467" y="33337"/>
                </a:lnTo>
                <a:lnTo>
                  <a:pt x="0" y="25869"/>
                </a:lnTo>
                <a:lnTo>
                  <a:pt x="0" y="16662"/>
                </a:lnTo>
                <a:lnTo>
                  <a:pt x="0" y="7467"/>
                </a:lnTo>
                <a:lnTo>
                  <a:pt x="7467" y="0"/>
                </a:lnTo>
                <a:lnTo>
                  <a:pt x="16675" y="0"/>
                </a:lnTo>
                <a:lnTo>
                  <a:pt x="25882" y="0"/>
                </a:lnTo>
                <a:lnTo>
                  <a:pt x="33337" y="7467"/>
                </a:lnTo>
                <a:lnTo>
                  <a:pt x="33337" y="1666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60857" y="92447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637" y="10312"/>
                </a:moveTo>
                <a:lnTo>
                  <a:pt x="20637" y="16014"/>
                </a:lnTo>
                <a:lnTo>
                  <a:pt x="16027" y="20637"/>
                </a:lnTo>
                <a:lnTo>
                  <a:pt x="10325" y="20637"/>
                </a:lnTo>
                <a:lnTo>
                  <a:pt x="4622" y="20637"/>
                </a:lnTo>
                <a:lnTo>
                  <a:pt x="0" y="16014"/>
                </a:lnTo>
                <a:lnTo>
                  <a:pt x="0" y="10312"/>
                </a:lnTo>
                <a:lnTo>
                  <a:pt x="0" y="4610"/>
                </a:lnTo>
                <a:lnTo>
                  <a:pt x="4622" y="0"/>
                </a:lnTo>
                <a:lnTo>
                  <a:pt x="10325" y="0"/>
                </a:lnTo>
                <a:lnTo>
                  <a:pt x="16027" y="0"/>
                </a:lnTo>
                <a:lnTo>
                  <a:pt x="20637" y="4610"/>
                </a:lnTo>
                <a:lnTo>
                  <a:pt x="20637" y="1031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54998" y="3625875"/>
            <a:ext cx="4034154" cy="308610"/>
          </a:xfrm>
          <a:custGeom>
            <a:avLst/>
            <a:gdLst/>
            <a:ahLst/>
            <a:cxnLst/>
            <a:rect l="l" t="t" r="r" b="b"/>
            <a:pathLst>
              <a:path w="4034154" h="308610">
                <a:moveTo>
                  <a:pt x="403365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08241"/>
                </a:lnTo>
                <a:lnTo>
                  <a:pt x="4033659" y="308241"/>
                </a:lnTo>
                <a:lnTo>
                  <a:pt x="4033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93963" y="3686442"/>
            <a:ext cx="17894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10" dirty="0">
                <a:solidFill>
                  <a:srgbClr val="00AEEF"/>
                </a:solidFill>
                <a:latin typeface="Arial"/>
                <a:cs typeface="Arial"/>
              </a:rPr>
              <a:t>Fornire </a:t>
            </a:r>
            <a:r>
              <a:rPr lang="it-IT" sz="1000" b="1" spc="5" dirty="0">
                <a:solidFill>
                  <a:srgbClr val="00AEEF"/>
                </a:solidFill>
                <a:latin typeface="Arial"/>
                <a:cs typeface="Arial"/>
              </a:rPr>
              <a:t>idee e isp</a:t>
            </a:r>
            <a:r>
              <a:rPr lang="it-IT" sz="1000" b="1" spc="-5" dirty="0">
                <a:solidFill>
                  <a:srgbClr val="00AEEF"/>
                </a:solidFill>
                <a:latin typeface="Arial"/>
                <a:cs typeface="Arial"/>
              </a:rPr>
              <a:t>irazione </a:t>
            </a:r>
            <a:endParaRPr lang="it-IT"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70373" y="2053207"/>
            <a:ext cx="235922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-60" dirty="0">
                <a:solidFill>
                  <a:srgbClr val="00AEEF"/>
                </a:solidFill>
                <a:latin typeface="Helvetica Neue"/>
                <a:cs typeface="Helvetica Neue"/>
              </a:rPr>
              <a:t>Attività di </a:t>
            </a:r>
            <a:r>
              <a:rPr lang="it-IT" sz="1000" b="1" spc="-60" dirty="0" smtClean="0">
                <a:solidFill>
                  <a:srgbClr val="00AEEF"/>
                </a:solidFill>
                <a:latin typeface="Helvetica Neue"/>
                <a:cs typeface="Helvetica Neue"/>
              </a:rPr>
              <a:t>riscaldamento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88661" y="2419408"/>
            <a:ext cx="382016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Dai a ogni partecipante un pezzo di carta. Chiedi di pensare a un personaggio (ad esempio, da un libro, da un film o immaginato). Quindi, chiedi di immaginare una nuova storia. Dove va il loro personaggio? Chi incontra? Cosa si dicono? Suggerisci di trascrivere o disegnare la sceneggiatura della storia. Chiedi di condividere la </a:t>
            </a: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sceneggiatura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con qualcun altro nel gruppo</a:t>
            </a:r>
            <a:r>
              <a:rPr sz="1000" spc="-5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87315" y="4030281"/>
            <a:ext cx="3622675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Mostra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qualche esempio di storie per stimolare idee. Puoi trovarne qualcuno nella galleria </a:t>
            </a:r>
            <a:r>
              <a:rPr lang="it-IT" sz="1000" i="1" dirty="0">
                <a:solidFill>
                  <a:srgbClr val="4C4D4F"/>
                </a:solidFill>
                <a:latin typeface="Helvetica Neue"/>
                <a:cs typeface="Helvetica Neue"/>
              </a:rPr>
              <a:t>Create a Story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sul sito di </a:t>
            </a: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Scratch.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48770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4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19368" y="4714392"/>
            <a:ext cx="3247721" cy="18451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19363" y="4710745"/>
            <a:ext cx="3248025" cy="1849120"/>
          </a:xfrm>
          <a:custGeom>
            <a:avLst/>
            <a:gdLst/>
            <a:ahLst/>
            <a:cxnLst/>
            <a:rect l="l" t="t" r="r" b="b"/>
            <a:pathLst>
              <a:path w="3248025" h="1849120">
                <a:moveTo>
                  <a:pt x="209550" y="0"/>
                </a:moveTo>
                <a:lnTo>
                  <a:pt x="88403" y="3274"/>
                </a:lnTo>
                <a:lnTo>
                  <a:pt x="26193" y="26193"/>
                </a:lnTo>
                <a:lnTo>
                  <a:pt x="3274" y="88403"/>
                </a:lnTo>
                <a:lnTo>
                  <a:pt x="0" y="209550"/>
                </a:lnTo>
                <a:lnTo>
                  <a:pt x="0" y="1639252"/>
                </a:lnTo>
                <a:lnTo>
                  <a:pt x="3274" y="1760398"/>
                </a:lnTo>
                <a:lnTo>
                  <a:pt x="26193" y="1822608"/>
                </a:lnTo>
                <a:lnTo>
                  <a:pt x="88403" y="1845528"/>
                </a:lnTo>
                <a:lnTo>
                  <a:pt x="209550" y="1848802"/>
                </a:lnTo>
                <a:lnTo>
                  <a:pt x="3038195" y="1848802"/>
                </a:lnTo>
                <a:lnTo>
                  <a:pt x="3159341" y="1845528"/>
                </a:lnTo>
                <a:lnTo>
                  <a:pt x="3221551" y="1822608"/>
                </a:lnTo>
                <a:lnTo>
                  <a:pt x="3244471" y="1760398"/>
                </a:lnTo>
                <a:lnTo>
                  <a:pt x="3247745" y="1639252"/>
                </a:lnTo>
                <a:lnTo>
                  <a:pt x="3247745" y="209550"/>
                </a:lnTo>
                <a:lnTo>
                  <a:pt x="3244471" y="88403"/>
                </a:lnTo>
                <a:lnTo>
                  <a:pt x="3221551" y="26193"/>
                </a:lnTo>
                <a:lnTo>
                  <a:pt x="3159341" y="3274"/>
                </a:lnTo>
                <a:lnTo>
                  <a:pt x="3038195" y="0"/>
                </a:lnTo>
                <a:lnTo>
                  <a:pt x="209550" y="0"/>
                </a:lnTo>
                <a:close/>
              </a:path>
            </a:pathLst>
          </a:custGeom>
          <a:ln w="635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69300" y="7002715"/>
            <a:ext cx="1875789" cy="0"/>
          </a:xfrm>
          <a:custGeom>
            <a:avLst/>
            <a:gdLst/>
            <a:ahLst/>
            <a:cxnLst/>
            <a:rect l="l" t="t" r="r" b="b"/>
            <a:pathLst>
              <a:path w="1875790">
                <a:moveTo>
                  <a:pt x="0" y="0"/>
                </a:moveTo>
                <a:lnTo>
                  <a:pt x="1875637" y="0"/>
                </a:lnTo>
              </a:path>
            </a:pathLst>
          </a:custGeom>
          <a:ln w="25400">
            <a:solidFill>
              <a:srgbClr val="00AEE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17913" y="70027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70640" y="700271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867400" y="6769070"/>
            <a:ext cx="315863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spc="-5" dirty="0">
                <a:solidFill>
                  <a:srgbClr val="4C4D4F"/>
                </a:solidFill>
                <a:latin typeface="Helvetica Neue"/>
                <a:cs typeface="Helvetica Neue"/>
              </a:rPr>
              <a:t>Guarda la </a:t>
            </a:r>
            <a:r>
              <a:rPr lang="it-IT" sz="1000" spc="-5" dirty="0" smtClean="0">
                <a:solidFill>
                  <a:srgbClr val="4C4D4F"/>
                </a:solidFill>
                <a:latin typeface="Helvetica Neue"/>
                <a:cs typeface="Helvetica Neue"/>
              </a:rPr>
              <a:t>galleria</a:t>
            </a:r>
            <a:r>
              <a:rPr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:</a:t>
            </a:r>
            <a:r>
              <a:rPr sz="1000" spc="180" dirty="0" smtClean="0">
                <a:solidFill>
                  <a:srgbClr val="4C4D4F"/>
                </a:solidFill>
                <a:latin typeface="Helvetica Neue"/>
                <a:cs typeface="Helvetica Neue"/>
              </a:rPr>
              <a:t> </a:t>
            </a:r>
            <a:r>
              <a:rPr lang="it-IT" sz="1000" b="1" spc="-5" dirty="0">
                <a:solidFill>
                  <a:srgbClr val="00AEEF"/>
                </a:solidFill>
                <a:latin typeface="Helvetica Neue"/>
                <a:cs typeface="Helvetica Neue"/>
                <a:hlinkClick r:id="rId6"/>
              </a:rPr>
              <a:t>scratch.mit.edu/</a:t>
            </a:r>
            <a:r>
              <a:rPr lang="it-IT" sz="1000" b="1" spc="-5" dirty="0" err="1">
                <a:solidFill>
                  <a:srgbClr val="00AEEF"/>
                </a:solidFill>
                <a:latin typeface="Helvetica Neue"/>
                <a:cs typeface="Helvetica Neue"/>
                <a:hlinkClick r:id="rId6"/>
              </a:rPr>
              <a:t>studios</a:t>
            </a:r>
            <a:r>
              <a:rPr lang="it-IT" sz="1000" b="1" spc="-5" dirty="0">
                <a:solidFill>
                  <a:srgbClr val="00AEEF"/>
                </a:solidFill>
                <a:latin typeface="Helvetica Neue"/>
                <a:cs typeface="Helvetica Neue"/>
                <a:hlinkClick r:id="rId6"/>
              </a:rPr>
              <a:t>/3757922</a:t>
            </a:r>
            <a:endParaRPr sz="1000" b="1" spc="-5" dirty="0">
              <a:solidFill>
                <a:srgbClr val="00AEEF"/>
              </a:solidFill>
              <a:latin typeface="Helvetica Neue"/>
              <a:cs typeface="Helvetica Neu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3904" y="838111"/>
            <a:ext cx="4279095" cy="72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spc="40" dirty="0">
                <a:solidFill>
                  <a:srgbClr val="4C4D4F"/>
                </a:solidFill>
                <a:latin typeface="Arial"/>
                <a:cs typeface="Arial"/>
              </a:rPr>
              <a:t>Preparati per il </a:t>
            </a:r>
            <a:r>
              <a:rPr lang="it-IT" b="1" spc="30" dirty="0">
                <a:solidFill>
                  <a:srgbClr val="4C4D4F"/>
                </a:solidFill>
                <a:latin typeface="Arial"/>
                <a:cs typeface="Arial"/>
              </a:rPr>
              <a:t>laboratorio</a:t>
            </a:r>
            <a:endParaRPr lang="it-IT" dirty="0">
              <a:latin typeface="Arial"/>
              <a:cs typeface="Arial"/>
            </a:endParaRPr>
          </a:p>
          <a:p>
            <a:pPr marL="17145">
              <a:spcBef>
                <a:spcPts val="1565"/>
              </a:spcBef>
            </a:pPr>
            <a:r>
              <a:rPr lang="it-IT" sz="1500" spc="-10" dirty="0">
                <a:solidFill>
                  <a:srgbClr val="4C4D4F"/>
                </a:solidFill>
                <a:latin typeface="Arial"/>
                <a:cs typeface="Arial"/>
              </a:rPr>
              <a:t>Usa </a:t>
            </a:r>
            <a:r>
              <a:rPr lang="it-IT" sz="1500" spc="10" dirty="0">
                <a:solidFill>
                  <a:srgbClr val="4C4D4F"/>
                </a:solidFill>
                <a:latin typeface="Arial"/>
                <a:cs typeface="Arial"/>
              </a:rPr>
              <a:t>questa </a:t>
            </a:r>
            <a:r>
              <a:rPr lang="it-IT" sz="1500" spc="15" dirty="0" err="1">
                <a:solidFill>
                  <a:srgbClr val="4C4D4F"/>
                </a:solidFill>
                <a:latin typeface="Arial"/>
                <a:cs typeface="Arial"/>
              </a:rPr>
              <a:t>checklist</a:t>
            </a:r>
            <a:r>
              <a:rPr lang="it-IT" sz="1500" spc="1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it-IT" sz="1500" spc="40" dirty="0">
                <a:solidFill>
                  <a:srgbClr val="4C4D4F"/>
                </a:solidFill>
                <a:latin typeface="Arial"/>
                <a:cs typeface="Arial"/>
              </a:rPr>
              <a:t>per </a:t>
            </a:r>
            <a:r>
              <a:rPr lang="it-IT" sz="1500" spc="-10" dirty="0">
                <a:solidFill>
                  <a:srgbClr val="4C4D4F"/>
                </a:solidFill>
                <a:latin typeface="Arial"/>
                <a:cs typeface="Arial"/>
              </a:rPr>
              <a:t>preparare </a:t>
            </a:r>
            <a:r>
              <a:rPr lang="it-IT" sz="1500" spc="15" dirty="0">
                <a:solidFill>
                  <a:srgbClr val="4C4D4F"/>
                </a:solidFill>
                <a:latin typeface="Arial"/>
                <a:cs typeface="Arial"/>
              </a:rPr>
              <a:t>il </a:t>
            </a:r>
            <a:r>
              <a:rPr lang="it-IT" sz="1500" spc="5" dirty="0">
                <a:solidFill>
                  <a:srgbClr val="4C4D4F"/>
                </a:solidFill>
                <a:latin typeface="Arial"/>
                <a:cs typeface="Arial"/>
              </a:rPr>
              <a:t>laboratorio.</a:t>
            </a:r>
            <a:endParaRPr sz="1500" dirty="0">
              <a:latin typeface="Helvetica Neue"/>
              <a:cs typeface="Helvetica Neu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2122" y="18245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98500" y="1694017"/>
            <a:ext cx="2613025" cy="11426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1610">
              <a:spcBef>
                <a:spcPts val="730"/>
              </a:spcBef>
            </a:pPr>
            <a:r>
              <a:rPr lang="it-IT" sz="1000" b="1" spc="-5" dirty="0">
                <a:solidFill>
                  <a:srgbClr val="7168A7"/>
                </a:solidFill>
                <a:latin typeface="Helvetica Neue"/>
                <a:cs typeface="Helvetica Neue"/>
              </a:rPr>
              <a:t>Anteprima del </a:t>
            </a:r>
            <a:r>
              <a:rPr lang="it-IT" sz="1000" b="1" spc="-5" dirty="0" smtClean="0">
                <a:solidFill>
                  <a:srgbClr val="7168A7"/>
                </a:solidFill>
                <a:latin typeface="Helvetica Neue"/>
                <a:cs typeface="Helvetica Neue"/>
              </a:rPr>
              <a:t>tutorial</a:t>
            </a:r>
            <a:endParaRPr sz="1000" dirty="0">
              <a:latin typeface="Helvetica Neue"/>
              <a:cs typeface="Helvetica Neue"/>
            </a:endParaRPr>
          </a:p>
          <a:p>
            <a:pPr marL="12700" marR="5080">
              <a:lnSpc>
                <a:spcPct val="108300"/>
              </a:lnSpc>
              <a:spcBef>
                <a:spcPts val="530"/>
              </a:spcBef>
            </a:pPr>
            <a:r>
              <a:rPr lang="it-IT" sz="1000" spc="-20" dirty="0">
                <a:solidFill>
                  <a:srgbClr val="4C4D4F"/>
                </a:solidFill>
                <a:latin typeface="Arial"/>
                <a:cs typeface="Arial"/>
              </a:rPr>
              <a:t>Il tutorial </a:t>
            </a:r>
            <a:r>
              <a:rPr lang="it-IT" sz="1000" i="1" spc="-5" dirty="0">
                <a:solidFill>
                  <a:srgbClr val="4C4D4F"/>
                </a:solidFill>
                <a:latin typeface="Arial"/>
                <a:cs typeface="Arial"/>
              </a:rPr>
              <a:t>Crea una </a:t>
            </a:r>
            <a:r>
              <a:rPr lang="it-IT" sz="1000" i="1" spc="-5" dirty="0" smtClean="0">
                <a:solidFill>
                  <a:srgbClr val="4C4D4F"/>
                </a:solidFill>
                <a:latin typeface="Arial"/>
                <a:cs typeface="Arial"/>
              </a:rPr>
              <a:t>storia </a:t>
            </a:r>
            <a:r>
              <a:rPr lang="it-IT" sz="1000" spc="10" dirty="0">
                <a:solidFill>
                  <a:srgbClr val="4C4D4F"/>
                </a:solidFill>
                <a:latin typeface="Arial"/>
                <a:cs typeface="Arial"/>
              </a:rPr>
              <a:t>mostra ai partecipanti come creare i propri progetti. Visualizza l'esercitazione prima del laboratorio e prova i primi passaggi</a:t>
            </a:r>
            <a:r>
              <a:rPr lang="it-IT" sz="1000" spc="5" dirty="0">
                <a:solidFill>
                  <a:srgbClr val="4C4D4F"/>
                </a:solidFill>
                <a:latin typeface="Arial"/>
                <a:cs typeface="Arial"/>
              </a:rPr>
              <a:t>: </a:t>
            </a:r>
            <a:r>
              <a:rPr sz="1000" b="1" u="sng" spc="-5" dirty="0">
                <a:solidFill>
                  <a:srgbClr val="7168A7"/>
                </a:solidFill>
                <a:latin typeface="Helvetica Neue"/>
                <a:cs typeface="Helvetica Neue"/>
                <a:hlinkClick r:id="rId7"/>
              </a:rPr>
              <a:t>scratch.mit.edu/story</a:t>
            </a:r>
            <a:endParaRPr sz="1000" b="1" u="sng" spc="-5" dirty="0">
              <a:solidFill>
                <a:srgbClr val="7168A7"/>
              </a:solidFill>
              <a:latin typeface="Helvetica Neue"/>
              <a:cs typeface="Helvetica Neu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22122" y="32215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8500" y="3091017"/>
            <a:ext cx="2262505" cy="9861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730"/>
              </a:spcBef>
            </a:pPr>
            <a:r>
              <a:rPr lang="it-IT" sz="1000" b="1" spc="-5" dirty="0">
                <a:solidFill>
                  <a:srgbClr val="7168A7"/>
                </a:solidFill>
                <a:latin typeface="Helvetica Neue"/>
                <a:cs typeface="Helvetica Neue"/>
              </a:rPr>
              <a:t>Stampa le </a:t>
            </a:r>
            <a:r>
              <a:rPr lang="it-IT" sz="1000" b="1" spc="-5" dirty="0" smtClean="0">
                <a:solidFill>
                  <a:srgbClr val="7168A7"/>
                </a:solidFill>
                <a:latin typeface="Helvetica Neue"/>
                <a:cs typeface="Helvetica Neue"/>
              </a:rPr>
              <a:t>carte dell’attività </a:t>
            </a:r>
            <a:endParaRPr lang="it-IT" sz="1000" b="1" spc="-5" dirty="0">
              <a:solidFill>
                <a:srgbClr val="7168A7"/>
              </a:solidFill>
              <a:latin typeface="Helvetica Neue"/>
              <a:cs typeface="Helvetica Neue"/>
            </a:endParaRPr>
          </a:p>
          <a:p>
            <a:pPr marL="12700" marR="5080">
              <a:lnSpc>
                <a:spcPct val="108300"/>
              </a:lnSpc>
              <a:spcBef>
                <a:spcPts val="530"/>
              </a:spcBef>
            </a:pP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Stampa qualche set di carte </a:t>
            </a:r>
            <a:r>
              <a:rPr lang="it-IT" sz="1000" i="1" dirty="0">
                <a:solidFill>
                  <a:srgbClr val="4C4D4F"/>
                </a:solidFill>
                <a:latin typeface="Arial"/>
                <a:cs typeface="Arial"/>
              </a:rPr>
              <a:t>Crea una </a:t>
            </a:r>
            <a:r>
              <a:rPr lang="it-IT" sz="1000" i="1" dirty="0" smtClean="0">
                <a:solidFill>
                  <a:srgbClr val="4C4D4F"/>
                </a:solidFill>
                <a:latin typeface="Arial"/>
                <a:cs typeface="Arial"/>
              </a:rPr>
              <a:t>storia</a:t>
            </a:r>
            <a:r>
              <a:rPr lang="it-IT" sz="1000" dirty="0" smtClean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da mettere a disposizione dei partecipanti durante il laboratorio</a:t>
            </a:r>
            <a:r>
              <a:rPr lang="it-IT" sz="1000" spc="10" dirty="0">
                <a:solidFill>
                  <a:srgbClr val="4C4D4F"/>
                </a:solidFill>
                <a:latin typeface="Arial"/>
                <a:cs typeface="Arial"/>
              </a:rPr>
              <a:t>. </a:t>
            </a:r>
            <a:r>
              <a:rPr sz="1000" b="1" u="sng" spc="-5" dirty="0">
                <a:solidFill>
                  <a:srgbClr val="7168A7"/>
                </a:solidFill>
                <a:latin typeface="Helvetica Neue"/>
                <a:cs typeface="Helvetica Neue"/>
                <a:hlinkClick r:id="rId8"/>
              </a:rPr>
              <a:t>scratch.mit.edu/story/cards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2122" y="44280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98500" y="4298151"/>
            <a:ext cx="3886955" cy="96321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725"/>
              </a:spcBef>
            </a:pPr>
            <a:r>
              <a:rPr lang="it-IT" sz="1000" b="1" spc="-5" dirty="0">
                <a:solidFill>
                  <a:srgbClr val="7168A7"/>
                </a:solidFill>
                <a:latin typeface="Helvetica Neue"/>
                <a:cs typeface="Helvetica Neue"/>
              </a:rPr>
              <a:t>Assicurati che i partecipanti abbiano un account Scratch</a:t>
            </a:r>
            <a:endParaRPr sz="1000" b="1" spc="-5" dirty="0">
              <a:solidFill>
                <a:srgbClr val="7168A7"/>
              </a:solidFill>
              <a:latin typeface="Helvetica Neue"/>
              <a:cs typeface="Helvetica Neue"/>
            </a:endParaRPr>
          </a:p>
          <a:p>
            <a:pPr marL="12700" marR="5080">
              <a:lnSpc>
                <a:spcPct val="108300"/>
              </a:lnSpc>
              <a:spcBef>
                <a:spcPts val="530"/>
              </a:spcBef>
            </a:pPr>
            <a:r>
              <a:rPr lang="it-IT" sz="1000" spc="5" dirty="0">
                <a:solidFill>
                  <a:srgbClr val="4C4D4F"/>
                </a:solidFill>
                <a:latin typeface="Arial"/>
                <a:cs typeface="Arial"/>
              </a:rPr>
              <a:t>Se hai un </a:t>
            </a:r>
            <a:r>
              <a:rPr lang="it-IT" sz="1000" i="1" spc="5" dirty="0">
                <a:solidFill>
                  <a:srgbClr val="4C4D4F"/>
                </a:solidFill>
                <a:latin typeface="Arial"/>
                <a:cs typeface="Arial"/>
              </a:rPr>
              <a:t>Account Insegnante</a:t>
            </a:r>
            <a:r>
              <a:rPr lang="it-IT" sz="1000" spc="5" dirty="0">
                <a:solidFill>
                  <a:srgbClr val="4C4D4F"/>
                </a:solidFill>
                <a:latin typeface="Arial"/>
                <a:cs typeface="Arial"/>
              </a:rPr>
              <a:t>, puoi creare gli account per i tuoi studenti, oppure i partecipanti possono ottenere i propri account </a:t>
            </a:r>
            <a:r>
              <a:rPr lang="it-IT" sz="1000" spc="10" dirty="0">
                <a:solidFill>
                  <a:srgbClr val="4C4D4F"/>
                </a:solidFill>
                <a:latin typeface="Arial"/>
                <a:cs typeface="Arial"/>
              </a:rPr>
              <a:t>Scratch su: </a:t>
            </a:r>
            <a:r>
              <a:rPr lang="it-IT" sz="1000" b="1" u="sng" spc="-5" dirty="0">
                <a:solidFill>
                  <a:srgbClr val="7168A7"/>
                </a:solidFill>
                <a:latin typeface="Helvetica Neue"/>
                <a:cs typeface="Helvetica Neue"/>
                <a:hlinkClick r:id="rId9"/>
              </a:rPr>
              <a:t>scratch.mit.edu</a:t>
            </a:r>
            <a:r>
              <a:rPr lang="it-IT" sz="1000" spc="5" dirty="0">
                <a:solidFill>
                  <a:srgbClr val="4C4D4F"/>
                </a:solidFill>
                <a:latin typeface="Arial"/>
                <a:cs typeface="Arial"/>
              </a:rPr>
              <a:t>. Per richiedere un account insegnante, vai su</a:t>
            </a:r>
            <a:r>
              <a:rPr lang="it-IT" sz="1000" spc="15" dirty="0">
                <a:solidFill>
                  <a:srgbClr val="4C4D4F"/>
                </a:solidFill>
                <a:latin typeface="Arial"/>
                <a:cs typeface="Arial"/>
              </a:rPr>
              <a:t>: </a:t>
            </a:r>
            <a:r>
              <a:rPr lang="it-IT" sz="1000" b="1" u="sng" spc="-5" dirty="0">
                <a:solidFill>
                  <a:srgbClr val="7168A7"/>
                </a:solidFill>
                <a:latin typeface="Helvetica Neue"/>
                <a:cs typeface="Helvetica Neue"/>
                <a:hlinkClick r:id="rId10"/>
              </a:rPr>
              <a:t>scratch.mit.edu/</a:t>
            </a:r>
            <a:r>
              <a:rPr lang="it-IT" sz="1000" b="1" u="sng" spc="-5" dirty="0" err="1">
                <a:solidFill>
                  <a:srgbClr val="7168A7"/>
                </a:solidFill>
                <a:latin typeface="Helvetica Neue"/>
                <a:cs typeface="Helvetica Neue"/>
                <a:hlinkClick r:id="rId10"/>
              </a:rPr>
              <a:t>educators</a:t>
            </a:r>
            <a:endParaRPr lang="it-IT" sz="1000" b="1" u="sng" spc="-5" dirty="0">
              <a:solidFill>
                <a:srgbClr val="7168A7"/>
              </a:solidFill>
              <a:latin typeface="Helvetica Neue"/>
              <a:cs typeface="Helvetica Neue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93483" y="1773062"/>
            <a:ext cx="791972" cy="11274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93483" y="1773062"/>
            <a:ext cx="792480" cy="1127760"/>
          </a:xfrm>
          <a:custGeom>
            <a:avLst/>
            <a:gdLst/>
            <a:ahLst/>
            <a:cxnLst/>
            <a:rect l="l" t="t" r="r" b="b"/>
            <a:pathLst>
              <a:path w="792479" h="1127760">
                <a:moveTo>
                  <a:pt x="57632" y="0"/>
                </a:moveTo>
                <a:lnTo>
                  <a:pt x="24313" y="900"/>
                </a:lnTo>
                <a:lnTo>
                  <a:pt x="7204" y="7204"/>
                </a:lnTo>
                <a:lnTo>
                  <a:pt x="900" y="24313"/>
                </a:lnTo>
                <a:lnTo>
                  <a:pt x="0" y="57632"/>
                </a:lnTo>
                <a:lnTo>
                  <a:pt x="0" y="1069848"/>
                </a:lnTo>
                <a:lnTo>
                  <a:pt x="900" y="1103159"/>
                </a:lnTo>
                <a:lnTo>
                  <a:pt x="7204" y="1120265"/>
                </a:lnTo>
                <a:lnTo>
                  <a:pt x="24313" y="1126567"/>
                </a:lnTo>
                <a:lnTo>
                  <a:pt x="57632" y="1127467"/>
                </a:lnTo>
                <a:lnTo>
                  <a:pt x="734352" y="1127467"/>
                </a:lnTo>
                <a:lnTo>
                  <a:pt x="767663" y="1126567"/>
                </a:lnTo>
                <a:lnTo>
                  <a:pt x="784769" y="1120265"/>
                </a:lnTo>
                <a:lnTo>
                  <a:pt x="791071" y="1103159"/>
                </a:lnTo>
                <a:lnTo>
                  <a:pt x="791972" y="1069848"/>
                </a:lnTo>
                <a:lnTo>
                  <a:pt x="791972" y="57632"/>
                </a:lnTo>
                <a:lnTo>
                  <a:pt x="791071" y="24313"/>
                </a:lnTo>
                <a:lnTo>
                  <a:pt x="784769" y="7204"/>
                </a:lnTo>
                <a:lnTo>
                  <a:pt x="767663" y="900"/>
                </a:lnTo>
                <a:lnTo>
                  <a:pt x="734352" y="0"/>
                </a:lnTo>
                <a:lnTo>
                  <a:pt x="57632" y="0"/>
                </a:lnTo>
                <a:close/>
              </a:path>
            </a:pathLst>
          </a:custGeom>
          <a:ln w="12699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95650" y="3181350"/>
            <a:ext cx="1289977" cy="9164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95650" y="3181350"/>
            <a:ext cx="1290320" cy="916940"/>
          </a:xfrm>
          <a:custGeom>
            <a:avLst/>
            <a:gdLst/>
            <a:ahLst/>
            <a:cxnLst/>
            <a:rect l="l" t="t" r="r" b="b"/>
            <a:pathLst>
              <a:path w="1290320" h="916939">
                <a:moveTo>
                  <a:pt x="41910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874522"/>
                </a:lnTo>
                <a:lnTo>
                  <a:pt x="654" y="898751"/>
                </a:lnTo>
                <a:lnTo>
                  <a:pt x="5238" y="911193"/>
                </a:lnTo>
                <a:lnTo>
                  <a:pt x="17680" y="915777"/>
                </a:lnTo>
                <a:lnTo>
                  <a:pt x="41910" y="916432"/>
                </a:lnTo>
                <a:lnTo>
                  <a:pt x="1248067" y="916432"/>
                </a:lnTo>
                <a:lnTo>
                  <a:pt x="1272296" y="915777"/>
                </a:lnTo>
                <a:lnTo>
                  <a:pt x="1284738" y="911193"/>
                </a:lnTo>
                <a:lnTo>
                  <a:pt x="1289322" y="898751"/>
                </a:lnTo>
                <a:lnTo>
                  <a:pt x="1289977" y="874522"/>
                </a:lnTo>
                <a:lnTo>
                  <a:pt x="1289977" y="41910"/>
                </a:lnTo>
                <a:lnTo>
                  <a:pt x="1289322" y="17680"/>
                </a:lnTo>
                <a:lnTo>
                  <a:pt x="1284738" y="5238"/>
                </a:lnTo>
                <a:lnTo>
                  <a:pt x="1272296" y="654"/>
                </a:lnTo>
                <a:lnTo>
                  <a:pt x="1248067" y="0"/>
                </a:lnTo>
                <a:lnTo>
                  <a:pt x="41910" y="0"/>
                </a:lnTo>
                <a:close/>
              </a:path>
            </a:pathLst>
          </a:custGeom>
          <a:ln w="12700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676" y="30226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9676" y="42418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9676" y="54356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9676" y="6489700"/>
            <a:ext cx="3886200" cy="0"/>
          </a:xfrm>
          <a:custGeom>
            <a:avLst/>
            <a:gdLst/>
            <a:ahLst/>
            <a:cxnLst/>
            <a:rect l="l" t="t" r="r" b="b"/>
            <a:pathLst>
              <a:path w="3886200">
                <a:moveTo>
                  <a:pt x="0" y="0"/>
                </a:moveTo>
                <a:lnTo>
                  <a:pt x="3886200" y="0"/>
                </a:lnTo>
              </a:path>
            </a:pathLst>
          </a:custGeom>
          <a:ln w="12700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122" y="66632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90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98500" y="6533350"/>
            <a:ext cx="3823461" cy="797206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725"/>
              </a:spcBef>
            </a:pPr>
            <a:r>
              <a:rPr lang="it-IT" sz="1000" b="1" spc="-5" dirty="0">
                <a:solidFill>
                  <a:srgbClr val="7168A7"/>
                </a:solidFill>
                <a:latin typeface="Helvetica Neue"/>
                <a:cs typeface="Helvetica Neue"/>
              </a:rPr>
              <a:t>Sistema i computer, portatili o </a:t>
            </a:r>
            <a:r>
              <a:rPr lang="it-IT" sz="1000" b="1" spc="-5" dirty="0" err="1">
                <a:solidFill>
                  <a:srgbClr val="7168A7"/>
                </a:solidFill>
                <a:latin typeface="Helvetica Neue"/>
                <a:cs typeface="Helvetica Neue"/>
              </a:rPr>
              <a:t>tablet</a:t>
            </a:r>
            <a:endParaRPr lang="it-IT" sz="1000" b="1" spc="-5" dirty="0">
              <a:solidFill>
                <a:srgbClr val="7168A7"/>
              </a:solidFill>
              <a:latin typeface="Helvetica Neue"/>
              <a:cs typeface="Helvetica Neue"/>
            </a:endParaRPr>
          </a:p>
          <a:p>
            <a:pPr marL="12700" marR="5080">
              <a:lnSpc>
                <a:spcPct val="108300"/>
              </a:lnSpc>
              <a:spcBef>
                <a:spcPts val="530"/>
              </a:spcBef>
            </a:pPr>
            <a:r>
              <a:rPr lang="it-IT" sz="1000" spc="-10" dirty="0">
                <a:solidFill>
                  <a:srgbClr val="4C4D4F"/>
                </a:solidFill>
                <a:latin typeface="Arial"/>
                <a:cs typeface="Arial"/>
              </a:rPr>
              <a:t>Disporre i computer in modo che i partecipanti possano lavorare individualmente o in coppia</a:t>
            </a:r>
            <a:r>
              <a:rPr lang="it-IT" sz="1000" dirty="0">
                <a:solidFill>
                  <a:srgbClr val="4C4D4F"/>
                </a:solidFill>
                <a:latin typeface="Arial"/>
                <a:cs typeface="Arial"/>
              </a:rPr>
              <a:t>. Per usare Scratch, i computer devono essere collegati ad Internet.</a:t>
            </a:r>
            <a:endParaRPr lang="it-IT" sz="10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22122" y="5621809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0"/>
                </a:moveTo>
                <a:lnTo>
                  <a:pt x="0" y="97409"/>
                </a:lnTo>
                <a:lnTo>
                  <a:pt x="97409" y="97409"/>
                </a:lnTo>
                <a:lnTo>
                  <a:pt x="97409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16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97081" y="5494417"/>
            <a:ext cx="3645535" cy="9598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705"/>
              </a:spcBef>
            </a:pPr>
            <a:r>
              <a:rPr lang="it-IT" sz="1000" b="1" dirty="0" smtClean="0">
                <a:solidFill>
                  <a:srgbClr val="7168A7"/>
                </a:solidFill>
                <a:latin typeface="Helvetica Neue"/>
                <a:cs typeface="Helvetica Neue"/>
              </a:rPr>
              <a:t>Crea una galleria per condividere i </a:t>
            </a:r>
            <a:r>
              <a:rPr lang="it-IT" sz="1000" b="1" spc="-5" dirty="0" smtClean="0">
                <a:solidFill>
                  <a:srgbClr val="7168A7"/>
                </a:solidFill>
                <a:latin typeface="Helvetica Neue"/>
                <a:cs typeface="Helvetica Neue"/>
              </a:rPr>
              <a:t>progetti su </a:t>
            </a:r>
            <a:r>
              <a:rPr lang="it-IT" sz="1000" b="1" dirty="0" smtClean="0">
                <a:solidFill>
                  <a:srgbClr val="7168A7"/>
                </a:solidFill>
                <a:latin typeface="Helvetica Neue"/>
                <a:cs typeface="Helvetica Neue"/>
              </a:rPr>
              <a:t>Scratch</a:t>
            </a:r>
            <a:endParaRPr lang="it-IT" sz="1000" dirty="0" smtClean="0">
              <a:latin typeface="Helvetica Neue"/>
              <a:cs typeface="Helvetica Neue"/>
            </a:endParaRPr>
          </a:p>
          <a:p>
            <a:pPr marL="12700" marR="5080">
              <a:lnSpc>
                <a:spcPct val="108300"/>
              </a:lnSpc>
              <a:spcBef>
                <a:spcPts val="505"/>
              </a:spcBef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Crea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una galleria così che i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 participant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i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possano aggiungere i loro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 </a:t>
            </a:r>
            <a:r>
              <a:rPr sz="1000" spc="-5" dirty="0">
                <a:solidFill>
                  <a:srgbClr val="4C4D4F"/>
                </a:solidFill>
                <a:latin typeface="Helvetica Neue"/>
                <a:cs typeface="Helvetica Neue"/>
              </a:rPr>
              <a:t>pro</a:t>
            </a:r>
            <a:r>
              <a:rPr lang="it-IT" sz="1000" spc="-5" dirty="0">
                <a:solidFill>
                  <a:srgbClr val="4C4D4F"/>
                </a:solidFill>
                <a:latin typeface="Helvetica Neue"/>
                <a:cs typeface="Helvetica Neue"/>
              </a:rPr>
              <a:t>getti</a:t>
            </a:r>
            <a:r>
              <a:rPr sz="1000" spc="-5" dirty="0">
                <a:solidFill>
                  <a:srgbClr val="4C4D4F"/>
                </a:solidFill>
                <a:latin typeface="Helvetica Neue"/>
                <a:cs typeface="Helvetica Neue"/>
              </a:rPr>
              <a:t>.  </a:t>
            </a:r>
            <a:r>
              <a:rPr lang="it-IT" sz="1000" spc="-5" dirty="0">
                <a:solidFill>
                  <a:srgbClr val="4C4D4F"/>
                </a:solidFill>
                <a:latin typeface="Helvetica Neue"/>
                <a:cs typeface="Helvetica Neue"/>
              </a:rPr>
              <a:t>Vai alla pagina </a:t>
            </a:r>
            <a:r>
              <a:rPr lang="it-IT" sz="1000" b="1" i="1" dirty="0">
                <a:solidFill>
                  <a:srgbClr val="4C4D4F"/>
                </a:solidFill>
                <a:latin typeface="HelveticaNeue-BoldItalic"/>
                <a:cs typeface="HelveticaNeue-BoldItalic"/>
              </a:rPr>
              <a:t>Le mie classi</a:t>
            </a:r>
            <a:r>
              <a:rPr lang="it-IT" sz="1000" b="1" i="1" dirty="0">
                <a:solidFill>
                  <a:srgbClr val="4C4D4F"/>
                </a:solidFill>
                <a:latin typeface="Helvetica Neue"/>
                <a:cs typeface="Helvetica Neue"/>
              </a:rPr>
              <a:t> e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seleziona la classe; seleziona </a:t>
            </a:r>
            <a:r>
              <a:rPr lang="it-IT" sz="1000" b="1" i="1" dirty="0">
                <a:solidFill>
                  <a:srgbClr val="4C4D4F"/>
                </a:solidFill>
                <a:latin typeface="HelveticaNeue-BoldItalic"/>
                <a:cs typeface="HelveticaNeue-BoldItalic"/>
              </a:rPr>
              <a:t>Gallerie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 e </a:t>
            </a:r>
            <a:r>
              <a:rPr sz="1000" dirty="0" err="1">
                <a:solidFill>
                  <a:srgbClr val="4C4D4F"/>
                </a:solidFill>
                <a:latin typeface="Helvetica Neue"/>
                <a:cs typeface="Helvetica Neue"/>
              </a:rPr>
              <a:t>clic</a:t>
            </a:r>
            <a:r>
              <a:rPr lang="it-IT" sz="1000" dirty="0" err="1">
                <a:solidFill>
                  <a:srgbClr val="4C4D4F"/>
                </a:solidFill>
                <a:latin typeface="Helvetica Neue"/>
                <a:cs typeface="Helvetica Neue"/>
              </a:rPr>
              <a:t>ca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 </a:t>
            </a:r>
            <a:r>
              <a:rPr sz="1000" b="1" i="1" dirty="0">
                <a:solidFill>
                  <a:srgbClr val="4C4D4F"/>
                </a:solidFill>
                <a:latin typeface="HelveticaNeue-BoldItalic"/>
                <a:cs typeface="HelveticaNeue-BoldItalic"/>
              </a:rPr>
              <a:t>+ N</a:t>
            </a:r>
            <a:r>
              <a:rPr lang="it-IT" sz="1000" b="1" i="1" dirty="0">
                <a:solidFill>
                  <a:srgbClr val="4C4D4F"/>
                </a:solidFill>
                <a:latin typeface="HelveticaNeue-BoldItalic"/>
                <a:cs typeface="HelveticaNeue-BoldItalic"/>
              </a:rPr>
              <a:t>uova Galleria della classe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.  </a:t>
            </a:r>
            <a:r>
              <a:rPr lang="it-IT" sz="1000" spc="-30" dirty="0">
                <a:solidFill>
                  <a:srgbClr val="4C4D4F"/>
                </a:solidFill>
                <a:latin typeface="Helvetica Neue"/>
                <a:cs typeface="Helvetica Neue"/>
              </a:rPr>
              <a:t>Dai</a:t>
            </a:r>
            <a:r>
              <a:rPr sz="1000" spc="-30" dirty="0">
                <a:solidFill>
                  <a:srgbClr val="4C4D4F"/>
                </a:solidFill>
                <a:latin typeface="Helvetica Neue"/>
                <a:cs typeface="Helvetica Neue"/>
              </a:rPr>
              <a:t> </a:t>
            </a:r>
            <a:r>
              <a:rPr lang="it-IT" sz="1000" spc="-30" dirty="0">
                <a:solidFill>
                  <a:srgbClr val="4C4D4F"/>
                </a:solidFill>
                <a:latin typeface="Helvetica Neue"/>
                <a:cs typeface="Helvetica Neue"/>
              </a:rPr>
              <a:t>u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n n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o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me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alla galleria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 (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e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s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 ‘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Le nostre storie</a:t>
            </a:r>
            <a:r>
              <a:rPr sz="1000" spc="-5" dirty="0">
                <a:solidFill>
                  <a:srgbClr val="4C4D4F"/>
                </a:solidFill>
                <a:latin typeface="Helvetica Neue"/>
                <a:cs typeface="Helvetica Neue"/>
              </a:rPr>
              <a:t>’).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680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solidFill>
                  <a:srgbClr val="FFFFFF"/>
                </a:solidFill>
                <a:latin typeface="Helvetica Neue"/>
                <a:cs typeface="Helvetica Neue"/>
              </a:rPr>
              <a:t>3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7099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solidFill>
                  <a:srgbClr val="FFFFFF"/>
                </a:solidFill>
                <a:latin typeface="Helvetica Neue"/>
                <a:cs typeface="Helvetica Neue"/>
              </a:rPr>
              <a:t>4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56" name="object 78"/>
          <p:cNvSpPr txBox="1">
            <a:spLocks/>
          </p:cNvSpPr>
          <p:nvPr/>
        </p:nvSpPr>
        <p:spPr>
          <a:xfrm>
            <a:off x="671536" y="7407018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it-IT" spc="65" dirty="0" smtClean="0"/>
              <a:t>SCRATCH </a:t>
            </a:r>
            <a:r>
              <a:rPr lang="it-IT" spc="60" dirty="0" smtClean="0"/>
              <a:t>GUIDA DOCENTE </a:t>
            </a:r>
            <a:r>
              <a:rPr lang="it-IT" spc="-80" dirty="0" smtClean="0"/>
              <a:t>•</a:t>
            </a:r>
            <a:r>
              <a:rPr lang="it-IT" spc="40" dirty="0" smtClean="0"/>
              <a:t> </a:t>
            </a:r>
            <a:r>
              <a:rPr lang="it-IT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</a:t>
            </a:r>
            <a:r>
              <a:rPr lang="it-IT" sz="1100" spc="5" dirty="0" err="1" smtClean="0">
                <a:solidFill>
                  <a:srgbClr val="F8991C"/>
                </a:solidFill>
                <a:latin typeface="Arial"/>
                <a:cs typeface="Arial"/>
              </a:rPr>
              <a:t>ideas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57" name="object 78"/>
          <p:cNvSpPr txBox="1">
            <a:spLocks/>
          </p:cNvSpPr>
          <p:nvPr/>
        </p:nvSpPr>
        <p:spPr>
          <a:xfrm>
            <a:off x="5522479" y="7428097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it-IT" spc="65" dirty="0" smtClean="0"/>
              <a:t>SCRATCH </a:t>
            </a:r>
            <a:r>
              <a:rPr lang="it-IT" spc="60" dirty="0" smtClean="0"/>
              <a:t>GUIDA DOCENTE </a:t>
            </a:r>
            <a:r>
              <a:rPr lang="it-IT" spc="-80" dirty="0" smtClean="0"/>
              <a:t>•</a:t>
            </a:r>
            <a:r>
              <a:rPr lang="it-IT" spc="40" dirty="0" smtClean="0"/>
              <a:t> </a:t>
            </a:r>
            <a:r>
              <a:rPr lang="it-IT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</a:t>
            </a:r>
            <a:r>
              <a:rPr lang="it-IT" sz="1100" spc="5" dirty="0" err="1" smtClean="0">
                <a:solidFill>
                  <a:srgbClr val="F8991C"/>
                </a:solidFill>
                <a:latin typeface="Arial"/>
                <a:cs typeface="Arial"/>
              </a:rPr>
              <a:t>ideas</a:t>
            </a:r>
            <a:endParaRPr lang="it-IT"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196105"/>
            <a:ext cx="2068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10" dirty="0">
                <a:solidFill>
                  <a:srgbClr val="FFFFFF"/>
                </a:solidFill>
                <a:latin typeface="Helvetica Neue"/>
                <a:cs typeface="Helvetica Neue"/>
              </a:rPr>
              <a:t>CREA UN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A  </a:t>
            </a:r>
            <a:r>
              <a:rPr lang="it-IT" sz="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STORIA 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lang="it-IT" sz="800" b="1" spc="30" dirty="0">
                <a:solidFill>
                  <a:srgbClr val="FFFFFF"/>
                </a:solidFill>
                <a:latin typeface="Helvetica Neue"/>
                <a:cs typeface="Helvetica Neue"/>
              </a:rPr>
              <a:t>GUIDA DOCENTE</a:t>
            </a:r>
            <a:endParaRPr sz="800" dirty="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45" y="146221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4" y="150286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10352" y="196105"/>
            <a:ext cx="2068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10" dirty="0">
                <a:solidFill>
                  <a:srgbClr val="FFFFFF"/>
                </a:solidFill>
                <a:latin typeface="Helvetica Neue"/>
                <a:cs typeface="Helvetica Neue"/>
              </a:rPr>
              <a:t>CREA UN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A  </a:t>
            </a:r>
            <a:r>
              <a:rPr lang="it-IT" sz="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STORIA 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lang="it-IT" sz="800" b="1" spc="30" dirty="0">
                <a:solidFill>
                  <a:srgbClr val="FFFFFF"/>
                </a:solidFill>
                <a:latin typeface="Helvetica Neue"/>
                <a:cs typeface="Helvetica Neue"/>
              </a:rPr>
              <a:t>GUIDA DOCENTE</a:t>
            </a:r>
            <a:endParaRPr sz="800" dirty="0">
              <a:latin typeface="Helvetica Neue"/>
              <a:cs typeface="Helvetica Neu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7322" y="96126"/>
            <a:ext cx="406387" cy="361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122" y="96126"/>
            <a:ext cx="406387" cy="361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7676" y="6134100"/>
            <a:ext cx="4111625" cy="965200"/>
          </a:xfrm>
          <a:custGeom>
            <a:avLst/>
            <a:gdLst/>
            <a:ahLst/>
            <a:cxnLst/>
            <a:rect l="l" t="t" r="r" b="b"/>
            <a:pathLst>
              <a:path w="4111625" h="96520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965200"/>
                </a:lnTo>
                <a:lnTo>
                  <a:pt x="3997109" y="965200"/>
                </a:lnTo>
                <a:lnTo>
                  <a:pt x="4063188" y="963414"/>
                </a:lnTo>
                <a:lnTo>
                  <a:pt x="4097121" y="950912"/>
                </a:lnTo>
                <a:lnTo>
                  <a:pt x="4109623" y="916979"/>
                </a:lnTo>
                <a:lnTo>
                  <a:pt x="4111409" y="850900"/>
                </a:lnTo>
                <a:lnTo>
                  <a:pt x="4111409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5167" y="6171590"/>
            <a:ext cx="4037329" cy="278130"/>
          </a:xfrm>
          <a:custGeom>
            <a:avLst/>
            <a:gdLst/>
            <a:ahLst/>
            <a:cxnLst/>
            <a:rect l="l" t="t" r="r" b="b"/>
            <a:pathLst>
              <a:path w="4037329" h="278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7076" y="277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20362" y="1981201"/>
            <a:ext cx="4111625" cy="1283335"/>
          </a:xfrm>
          <a:custGeom>
            <a:avLst/>
            <a:gdLst/>
            <a:ahLst/>
            <a:cxnLst/>
            <a:rect l="l" t="t" r="r" b="b"/>
            <a:pathLst>
              <a:path w="4111625" h="1283335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83208"/>
                </a:lnTo>
                <a:lnTo>
                  <a:pt x="3997109" y="1283208"/>
                </a:lnTo>
                <a:lnTo>
                  <a:pt x="4063188" y="1281422"/>
                </a:lnTo>
                <a:lnTo>
                  <a:pt x="4097121" y="1268920"/>
                </a:lnTo>
                <a:lnTo>
                  <a:pt x="4109623" y="1234987"/>
                </a:lnTo>
                <a:lnTo>
                  <a:pt x="4111409" y="1168908"/>
                </a:lnTo>
                <a:lnTo>
                  <a:pt x="4111409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" y="3314700"/>
            <a:ext cx="4111625" cy="1206500"/>
          </a:xfrm>
          <a:custGeom>
            <a:avLst/>
            <a:gdLst/>
            <a:ahLst/>
            <a:cxnLst/>
            <a:rect l="l" t="t" r="r" b="b"/>
            <a:pathLst>
              <a:path w="4111625" h="120650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06500"/>
                </a:lnTo>
                <a:lnTo>
                  <a:pt x="3997109" y="1206500"/>
                </a:lnTo>
                <a:lnTo>
                  <a:pt x="4063188" y="1204714"/>
                </a:lnTo>
                <a:lnTo>
                  <a:pt x="4097121" y="1192212"/>
                </a:lnTo>
                <a:lnTo>
                  <a:pt x="4109623" y="1158279"/>
                </a:lnTo>
                <a:lnTo>
                  <a:pt x="4111409" y="1092200"/>
                </a:lnTo>
                <a:lnTo>
                  <a:pt x="411140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3290" y="3352190"/>
            <a:ext cx="4037329" cy="278130"/>
          </a:xfrm>
          <a:custGeom>
            <a:avLst/>
            <a:gdLst/>
            <a:ahLst/>
            <a:cxnLst/>
            <a:rect l="l" t="t" r="r" b="b"/>
            <a:pathLst>
              <a:path w="4037329" h="278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7076" y="277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8277" y="1975280"/>
            <a:ext cx="4112895" cy="1289685"/>
          </a:xfrm>
          <a:custGeom>
            <a:avLst/>
            <a:gdLst/>
            <a:ahLst/>
            <a:cxnLst/>
            <a:rect l="l" t="t" r="r" b="b"/>
            <a:pathLst>
              <a:path w="4112895" h="1289685">
                <a:moveTo>
                  <a:pt x="4112323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89126"/>
                </a:lnTo>
                <a:lnTo>
                  <a:pt x="3998023" y="1289126"/>
                </a:lnTo>
                <a:lnTo>
                  <a:pt x="4064103" y="1287340"/>
                </a:lnTo>
                <a:lnTo>
                  <a:pt x="4098036" y="1274838"/>
                </a:lnTo>
                <a:lnTo>
                  <a:pt x="4110537" y="1240905"/>
                </a:lnTo>
                <a:lnTo>
                  <a:pt x="4112323" y="1174826"/>
                </a:lnTo>
                <a:lnTo>
                  <a:pt x="4112323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7928" y="2011691"/>
            <a:ext cx="4036695" cy="399415"/>
          </a:xfrm>
          <a:custGeom>
            <a:avLst/>
            <a:gdLst/>
            <a:ahLst/>
            <a:cxnLst/>
            <a:rect l="l" t="t" r="r" b="b"/>
            <a:pathLst>
              <a:path w="4036695" h="399414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398830"/>
                </a:lnTo>
                <a:lnTo>
                  <a:pt x="4036161" y="398830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6959" y="3383597"/>
            <a:ext cx="4112895" cy="2624455"/>
          </a:xfrm>
          <a:custGeom>
            <a:avLst/>
            <a:gdLst/>
            <a:ahLst/>
            <a:cxnLst/>
            <a:rect l="l" t="t" r="r" b="b"/>
            <a:pathLst>
              <a:path w="4112895" h="2624454">
                <a:moveTo>
                  <a:pt x="4112844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624010"/>
                </a:lnTo>
                <a:lnTo>
                  <a:pt x="3998544" y="2624010"/>
                </a:lnTo>
                <a:lnTo>
                  <a:pt x="4064623" y="2622224"/>
                </a:lnTo>
                <a:lnTo>
                  <a:pt x="4098556" y="2609723"/>
                </a:lnTo>
                <a:lnTo>
                  <a:pt x="4111058" y="2575790"/>
                </a:lnTo>
                <a:lnTo>
                  <a:pt x="4112844" y="2509710"/>
                </a:lnTo>
                <a:lnTo>
                  <a:pt x="4112844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57062" y="3418941"/>
            <a:ext cx="4036695" cy="413384"/>
          </a:xfrm>
          <a:custGeom>
            <a:avLst/>
            <a:gdLst/>
            <a:ahLst/>
            <a:cxnLst/>
            <a:rect l="l" t="t" r="r" b="b"/>
            <a:pathLst>
              <a:path w="4036695" h="413385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13258"/>
                </a:lnTo>
                <a:lnTo>
                  <a:pt x="4036161" y="413258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3100" y="830535"/>
            <a:ext cx="324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30" dirty="0" smtClean="0">
                <a:solidFill>
                  <a:srgbClr val="00AEEF"/>
                </a:solidFill>
                <a:latin typeface="Helvetica Neue"/>
                <a:cs typeface="Helvetica Neue"/>
              </a:rPr>
              <a:t>Dimostra </a:t>
            </a:r>
            <a:r>
              <a:rPr lang="it-IT" b="1" spc="25" dirty="0" smtClean="0">
                <a:solidFill>
                  <a:srgbClr val="00AEEF"/>
                </a:solidFill>
                <a:latin typeface="Helvetica Neue"/>
                <a:cs typeface="Helvetica Neue"/>
              </a:rPr>
              <a:t>i</a:t>
            </a:r>
            <a:r>
              <a:rPr lang="it-IT" sz="1800" b="1" spc="25" dirty="0" smtClean="0">
                <a:solidFill>
                  <a:srgbClr val="00AEEF"/>
                </a:solidFill>
                <a:latin typeface="Helvetica Neue"/>
                <a:cs typeface="Helvetica Neue"/>
              </a:rPr>
              <a:t> Primi</a:t>
            </a:r>
            <a:r>
              <a:rPr lang="it-IT" sz="1800" b="1" spc="235" dirty="0" smtClean="0">
                <a:solidFill>
                  <a:srgbClr val="00AEEF"/>
                </a:solidFill>
                <a:latin typeface="Helvetica Neue"/>
                <a:cs typeface="Helvetica Neue"/>
              </a:rPr>
              <a:t> </a:t>
            </a:r>
            <a:r>
              <a:rPr lang="it-IT" sz="1800" b="1" spc="35" dirty="0" smtClean="0">
                <a:solidFill>
                  <a:srgbClr val="00AEEF"/>
                </a:solidFill>
                <a:latin typeface="Helvetica Neue"/>
                <a:cs typeface="Helvetica Neue"/>
              </a:rPr>
              <a:t>Passi</a:t>
            </a:r>
            <a:endParaRPr lang="it-IT" sz="1800" dirty="0">
              <a:latin typeface="Helvetica Neue"/>
              <a:cs typeface="Helvetica Neu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8949" y="3399582"/>
            <a:ext cx="26104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 smtClean="0">
                <a:solidFill>
                  <a:srgbClr val="00AEEF"/>
                </a:solidFill>
                <a:latin typeface="Helvetica Neue"/>
                <a:cs typeface="Helvetica Neue"/>
              </a:rPr>
              <a:t>Scegli </a:t>
            </a:r>
            <a:r>
              <a:rPr lang="it-IT" sz="1000" b="1" dirty="0">
                <a:solidFill>
                  <a:srgbClr val="00AEEF"/>
                </a:solidFill>
                <a:latin typeface="Helvetica Neue"/>
                <a:cs typeface="Helvetica Neue"/>
              </a:rPr>
              <a:t>uno </a:t>
            </a:r>
            <a:r>
              <a:rPr lang="it-IT" sz="1000" b="1" dirty="0" smtClean="0">
                <a:solidFill>
                  <a:srgbClr val="00AEEF"/>
                </a:solidFill>
                <a:latin typeface="Helvetica Neue"/>
                <a:cs typeface="Helvetica Neue"/>
              </a:rPr>
              <a:t>Sprite </a:t>
            </a:r>
            <a:r>
              <a:rPr lang="it-IT" sz="1000" b="1" dirty="0">
                <a:solidFill>
                  <a:srgbClr val="00AEEF"/>
                </a:solidFill>
                <a:latin typeface="Helvetica Neue"/>
                <a:cs typeface="Helvetica Neue"/>
              </a:rPr>
              <a:t>dalla </a:t>
            </a:r>
            <a:r>
              <a:rPr lang="it-IT" sz="1000" b="1" dirty="0" smtClean="0">
                <a:solidFill>
                  <a:srgbClr val="00AEEF"/>
                </a:solidFill>
                <a:latin typeface="Helvetica Neue"/>
                <a:cs typeface="Helvetica Neue"/>
              </a:rPr>
              <a:t>libreria</a:t>
            </a:r>
            <a:r>
              <a:rPr sz="1000" b="1" dirty="0" smtClean="0">
                <a:solidFill>
                  <a:srgbClr val="00AEEF"/>
                </a:solidFill>
                <a:latin typeface="Helvetica Neue"/>
                <a:cs typeface="Helvetica Neue"/>
              </a:rPr>
              <a:t>: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7284" y="2048195"/>
            <a:ext cx="26714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 smtClean="0">
                <a:solidFill>
                  <a:srgbClr val="00AEEF"/>
                </a:solidFill>
                <a:latin typeface="Helvetica Neue"/>
                <a:cs typeface="Helvetica Neue"/>
              </a:rPr>
              <a:t>In Scratch, clicca</a:t>
            </a:r>
            <a:r>
              <a:rPr lang="it-IT" sz="1000" b="1" spc="-85" dirty="0" smtClean="0">
                <a:solidFill>
                  <a:srgbClr val="00AEEF"/>
                </a:solidFill>
                <a:latin typeface="Helvetica Neue"/>
                <a:cs typeface="Helvetica Neue"/>
              </a:rPr>
              <a:t> </a:t>
            </a:r>
            <a:r>
              <a:rPr lang="it-IT" sz="1000" b="1" spc="-5" dirty="0" smtClean="0">
                <a:solidFill>
                  <a:srgbClr val="00AEEF"/>
                </a:solidFill>
                <a:latin typeface="Helvetica Neue"/>
                <a:cs typeface="Helvetica Neue"/>
              </a:rPr>
              <a:t>Crea.</a:t>
            </a:r>
            <a:endParaRPr lang="it-IT" sz="1000" dirty="0" smtClean="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</a:pPr>
            <a:r>
              <a:rPr lang="it-IT" sz="1000" b="1" dirty="0" smtClean="0">
                <a:solidFill>
                  <a:srgbClr val="00AEEF"/>
                </a:solidFill>
                <a:latin typeface="Helvetica Neue"/>
                <a:cs typeface="Helvetica Neue"/>
              </a:rPr>
              <a:t>Scegli uno Sfondo dalla libreria:</a:t>
            </a:r>
            <a:endParaRPr lang="it-IT" sz="1000" dirty="0">
              <a:latin typeface="Helvetica Neue"/>
              <a:cs typeface="Helvetica Neu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99252" y="716848"/>
            <a:ext cx="3522345" cy="10843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700" b="1" spc="50" dirty="0" smtClean="0">
                <a:solidFill>
                  <a:srgbClr val="EA6955"/>
                </a:solidFill>
                <a:latin typeface="Helvetica Neue"/>
                <a:cs typeface="Helvetica Neue"/>
              </a:rPr>
              <a:t>Crea</a:t>
            </a:r>
            <a:endParaRPr lang="it-IT" sz="2700" dirty="0" smtClean="0">
              <a:latin typeface="Helvetica Neue"/>
              <a:cs typeface="Helvetica Neue"/>
            </a:endParaRPr>
          </a:p>
          <a:p>
            <a:pPr marL="12700" marR="5080">
              <a:lnSpc>
                <a:spcPct val="105600"/>
              </a:lnSpc>
              <a:spcBef>
                <a:spcPts val="1340"/>
              </a:spcBef>
            </a:pPr>
            <a:r>
              <a:rPr lang="it-IT" sz="1500" spc="20" dirty="0" smtClean="0">
                <a:solidFill>
                  <a:srgbClr val="4C4D4F"/>
                </a:solidFill>
                <a:latin typeface="Arial"/>
                <a:cs typeface="Arial"/>
              </a:rPr>
              <a:t>Supporta </a:t>
            </a:r>
            <a:r>
              <a:rPr lang="it-IT" sz="1500" spc="20" dirty="0">
                <a:solidFill>
                  <a:srgbClr val="4C4D4F"/>
                </a:solidFill>
                <a:latin typeface="Arial"/>
                <a:cs typeface="Arial"/>
              </a:rPr>
              <a:t>i </a:t>
            </a:r>
            <a:r>
              <a:rPr lang="it-IT" sz="1500" spc="15" dirty="0">
                <a:solidFill>
                  <a:srgbClr val="4C4D4F"/>
                </a:solidFill>
                <a:latin typeface="Arial"/>
                <a:cs typeface="Arial"/>
              </a:rPr>
              <a:t>partecipanti </a:t>
            </a:r>
            <a:r>
              <a:rPr lang="it-IT" sz="1500" spc="-15" dirty="0">
                <a:solidFill>
                  <a:srgbClr val="4C4D4F"/>
                </a:solidFill>
                <a:latin typeface="Arial"/>
                <a:cs typeface="Arial"/>
              </a:rPr>
              <a:t>mentre </a:t>
            </a:r>
            <a:r>
              <a:rPr lang="it-IT" sz="1500" spc="-5" dirty="0">
                <a:solidFill>
                  <a:srgbClr val="4C4D4F"/>
                </a:solidFill>
                <a:latin typeface="Arial"/>
                <a:cs typeface="Arial"/>
              </a:rPr>
              <a:t>creano  Storie con </a:t>
            </a:r>
            <a:r>
              <a:rPr lang="it-IT" sz="1500" spc="15" dirty="0">
                <a:solidFill>
                  <a:srgbClr val="4C4D4F"/>
                </a:solidFill>
                <a:latin typeface="Arial"/>
                <a:cs typeface="Arial"/>
              </a:rPr>
              <a:t>Scratch, da soli o in </a:t>
            </a:r>
            <a:r>
              <a:rPr lang="it-IT" sz="1500" spc="15" dirty="0" smtClean="0">
                <a:solidFill>
                  <a:srgbClr val="4C4D4F"/>
                </a:solidFill>
                <a:latin typeface="Arial"/>
                <a:cs typeface="Arial"/>
              </a:rPr>
              <a:t>coppia</a:t>
            </a:r>
            <a:r>
              <a:rPr sz="1500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500" dirty="0">
              <a:latin typeface="Helvetica Neue"/>
              <a:cs typeface="Helvetica Neu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58430" y="713094"/>
            <a:ext cx="188595" cy="142240"/>
          </a:xfrm>
          <a:custGeom>
            <a:avLst/>
            <a:gdLst/>
            <a:ahLst/>
            <a:cxnLst/>
            <a:rect l="l" t="t" r="r" b="b"/>
            <a:pathLst>
              <a:path w="188595" h="142240">
                <a:moveTo>
                  <a:pt x="172643" y="141846"/>
                </a:moveTo>
                <a:lnTo>
                  <a:pt x="15430" y="141846"/>
                </a:lnTo>
                <a:lnTo>
                  <a:pt x="6946" y="141846"/>
                </a:lnTo>
                <a:lnTo>
                  <a:pt x="0" y="134899"/>
                </a:lnTo>
                <a:lnTo>
                  <a:pt x="0" y="126415"/>
                </a:lnTo>
                <a:lnTo>
                  <a:pt x="0" y="15430"/>
                </a:lnTo>
                <a:lnTo>
                  <a:pt x="0" y="6946"/>
                </a:lnTo>
                <a:lnTo>
                  <a:pt x="6946" y="0"/>
                </a:lnTo>
                <a:lnTo>
                  <a:pt x="15430" y="0"/>
                </a:lnTo>
                <a:lnTo>
                  <a:pt x="172643" y="0"/>
                </a:lnTo>
                <a:lnTo>
                  <a:pt x="181127" y="0"/>
                </a:lnTo>
                <a:lnTo>
                  <a:pt x="188074" y="6946"/>
                </a:lnTo>
                <a:lnTo>
                  <a:pt x="188074" y="15430"/>
                </a:lnTo>
                <a:lnTo>
                  <a:pt x="188074" y="126415"/>
                </a:lnTo>
                <a:lnTo>
                  <a:pt x="188074" y="134899"/>
                </a:lnTo>
                <a:lnTo>
                  <a:pt x="181127" y="141846"/>
                </a:lnTo>
                <a:lnTo>
                  <a:pt x="172643" y="141846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24608" y="858041"/>
            <a:ext cx="255904" cy="74930"/>
          </a:xfrm>
          <a:custGeom>
            <a:avLst/>
            <a:gdLst/>
            <a:ahLst/>
            <a:cxnLst/>
            <a:rect l="l" t="t" r="r" b="b"/>
            <a:pathLst>
              <a:path w="255904" h="74930">
                <a:moveTo>
                  <a:pt x="19253" y="74434"/>
                </a:moveTo>
                <a:lnTo>
                  <a:pt x="236473" y="74434"/>
                </a:lnTo>
                <a:lnTo>
                  <a:pt x="244388" y="72936"/>
                </a:lnTo>
                <a:lnTo>
                  <a:pt x="251247" y="68667"/>
                </a:lnTo>
                <a:lnTo>
                  <a:pt x="255529" y="61967"/>
                </a:lnTo>
                <a:lnTo>
                  <a:pt x="255714" y="53174"/>
                </a:lnTo>
                <a:lnTo>
                  <a:pt x="248897" y="38656"/>
                </a:lnTo>
                <a:lnTo>
                  <a:pt x="237391" y="21067"/>
                </a:lnTo>
                <a:lnTo>
                  <a:pt x="226557" y="6238"/>
                </a:lnTo>
                <a:lnTo>
                  <a:pt x="221754" y="0"/>
                </a:lnTo>
                <a:lnTo>
                  <a:pt x="33972" y="0"/>
                </a:lnTo>
                <a:lnTo>
                  <a:pt x="16353" y="22462"/>
                </a:lnTo>
                <a:lnTo>
                  <a:pt x="6942" y="35488"/>
                </a:lnTo>
                <a:lnTo>
                  <a:pt x="2552" y="44064"/>
                </a:lnTo>
                <a:lnTo>
                  <a:pt x="0" y="53174"/>
                </a:lnTo>
                <a:lnTo>
                  <a:pt x="190" y="61967"/>
                </a:lnTo>
                <a:lnTo>
                  <a:pt x="4473" y="68667"/>
                </a:lnTo>
                <a:lnTo>
                  <a:pt x="11333" y="72936"/>
                </a:lnTo>
                <a:lnTo>
                  <a:pt x="19253" y="74434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47901" y="907882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61629" y="884673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44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92337" y="752666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47647" y="733291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79">
                <a:moveTo>
                  <a:pt x="4305" y="2990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81876" y="753169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5" h="21590">
                <a:moveTo>
                  <a:pt x="30949" y="0"/>
                </a:moveTo>
                <a:lnTo>
                  <a:pt x="0" y="21475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77590" y="799943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47642" y="807847"/>
            <a:ext cx="3810" cy="24765"/>
          </a:xfrm>
          <a:custGeom>
            <a:avLst/>
            <a:gdLst/>
            <a:ahLst/>
            <a:cxnLst/>
            <a:rect l="l" t="t" r="r" b="b"/>
            <a:pathLst>
              <a:path w="3809" h="24765">
                <a:moveTo>
                  <a:pt x="0" y="24650"/>
                </a:moveTo>
                <a:lnTo>
                  <a:pt x="339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90190" y="801320"/>
            <a:ext cx="34925" cy="15240"/>
          </a:xfrm>
          <a:custGeom>
            <a:avLst/>
            <a:gdLst/>
            <a:ahLst/>
            <a:cxnLst/>
            <a:rect l="l" t="t" r="r" b="b"/>
            <a:pathLst>
              <a:path w="34925" h="15240">
                <a:moveTo>
                  <a:pt x="34518" y="0"/>
                </a:moveTo>
                <a:lnTo>
                  <a:pt x="0" y="15074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446979" y="958832"/>
            <a:ext cx="40449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solidFill>
                  <a:srgbClr val="EA6955"/>
                </a:solidFill>
                <a:latin typeface="Helvetica Neue"/>
                <a:cs typeface="Helvetica Neue"/>
              </a:rPr>
              <a:t>CRE</a:t>
            </a:r>
            <a:r>
              <a:rPr sz="700" b="1" spc="-30" dirty="0">
                <a:solidFill>
                  <a:srgbClr val="EA6955"/>
                </a:solidFill>
                <a:latin typeface="Helvetica Neue"/>
                <a:cs typeface="Helvetica Neue"/>
              </a:rPr>
              <a:t>A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70962" y="3465239"/>
            <a:ext cx="197763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000" b="1" spc="-10" dirty="0" smtClean="0">
                <a:solidFill>
                  <a:srgbClr val="EA6955"/>
                </a:solidFill>
                <a:latin typeface="Arial"/>
                <a:cs typeface="Arial"/>
              </a:rPr>
              <a:t>Fornisci</a:t>
            </a:r>
            <a:r>
              <a:rPr lang="it-IT" sz="1000" b="1" spc="-5" dirty="0" smtClean="0">
                <a:solidFill>
                  <a:srgbClr val="EA6955"/>
                </a:solidFill>
                <a:latin typeface="Arial"/>
                <a:cs typeface="Arial"/>
              </a:rPr>
              <a:t> Risorse</a:t>
            </a:r>
            <a:endParaRPr sz="1000" dirty="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Suggerisci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opzioni per </a:t>
            </a: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cominciare</a:t>
            </a:r>
            <a:endParaRPr lang="it-IT" sz="1000" dirty="0">
              <a:solidFill>
                <a:srgbClr val="4C4D4F"/>
              </a:solidFill>
              <a:latin typeface="Helvetica Neue"/>
              <a:cs typeface="Helvetica Neu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75953" y="6223091"/>
            <a:ext cx="197264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000" b="1" spc="-5" dirty="0">
                <a:solidFill>
                  <a:srgbClr val="EA6955"/>
                </a:solidFill>
                <a:latin typeface="Arial"/>
                <a:cs typeface="Arial"/>
              </a:rPr>
              <a:t>Suggerisci idee per </a:t>
            </a:r>
            <a:r>
              <a:rPr lang="it-IT" sz="1000" b="1" spc="-5" dirty="0" smtClean="0">
                <a:solidFill>
                  <a:srgbClr val="EA6955"/>
                </a:solidFill>
                <a:latin typeface="Arial"/>
                <a:cs typeface="Arial"/>
              </a:rPr>
              <a:t>cominciare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267200" y="964115"/>
            <a:ext cx="546087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solidFill>
                  <a:srgbClr val="00AEEF"/>
                </a:solidFill>
                <a:latin typeface="Helvetica Neue"/>
                <a:cs typeface="Helvetica Neue"/>
              </a:rPr>
              <a:t>IM</a:t>
            </a:r>
            <a:r>
              <a:rPr lang="it-IT" sz="700" b="1" spc="30" dirty="0">
                <a:solidFill>
                  <a:srgbClr val="00AEEF"/>
                </a:solidFill>
                <a:latin typeface="Helvetica Neue"/>
                <a:cs typeface="Helvetica Neue"/>
              </a:rPr>
              <a:t>M</a:t>
            </a:r>
            <a:r>
              <a:rPr sz="700" b="1" spc="30" dirty="0">
                <a:solidFill>
                  <a:srgbClr val="00AEEF"/>
                </a:solidFill>
                <a:latin typeface="Helvetica Neue"/>
                <a:cs typeface="Helvetica Neue"/>
              </a:rPr>
              <a:t>AGIN</a:t>
            </a:r>
            <a:r>
              <a:rPr lang="it-IT" sz="700" b="1" spc="30" dirty="0">
                <a:solidFill>
                  <a:srgbClr val="00AEEF"/>
                </a:solidFill>
                <a:latin typeface="Helvetica Neue"/>
                <a:cs typeface="Helvetica Neue"/>
              </a:rPr>
              <a:t>A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28639" y="690187"/>
            <a:ext cx="202565" cy="184785"/>
          </a:xfrm>
          <a:custGeom>
            <a:avLst/>
            <a:gdLst/>
            <a:ahLst/>
            <a:cxnLst/>
            <a:rect l="l" t="t" r="r" b="b"/>
            <a:pathLst>
              <a:path w="202564" h="184784">
                <a:moveTo>
                  <a:pt x="198993" y="128494"/>
                </a:moveTo>
                <a:lnTo>
                  <a:pt x="202184" y="112639"/>
                </a:lnTo>
                <a:lnTo>
                  <a:pt x="199037" y="97242"/>
                </a:lnTo>
                <a:lnTo>
                  <a:pt x="190270" y="84031"/>
                </a:lnTo>
                <a:lnTo>
                  <a:pt x="176603" y="74734"/>
                </a:lnTo>
                <a:lnTo>
                  <a:pt x="174240" y="73731"/>
                </a:lnTo>
                <a:lnTo>
                  <a:pt x="171840" y="72969"/>
                </a:lnTo>
                <a:lnTo>
                  <a:pt x="169414" y="72410"/>
                </a:lnTo>
                <a:lnTo>
                  <a:pt x="170773" y="70505"/>
                </a:lnTo>
                <a:lnTo>
                  <a:pt x="171942" y="68448"/>
                </a:lnTo>
                <a:lnTo>
                  <a:pt x="172881" y="66251"/>
                </a:lnTo>
                <a:lnTo>
                  <a:pt x="175343" y="49332"/>
                </a:lnTo>
                <a:lnTo>
                  <a:pt x="169678" y="32247"/>
                </a:lnTo>
                <a:lnTo>
                  <a:pt x="156997" y="16952"/>
                </a:lnTo>
                <a:lnTo>
                  <a:pt x="138414" y="5405"/>
                </a:lnTo>
                <a:lnTo>
                  <a:pt x="117208" y="0"/>
                </a:lnTo>
                <a:lnTo>
                  <a:pt x="97391" y="1451"/>
                </a:lnTo>
                <a:lnTo>
                  <a:pt x="81144" y="9200"/>
                </a:lnTo>
                <a:lnTo>
                  <a:pt x="70646" y="22690"/>
                </a:lnTo>
                <a:lnTo>
                  <a:pt x="68856" y="26919"/>
                </a:lnTo>
                <a:lnTo>
                  <a:pt x="68005" y="31351"/>
                </a:lnTo>
                <a:lnTo>
                  <a:pt x="68005" y="35847"/>
                </a:lnTo>
                <a:lnTo>
                  <a:pt x="65236" y="33802"/>
                </a:lnTo>
                <a:lnTo>
                  <a:pt x="62176" y="32024"/>
                </a:lnTo>
                <a:lnTo>
                  <a:pt x="58861" y="30615"/>
                </a:lnTo>
                <a:lnTo>
                  <a:pt x="42174" y="27014"/>
                </a:lnTo>
                <a:lnTo>
                  <a:pt x="26131" y="29748"/>
                </a:lnTo>
                <a:lnTo>
                  <a:pt x="12525" y="38144"/>
                </a:lnTo>
                <a:lnTo>
                  <a:pt x="3146" y="51532"/>
                </a:lnTo>
                <a:lnTo>
                  <a:pt x="0" y="66040"/>
                </a:lnTo>
                <a:lnTo>
                  <a:pt x="2263" y="80349"/>
                </a:lnTo>
                <a:lnTo>
                  <a:pt x="9375" y="93156"/>
                </a:lnTo>
                <a:lnTo>
                  <a:pt x="20774" y="103157"/>
                </a:lnTo>
                <a:lnTo>
                  <a:pt x="19364" y="104275"/>
                </a:lnTo>
                <a:lnTo>
                  <a:pt x="18043" y="105532"/>
                </a:lnTo>
                <a:lnTo>
                  <a:pt x="16837" y="106929"/>
                </a:lnTo>
                <a:lnTo>
                  <a:pt x="10857" y="118587"/>
                </a:lnTo>
                <a:lnTo>
                  <a:pt x="10367" y="131861"/>
                </a:lnTo>
                <a:lnTo>
                  <a:pt x="15110" y="145146"/>
                </a:lnTo>
                <a:lnTo>
                  <a:pt x="24825" y="156840"/>
                </a:lnTo>
                <a:lnTo>
                  <a:pt x="36653" y="164131"/>
                </a:lnTo>
                <a:lnTo>
                  <a:pt x="49263" y="167146"/>
                </a:lnTo>
                <a:lnTo>
                  <a:pt x="61429" y="165884"/>
                </a:lnTo>
                <a:lnTo>
                  <a:pt x="71929" y="160345"/>
                </a:lnTo>
                <a:lnTo>
                  <a:pt x="75703" y="166676"/>
                </a:lnTo>
                <a:lnTo>
                  <a:pt x="80595" y="172313"/>
                </a:lnTo>
                <a:lnTo>
                  <a:pt x="86533" y="177081"/>
                </a:lnTo>
                <a:lnTo>
                  <a:pt x="93443" y="180805"/>
                </a:lnTo>
                <a:lnTo>
                  <a:pt x="109624" y="184220"/>
                </a:lnTo>
                <a:lnTo>
                  <a:pt x="125228" y="181392"/>
                </a:lnTo>
                <a:lnTo>
                  <a:pt x="150225" y="151493"/>
                </a:lnTo>
                <a:lnTo>
                  <a:pt x="165033" y="152834"/>
                </a:lnTo>
                <a:lnTo>
                  <a:pt x="178985" y="149104"/>
                </a:lnTo>
                <a:lnTo>
                  <a:pt x="190749" y="140819"/>
                </a:lnTo>
                <a:lnTo>
                  <a:pt x="198993" y="128494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60855" y="88652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33337" y="16662"/>
                </a:moveTo>
                <a:lnTo>
                  <a:pt x="33337" y="25869"/>
                </a:lnTo>
                <a:lnTo>
                  <a:pt x="25882" y="33337"/>
                </a:lnTo>
                <a:lnTo>
                  <a:pt x="16675" y="33337"/>
                </a:lnTo>
                <a:lnTo>
                  <a:pt x="7467" y="33337"/>
                </a:lnTo>
                <a:lnTo>
                  <a:pt x="0" y="25869"/>
                </a:lnTo>
                <a:lnTo>
                  <a:pt x="0" y="16662"/>
                </a:lnTo>
                <a:lnTo>
                  <a:pt x="0" y="7467"/>
                </a:lnTo>
                <a:lnTo>
                  <a:pt x="7467" y="0"/>
                </a:lnTo>
                <a:lnTo>
                  <a:pt x="16675" y="0"/>
                </a:lnTo>
                <a:lnTo>
                  <a:pt x="25882" y="0"/>
                </a:lnTo>
                <a:lnTo>
                  <a:pt x="33337" y="7467"/>
                </a:lnTo>
                <a:lnTo>
                  <a:pt x="33337" y="1666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24343" y="92264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20637" y="10312"/>
                </a:moveTo>
                <a:lnTo>
                  <a:pt x="20637" y="16014"/>
                </a:lnTo>
                <a:lnTo>
                  <a:pt x="16027" y="20637"/>
                </a:lnTo>
                <a:lnTo>
                  <a:pt x="10325" y="20637"/>
                </a:lnTo>
                <a:lnTo>
                  <a:pt x="4622" y="20637"/>
                </a:lnTo>
                <a:lnTo>
                  <a:pt x="0" y="16014"/>
                </a:lnTo>
                <a:lnTo>
                  <a:pt x="0" y="10312"/>
                </a:lnTo>
                <a:lnTo>
                  <a:pt x="0" y="4610"/>
                </a:lnTo>
                <a:lnTo>
                  <a:pt x="4622" y="0"/>
                </a:lnTo>
                <a:lnTo>
                  <a:pt x="10325" y="0"/>
                </a:lnTo>
                <a:lnTo>
                  <a:pt x="16027" y="0"/>
                </a:lnTo>
                <a:lnTo>
                  <a:pt x="20637" y="4610"/>
                </a:lnTo>
                <a:lnTo>
                  <a:pt x="20637" y="10312"/>
                </a:lnTo>
                <a:close/>
              </a:path>
            </a:pathLst>
          </a:custGeom>
          <a:ln w="1191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54750" y="2523998"/>
            <a:ext cx="1200785" cy="686435"/>
          </a:xfrm>
          <a:custGeom>
            <a:avLst/>
            <a:gdLst/>
            <a:ahLst/>
            <a:cxnLst/>
            <a:rect l="l" t="t" r="r" b="b"/>
            <a:pathLst>
              <a:path w="1200784" h="686435">
                <a:moveTo>
                  <a:pt x="1075194" y="522274"/>
                </a:moveTo>
                <a:lnTo>
                  <a:pt x="990206" y="522274"/>
                </a:lnTo>
                <a:lnTo>
                  <a:pt x="996278" y="541343"/>
                </a:lnTo>
                <a:lnTo>
                  <a:pt x="1001987" y="584423"/>
                </a:lnTo>
                <a:lnTo>
                  <a:pt x="999573" y="637412"/>
                </a:lnTo>
                <a:lnTo>
                  <a:pt x="981278" y="686206"/>
                </a:lnTo>
                <a:lnTo>
                  <a:pt x="1044360" y="651455"/>
                </a:lnTo>
                <a:lnTo>
                  <a:pt x="1075170" y="622795"/>
                </a:lnTo>
                <a:lnTo>
                  <a:pt x="1082514" y="584858"/>
                </a:lnTo>
                <a:lnTo>
                  <a:pt x="1075194" y="522274"/>
                </a:lnTo>
                <a:close/>
              </a:path>
              <a:path w="1200784" h="686435">
                <a:moveTo>
                  <a:pt x="1146225" y="0"/>
                </a:moveTo>
                <a:lnTo>
                  <a:pt x="54178" y="0"/>
                </a:lnTo>
                <a:lnTo>
                  <a:pt x="22856" y="1707"/>
                </a:lnTo>
                <a:lnTo>
                  <a:pt x="6772" y="13663"/>
                </a:lnTo>
                <a:lnTo>
                  <a:pt x="846" y="46114"/>
                </a:lnTo>
                <a:lnTo>
                  <a:pt x="0" y="109308"/>
                </a:lnTo>
                <a:lnTo>
                  <a:pt x="0" y="412965"/>
                </a:lnTo>
                <a:lnTo>
                  <a:pt x="846" y="476160"/>
                </a:lnTo>
                <a:lnTo>
                  <a:pt x="6772" y="508611"/>
                </a:lnTo>
                <a:lnTo>
                  <a:pt x="22856" y="520566"/>
                </a:lnTo>
                <a:lnTo>
                  <a:pt x="54178" y="522274"/>
                </a:lnTo>
                <a:lnTo>
                  <a:pt x="1146225" y="522274"/>
                </a:lnTo>
                <a:lnTo>
                  <a:pt x="1177547" y="520566"/>
                </a:lnTo>
                <a:lnTo>
                  <a:pt x="1193631" y="508611"/>
                </a:lnTo>
                <a:lnTo>
                  <a:pt x="1199557" y="476160"/>
                </a:lnTo>
                <a:lnTo>
                  <a:pt x="1200403" y="412965"/>
                </a:lnTo>
                <a:lnTo>
                  <a:pt x="1200403" y="109308"/>
                </a:lnTo>
                <a:lnTo>
                  <a:pt x="1199557" y="46114"/>
                </a:lnTo>
                <a:lnTo>
                  <a:pt x="1193631" y="13663"/>
                </a:lnTo>
                <a:lnTo>
                  <a:pt x="1177547" y="1707"/>
                </a:lnTo>
                <a:lnTo>
                  <a:pt x="1146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55154" y="2663678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230911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29961" y="2538145"/>
            <a:ext cx="20320" cy="48895"/>
          </a:xfrm>
          <a:custGeom>
            <a:avLst/>
            <a:gdLst/>
            <a:ahLst/>
            <a:cxnLst/>
            <a:rect l="l" t="t" r="r" b="b"/>
            <a:pathLst>
              <a:path w="20320" h="48894">
                <a:moveTo>
                  <a:pt x="20243" y="48628"/>
                </a:moveTo>
                <a:lnTo>
                  <a:pt x="17057" y="35365"/>
                </a:lnTo>
                <a:lnTo>
                  <a:pt x="12736" y="22371"/>
                </a:lnTo>
                <a:lnTo>
                  <a:pt x="7108" y="10348"/>
                </a:lnTo>
                <a:lnTo>
                  <a:pt x="0" y="0"/>
                </a:lnTo>
              </a:path>
            </a:pathLst>
          </a:custGeom>
          <a:ln w="12699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41046" y="2523998"/>
            <a:ext cx="1015365" cy="0"/>
          </a:xfrm>
          <a:custGeom>
            <a:avLst/>
            <a:gdLst/>
            <a:ahLst/>
            <a:cxnLst/>
            <a:rect l="l" t="t" r="r" b="b"/>
            <a:pathLst>
              <a:path w="1015365">
                <a:moveTo>
                  <a:pt x="101492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56677" y="2549988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15633" y="0"/>
                </a:moveTo>
                <a:lnTo>
                  <a:pt x="10722" y="9347"/>
                </a:lnTo>
                <a:lnTo>
                  <a:pt x="6349" y="20701"/>
                </a:lnTo>
                <a:lnTo>
                  <a:pt x="2710" y="34254"/>
                </a:lnTo>
                <a:lnTo>
                  <a:pt x="0" y="50203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54747" y="2675684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911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59695" y="2983500"/>
            <a:ext cx="20320" cy="48895"/>
          </a:xfrm>
          <a:custGeom>
            <a:avLst/>
            <a:gdLst/>
            <a:ahLst/>
            <a:cxnLst/>
            <a:rect l="l" t="t" r="r" b="b"/>
            <a:pathLst>
              <a:path w="20320" h="48894">
                <a:moveTo>
                  <a:pt x="0" y="0"/>
                </a:moveTo>
                <a:lnTo>
                  <a:pt x="3186" y="13263"/>
                </a:lnTo>
                <a:lnTo>
                  <a:pt x="7507" y="26257"/>
                </a:lnTo>
                <a:lnTo>
                  <a:pt x="13135" y="38279"/>
                </a:lnTo>
                <a:lnTo>
                  <a:pt x="20243" y="48628"/>
                </a:lnTo>
              </a:path>
            </a:pathLst>
          </a:custGeom>
          <a:ln w="12699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05389" y="3046277"/>
            <a:ext cx="808355" cy="0"/>
          </a:xfrm>
          <a:custGeom>
            <a:avLst/>
            <a:gdLst/>
            <a:ahLst/>
            <a:cxnLst/>
            <a:rect l="l" t="t" r="r" b="b"/>
            <a:pathLst>
              <a:path w="808354">
                <a:moveTo>
                  <a:pt x="0" y="0"/>
                </a:moveTo>
                <a:lnTo>
                  <a:pt x="807999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48445" y="3084065"/>
            <a:ext cx="8890" cy="100965"/>
          </a:xfrm>
          <a:custGeom>
            <a:avLst/>
            <a:gdLst/>
            <a:ahLst/>
            <a:cxnLst/>
            <a:rect l="l" t="t" r="r" b="b"/>
            <a:pathLst>
              <a:path w="8890" h="100964">
                <a:moveTo>
                  <a:pt x="5867" y="0"/>
                </a:moveTo>
                <a:lnTo>
                  <a:pt x="8220" y="23179"/>
                </a:lnTo>
                <a:lnTo>
                  <a:pt x="8643" y="48844"/>
                </a:lnTo>
                <a:lnTo>
                  <a:pt x="6212" y="75309"/>
                </a:lnTo>
                <a:lnTo>
                  <a:pt x="0" y="100888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74148" y="3079690"/>
            <a:ext cx="57150" cy="103505"/>
          </a:xfrm>
          <a:custGeom>
            <a:avLst/>
            <a:gdLst/>
            <a:ahLst/>
            <a:cxnLst/>
            <a:rect l="l" t="t" r="r" b="b"/>
            <a:pathLst>
              <a:path w="57150" h="103505">
                <a:moveTo>
                  <a:pt x="0" y="103035"/>
                </a:moveTo>
                <a:lnTo>
                  <a:pt x="18538" y="84258"/>
                </a:lnTo>
                <a:lnTo>
                  <a:pt x="35855" y="60771"/>
                </a:lnTo>
                <a:lnTo>
                  <a:pt x="49424" y="32656"/>
                </a:lnTo>
                <a:lnTo>
                  <a:pt x="56718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37590" y="2970084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203"/>
                </a:moveTo>
                <a:lnTo>
                  <a:pt x="4910" y="40855"/>
                </a:lnTo>
                <a:lnTo>
                  <a:pt x="9283" y="29502"/>
                </a:lnTo>
                <a:lnTo>
                  <a:pt x="12923" y="15948"/>
                </a:lnTo>
                <a:lnTo>
                  <a:pt x="15633" y="0"/>
                </a:lnTo>
              </a:path>
            </a:pathLst>
          </a:custGeom>
          <a:ln w="12700">
            <a:solidFill>
              <a:srgbClr val="85B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54062" y="2613493"/>
            <a:ext cx="1270" cy="38735"/>
          </a:xfrm>
          <a:custGeom>
            <a:avLst/>
            <a:gdLst/>
            <a:ahLst/>
            <a:cxnLst/>
            <a:rect l="l" t="t" r="r" b="b"/>
            <a:pathLst>
              <a:path w="1270" h="38735">
                <a:moveTo>
                  <a:pt x="1092" y="38176"/>
                </a:moveTo>
                <a:lnTo>
                  <a:pt x="1092" y="19824"/>
                </a:lnTo>
                <a:lnTo>
                  <a:pt x="1092" y="11747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81735" y="2523996"/>
            <a:ext cx="38100" cy="5715"/>
          </a:xfrm>
          <a:custGeom>
            <a:avLst/>
            <a:gdLst/>
            <a:ahLst/>
            <a:cxnLst/>
            <a:rect l="l" t="t" r="r" b="b"/>
            <a:pathLst>
              <a:path w="38100" h="5714">
                <a:moveTo>
                  <a:pt x="38099" y="5283"/>
                </a:moveTo>
                <a:lnTo>
                  <a:pt x="32689" y="1930"/>
                </a:lnTo>
                <a:lnTo>
                  <a:pt x="26441" y="0"/>
                </a:lnTo>
                <a:lnTo>
                  <a:pt x="1924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90513" y="2523996"/>
            <a:ext cx="38100" cy="6985"/>
          </a:xfrm>
          <a:custGeom>
            <a:avLst/>
            <a:gdLst/>
            <a:ahLst/>
            <a:cxnLst/>
            <a:rect l="l" t="t" r="r" b="b"/>
            <a:pathLst>
              <a:path w="38100" h="6985">
                <a:moveTo>
                  <a:pt x="37655" y="0"/>
                </a:moveTo>
                <a:lnTo>
                  <a:pt x="18415" y="0"/>
                </a:lnTo>
                <a:lnTo>
                  <a:pt x="10109" y="0"/>
                </a:lnTo>
                <a:lnTo>
                  <a:pt x="0" y="6565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54750" y="2613557"/>
            <a:ext cx="635" cy="38735"/>
          </a:xfrm>
          <a:custGeom>
            <a:avLst/>
            <a:gdLst/>
            <a:ahLst/>
            <a:cxnLst/>
            <a:rect l="l" t="t" r="r" b="b"/>
            <a:pathLst>
              <a:path w="635" h="38735">
                <a:moveTo>
                  <a:pt x="634" y="0"/>
                </a:moveTo>
                <a:lnTo>
                  <a:pt x="215" y="6146"/>
                </a:lnTo>
                <a:lnTo>
                  <a:pt x="0" y="12725"/>
                </a:lnTo>
                <a:lnTo>
                  <a:pt x="0" y="19761"/>
                </a:lnTo>
                <a:lnTo>
                  <a:pt x="0" y="38112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54750" y="2918611"/>
            <a:ext cx="1270" cy="38735"/>
          </a:xfrm>
          <a:custGeom>
            <a:avLst/>
            <a:gdLst/>
            <a:ahLst/>
            <a:cxnLst/>
            <a:rect l="l" t="t" r="r" b="b"/>
            <a:pathLst>
              <a:path w="1270" h="38735">
                <a:moveTo>
                  <a:pt x="0" y="0"/>
                </a:moveTo>
                <a:lnTo>
                  <a:pt x="0" y="18351"/>
                </a:lnTo>
                <a:lnTo>
                  <a:pt x="0" y="26415"/>
                </a:lnTo>
                <a:lnTo>
                  <a:pt x="1079" y="38176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90068" y="3040988"/>
            <a:ext cx="35560" cy="5715"/>
          </a:xfrm>
          <a:custGeom>
            <a:avLst/>
            <a:gdLst/>
            <a:ahLst/>
            <a:cxnLst/>
            <a:rect l="l" t="t" r="r" b="b"/>
            <a:pathLst>
              <a:path w="35560" h="5714">
                <a:moveTo>
                  <a:pt x="0" y="0"/>
                </a:moveTo>
                <a:lnTo>
                  <a:pt x="5410" y="3352"/>
                </a:lnTo>
                <a:lnTo>
                  <a:pt x="11658" y="5283"/>
                </a:lnTo>
                <a:lnTo>
                  <a:pt x="18859" y="5283"/>
                </a:lnTo>
                <a:lnTo>
                  <a:pt x="35115" y="5283"/>
                </a:lnTo>
              </a:path>
            </a:pathLst>
          </a:custGeom>
          <a:ln w="12699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44970" y="304627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16256" y="0"/>
                </a:lnTo>
                <a:lnTo>
                  <a:pt x="35204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25995" y="3046271"/>
            <a:ext cx="24765" cy="16510"/>
          </a:xfrm>
          <a:custGeom>
            <a:avLst/>
            <a:gdLst/>
            <a:ahLst/>
            <a:cxnLst/>
            <a:rect l="l" t="t" r="r" b="b"/>
            <a:pathLst>
              <a:path w="24765" h="16510">
                <a:moveTo>
                  <a:pt x="0" y="0"/>
                </a:moveTo>
                <a:lnTo>
                  <a:pt x="18961" y="0"/>
                </a:lnTo>
                <a:lnTo>
                  <a:pt x="20078" y="723"/>
                </a:lnTo>
                <a:lnTo>
                  <a:pt x="22224" y="6743"/>
                </a:lnTo>
                <a:lnTo>
                  <a:pt x="24409" y="16281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36028" y="3195128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8407" y="0"/>
                </a:moveTo>
                <a:lnTo>
                  <a:pt x="6019" y="5308"/>
                </a:lnTo>
                <a:lnTo>
                  <a:pt x="3238" y="10363"/>
                </a:lnTo>
                <a:lnTo>
                  <a:pt x="0" y="15074"/>
                </a:lnTo>
                <a:lnTo>
                  <a:pt x="6845" y="11493"/>
                </a:lnTo>
                <a:lnTo>
                  <a:pt x="16865" y="447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29944" y="3046271"/>
            <a:ext cx="20955" cy="20320"/>
          </a:xfrm>
          <a:custGeom>
            <a:avLst/>
            <a:gdLst/>
            <a:ahLst/>
            <a:cxnLst/>
            <a:rect l="l" t="t" r="r" b="b"/>
            <a:pathLst>
              <a:path w="20954" h="20319">
                <a:moveTo>
                  <a:pt x="1524" y="19862"/>
                </a:moveTo>
                <a:lnTo>
                  <a:pt x="1485" y="13449"/>
                </a:lnTo>
                <a:lnTo>
                  <a:pt x="1003" y="6832"/>
                </a:lnTo>
                <a:lnTo>
                  <a:pt x="0" y="0"/>
                </a:lnTo>
                <a:lnTo>
                  <a:pt x="20929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80033" y="3039705"/>
            <a:ext cx="39370" cy="6985"/>
          </a:xfrm>
          <a:custGeom>
            <a:avLst/>
            <a:gdLst/>
            <a:ahLst/>
            <a:cxnLst/>
            <a:rect l="l" t="t" r="r" b="b"/>
            <a:pathLst>
              <a:path w="39370" h="6985">
                <a:moveTo>
                  <a:pt x="0" y="6565"/>
                </a:moveTo>
                <a:lnTo>
                  <a:pt x="20942" y="6565"/>
                </a:lnTo>
                <a:lnTo>
                  <a:pt x="29248" y="6565"/>
                </a:lnTo>
                <a:lnTo>
                  <a:pt x="39357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54506" y="2918611"/>
            <a:ext cx="1270" cy="38735"/>
          </a:xfrm>
          <a:custGeom>
            <a:avLst/>
            <a:gdLst/>
            <a:ahLst/>
            <a:cxnLst/>
            <a:rect l="l" t="t" r="r" b="b"/>
            <a:pathLst>
              <a:path w="1270" h="38735">
                <a:moveTo>
                  <a:pt x="0" y="38112"/>
                </a:moveTo>
                <a:lnTo>
                  <a:pt x="419" y="31953"/>
                </a:lnTo>
                <a:lnTo>
                  <a:pt x="647" y="25374"/>
                </a:lnTo>
                <a:lnTo>
                  <a:pt x="647" y="18351"/>
                </a:lnTo>
                <a:lnTo>
                  <a:pt x="647" y="0"/>
                </a:lnTo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342412" y="2595593"/>
            <a:ext cx="1017839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i="1" spc="-5" dirty="0" smtClean="0">
                <a:solidFill>
                  <a:srgbClr val="4C4D4F"/>
                </a:solidFill>
                <a:latin typeface="Helvetica Neue"/>
                <a:cs typeface="Helvetica Neue"/>
              </a:rPr>
              <a:t>Dov’è ambientata la tua storia</a:t>
            </a:r>
            <a:r>
              <a:rPr sz="1000" i="1" dirty="0" smtClean="0">
                <a:solidFill>
                  <a:srgbClr val="4C4D4F"/>
                </a:solidFill>
                <a:latin typeface="Helvetica Neue"/>
                <a:cs typeface="Helvetica Neue"/>
              </a:rPr>
              <a:t>?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082532" y="2523995"/>
            <a:ext cx="1085321" cy="672465"/>
          </a:xfrm>
          <a:custGeom>
            <a:avLst/>
            <a:gdLst/>
            <a:ahLst/>
            <a:cxnLst/>
            <a:rect l="l" t="t" r="r" b="b"/>
            <a:pathLst>
              <a:path w="1052829" h="672464">
                <a:moveTo>
                  <a:pt x="942784" y="511517"/>
                </a:moveTo>
                <a:lnTo>
                  <a:pt x="868260" y="511517"/>
                </a:lnTo>
                <a:lnTo>
                  <a:pt x="873587" y="530187"/>
                </a:lnTo>
                <a:lnTo>
                  <a:pt x="878593" y="572376"/>
                </a:lnTo>
                <a:lnTo>
                  <a:pt x="876477" y="624271"/>
                </a:lnTo>
                <a:lnTo>
                  <a:pt x="860437" y="672058"/>
                </a:lnTo>
                <a:lnTo>
                  <a:pt x="915745" y="638024"/>
                </a:lnTo>
                <a:lnTo>
                  <a:pt x="942759" y="609957"/>
                </a:lnTo>
                <a:lnTo>
                  <a:pt x="949198" y="572805"/>
                </a:lnTo>
                <a:lnTo>
                  <a:pt x="942784" y="511517"/>
                </a:lnTo>
                <a:close/>
              </a:path>
              <a:path w="1052829" h="672464">
                <a:moveTo>
                  <a:pt x="1005065" y="0"/>
                </a:moveTo>
                <a:lnTo>
                  <a:pt x="47510" y="0"/>
                </a:lnTo>
                <a:lnTo>
                  <a:pt x="20043" y="1672"/>
                </a:lnTo>
                <a:lnTo>
                  <a:pt x="5938" y="13382"/>
                </a:lnTo>
                <a:lnTo>
                  <a:pt x="742" y="45166"/>
                </a:lnTo>
                <a:lnTo>
                  <a:pt x="0" y="107060"/>
                </a:lnTo>
                <a:lnTo>
                  <a:pt x="0" y="404456"/>
                </a:lnTo>
                <a:lnTo>
                  <a:pt x="742" y="466351"/>
                </a:lnTo>
                <a:lnTo>
                  <a:pt x="5938" y="498135"/>
                </a:lnTo>
                <a:lnTo>
                  <a:pt x="20043" y="509845"/>
                </a:lnTo>
                <a:lnTo>
                  <a:pt x="47510" y="511517"/>
                </a:lnTo>
                <a:lnTo>
                  <a:pt x="1005065" y="511517"/>
                </a:lnTo>
                <a:lnTo>
                  <a:pt x="1032532" y="509845"/>
                </a:lnTo>
                <a:lnTo>
                  <a:pt x="1046637" y="498135"/>
                </a:lnTo>
                <a:lnTo>
                  <a:pt x="1051833" y="466351"/>
                </a:lnTo>
                <a:lnTo>
                  <a:pt x="1052576" y="404456"/>
                </a:lnTo>
                <a:lnTo>
                  <a:pt x="1052576" y="107060"/>
                </a:lnTo>
                <a:lnTo>
                  <a:pt x="1051833" y="45166"/>
                </a:lnTo>
                <a:lnTo>
                  <a:pt x="1046637" y="13382"/>
                </a:lnTo>
                <a:lnTo>
                  <a:pt x="1032532" y="1672"/>
                </a:lnTo>
                <a:lnTo>
                  <a:pt x="1005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167005" y="2660792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4">
                <a:moveTo>
                  <a:pt x="0" y="2262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145931" y="2539240"/>
            <a:ext cx="17145" cy="47625"/>
          </a:xfrm>
          <a:custGeom>
            <a:avLst/>
            <a:gdLst/>
            <a:ahLst/>
            <a:cxnLst/>
            <a:rect l="l" t="t" r="r" b="b"/>
            <a:pathLst>
              <a:path w="17145" h="47625">
                <a:moveTo>
                  <a:pt x="16967" y="47536"/>
                </a:moveTo>
                <a:lnTo>
                  <a:pt x="14307" y="34713"/>
                </a:lnTo>
                <a:lnTo>
                  <a:pt x="10688" y="22077"/>
                </a:lnTo>
                <a:lnTo>
                  <a:pt x="5967" y="10286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 flipV="1">
            <a:off x="8161959" y="2478279"/>
            <a:ext cx="938395" cy="45719"/>
          </a:xfrm>
          <a:custGeom>
            <a:avLst/>
            <a:gdLst/>
            <a:ahLst/>
            <a:cxnLst/>
            <a:rect l="l" t="t" r="r" b="b"/>
            <a:pathLst>
              <a:path w="881379">
                <a:moveTo>
                  <a:pt x="88093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84132" y="2550878"/>
            <a:ext cx="13335" cy="48895"/>
          </a:xfrm>
          <a:custGeom>
            <a:avLst/>
            <a:gdLst/>
            <a:ahLst/>
            <a:cxnLst/>
            <a:rect l="l" t="t" r="r" b="b"/>
            <a:pathLst>
              <a:path w="13334" h="48894">
                <a:moveTo>
                  <a:pt x="13042" y="0"/>
                </a:moveTo>
                <a:lnTo>
                  <a:pt x="8920" y="9166"/>
                </a:lnTo>
                <a:lnTo>
                  <a:pt x="5268" y="20207"/>
                </a:lnTo>
                <a:lnTo>
                  <a:pt x="2243" y="33298"/>
                </a:lnTo>
                <a:lnTo>
                  <a:pt x="0" y="48615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82533" y="2672494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4">
                <a:moveTo>
                  <a:pt x="0" y="0"/>
                </a:moveTo>
                <a:lnTo>
                  <a:pt x="0" y="226225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86641" y="2972734"/>
            <a:ext cx="17145" cy="47625"/>
          </a:xfrm>
          <a:custGeom>
            <a:avLst/>
            <a:gdLst/>
            <a:ahLst/>
            <a:cxnLst/>
            <a:rect l="l" t="t" r="r" b="b"/>
            <a:pathLst>
              <a:path w="17145" h="47625">
                <a:moveTo>
                  <a:pt x="0" y="0"/>
                </a:moveTo>
                <a:lnTo>
                  <a:pt x="2660" y="12823"/>
                </a:lnTo>
                <a:lnTo>
                  <a:pt x="6278" y="25460"/>
                </a:lnTo>
                <a:lnTo>
                  <a:pt x="10999" y="37254"/>
                </a:lnTo>
                <a:lnTo>
                  <a:pt x="16967" y="47548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 flipV="1">
            <a:off x="8221151" y="2989794"/>
            <a:ext cx="753716" cy="45719"/>
          </a:xfrm>
          <a:custGeom>
            <a:avLst/>
            <a:gdLst/>
            <a:ahLst/>
            <a:cxnLst/>
            <a:rect l="l" t="t" r="r" b="b"/>
            <a:pathLst>
              <a:path w="697865">
                <a:moveTo>
                  <a:pt x="0" y="0"/>
                </a:moveTo>
                <a:lnTo>
                  <a:pt x="697357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85861" y="3072462"/>
            <a:ext cx="7620" cy="99060"/>
          </a:xfrm>
          <a:custGeom>
            <a:avLst/>
            <a:gdLst/>
            <a:ahLst/>
            <a:cxnLst/>
            <a:rect l="l" t="t" r="r" b="b"/>
            <a:pathLst>
              <a:path w="7620" h="99060">
                <a:moveTo>
                  <a:pt x="5029" y="0"/>
                </a:moveTo>
                <a:lnTo>
                  <a:pt x="7090" y="22620"/>
                </a:lnTo>
                <a:lnTo>
                  <a:pt x="7477" y="47669"/>
                </a:lnTo>
                <a:lnTo>
                  <a:pt x="5382" y="73509"/>
                </a:lnTo>
                <a:lnTo>
                  <a:pt x="0" y="98501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09343" y="3067225"/>
            <a:ext cx="48895" cy="100965"/>
          </a:xfrm>
          <a:custGeom>
            <a:avLst/>
            <a:gdLst/>
            <a:ahLst/>
            <a:cxnLst/>
            <a:rect l="l" t="t" r="r" b="b"/>
            <a:pathLst>
              <a:path w="48895" h="100964">
                <a:moveTo>
                  <a:pt x="0" y="100863"/>
                </a:moveTo>
                <a:lnTo>
                  <a:pt x="16106" y="82360"/>
                </a:lnTo>
                <a:lnTo>
                  <a:pt x="31041" y="59328"/>
                </a:lnTo>
                <a:lnTo>
                  <a:pt x="42648" y="31847"/>
                </a:lnTo>
                <a:lnTo>
                  <a:pt x="48768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52362" y="2960018"/>
            <a:ext cx="13335" cy="48895"/>
          </a:xfrm>
          <a:custGeom>
            <a:avLst/>
            <a:gdLst/>
            <a:ahLst/>
            <a:cxnLst/>
            <a:rect l="l" t="t" r="r" b="b"/>
            <a:pathLst>
              <a:path w="13334" h="48894">
                <a:moveTo>
                  <a:pt x="0" y="48615"/>
                </a:moveTo>
                <a:lnTo>
                  <a:pt x="4122" y="39449"/>
                </a:lnTo>
                <a:lnTo>
                  <a:pt x="7773" y="28408"/>
                </a:lnTo>
                <a:lnTo>
                  <a:pt x="10799" y="15316"/>
                </a:lnTo>
                <a:lnTo>
                  <a:pt x="13042" y="0"/>
                </a:lnTo>
              </a:path>
            </a:pathLst>
          </a:custGeom>
          <a:ln w="12700">
            <a:solidFill>
              <a:srgbClr val="F8991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166078" y="2612007"/>
            <a:ext cx="1270" cy="37465"/>
          </a:xfrm>
          <a:custGeom>
            <a:avLst/>
            <a:gdLst/>
            <a:ahLst/>
            <a:cxnLst/>
            <a:rect l="l" t="t" r="r" b="b"/>
            <a:pathLst>
              <a:path w="1270" h="37464">
                <a:moveTo>
                  <a:pt x="927" y="37096"/>
                </a:moveTo>
                <a:lnTo>
                  <a:pt x="927" y="19049"/>
                </a:lnTo>
                <a:lnTo>
                  <a:pt x="927" y="11315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100356" y="2523996"/>
            <a:ext cx="37465" cy="6350"/>
          </a:xfrm>
          <a:custGeom>
            <a:avLst/>
            <a:gdLst/>
            <a:ahLst/>
            <a:cxnLst/>
            <a:rect l="l" t="t" r="r" b="b"/>
            <a:pathLst>
              <a:path w="37465" h="6350">
                <a:moveTo>
                  <a:pt x="36868" y="6032"/>
                </a:moveTo>
                <a:lnTo>
                  <a:pt x="31851" y="2222"/>
                </a:lnTo>
                <a:lnTo>
                  <a:pt x="25984" y="0"/>
                </a:lnTo>
                <a:lnTo>
                  <a:pt x="19138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12797" y="2523996"/>
            <a:ext cx="36830" cy="7620"/>
          </a:xfrm>
          <a:custGeom>
            <a:avLst/>
            <a:gdLst/>
            <a:ahLst/>
            <a:cxnLst/>
            <a:rect l="l" t="t" r="r" b="b"/>
            <a:pathLst>
              <a:path w="36829" h="7619">
                <a:moveTo>
                  <a:pt x="36385" y="0"/>
                </a:moveTo>
                <a:lnTo>
                  <a:pt x="17246" y="0"/>
                </a:lnTo>
                <a:lnTo>
                  <a:pt x="9347" y="0"/>
                </a:lnTo>
                <a:lnTo>
                  <a:pt x="0" y="7251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82533" y="2612083"/>
            <a:ext cx="635" cy="37465"/>
          </a:xfrm>
          <a:custGeom>
            <a:avLst/>
            <a:gdLst/>
            <a:ahLst/>
            <a:cxnLst/>
            <a:rect l="l" t="t" r="r" b="b"/>
            <a:pathLst>
              <a:path w="634" h="37464">
                <a:moveTo>
                  <a:pt x="546" y="0"/>
                </a:moveTo>
                <a:lnTo>
                  <a:pt x="190" y="5918"/>
                </a:lnTo>
                <a:lnTo>
                  <a:pt x="0" y="12230"/>
                </a:lnTo>
                <a:lnTo>
                  <a:pt x="0" y="18973"/>
                </a:lnTo>
                <a:lnTo>
                  <a:pt x="0" y="37020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82533" y="2910406"/>
            <a:ext cx="1270" cy="37465"/>
          </a:xfrm>
          <a:custGeom>
            <a:avLst/>
            <a:gdLst/>
            <a:ahLst/>
            <a:cxnLst/>
            <a:rect l="l" t="t" r="r" b="b"/>
            <a:pathLst>
              <a:path w="1270" h="37464">
                <a:moveTo>
                  <a:pt x="0" y="0"/>
                </a:moveTo>
                <a:lnTo>
                  <a:pt x="0" y="18046"/>
                </a:lnTo>
                <a:lnTo>
                  <a:pt x="0" y="25781"/>
                </a:lnTo>
                <a:lnTo>
                  <a:pt x="927" y="37096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12315" y="3029482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0" y="0"/>
                </a:moveTo>
                <a:lnTo>
                  <a:pt x="5016" y="3809"/>
                </a:lnTo>
                <a:lnTo>
                  <a:pt x="10883" y="6032"/>
                </a:lnTo>
                <a:lnTo>
                  <a:pt x="17729" y="6032"/>
                </a:lnTo>
                <a:lnTo>
                  <a:pt x="32372" y="6032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61261" y="3035514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0" y="0"/>
                </a:moveTo>
                <a:lnTo>
                  <a:pt x="14630" y="0"/>
                </a:lnTo>
                <a:lnTo>
                  <a:pt x="33947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63374" y="3035514"/>
            <a:ext cx="24130" cy="16510"/>
          </a:xfrm>
          <a:custGeom>
            <a:avLst/>
            <a:gdLst/>
            <a:ahLst/>
            <a:cxnLst/>
            <a:rect l="l" t="t" r="r" b="b"/>
            <a:pathLst>
              <a:path w="24129" h="16510">
                <a:moveTo>
                  <a:pt x="0" y="0"/>
                </a:moveTo>
                <a:lnTo>
                  <a:pt x="19316" y="0"/>
                </a:lnTo>
                <a:lnTo>
                  <a:pt x="20307" y="711"/>
                </a:lnTo>
                <a:lnTo>
                  <a:pt x="22199" y="6667"/>
                </a:lnTo>
                <a:lnTo>
                  <a:pt x="24129" y="16103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974867" y="3180929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7518" y="0"/>
                </a:moveTo>
                <a:lnTo>
                  <a:pt x="5384" y="5334"/>
                </a:lnTo>
                <a:lnTo>
                  <a:pt x="2895" y="10414"/>
                </a:lnTo>
                <a:lnTo>
                  <a:pt x="0" y="15125"/>
                </a:lnTo>
                <a:lnTo>
                  <a:pt x="6350" y="11417"/>
                </a:lnTo>
                <a:lnTo>
                  <a:pt x="15557" y="4127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57214" y="3035514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333" y="18999"/>
                </a:moveTo>
                <a:lnTo>
                  <a:pt x="1282" y="12865"/>
                </a:lnTo>
                <a:lnTo>
                  <a:pt x="863" y="6527"/>
                </a:lnTo>
                <a:lnTo>
                  <a:pt x="0" y="0"/>
                </a:lnTo>
                <a:lnTo>
                  <a:pt x="18745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00750" y="3028263"/>
            <a:ext cx="36195" cy="7620"/>
          </a:xfrm>
          <a:custGeom>
            <a:avLst/>
            <a:gdLst/>
            <a:ahLst/>
            <a:cxnLst/>
            <a:rect l="l" t="t" r="r" b="b"/>
            <a:pathLst>
              <a:path w="36195" h="7619">
                <a:moveTo>
                  <a:pt x="0" y="7251"/>
                </a:moveTo>
                <a:lnTo>
                  <a:pt x="18745" y="7251"/>
                </a:lnTo>
                <a:lnTo>
                  <a:pt x="26644" y="7251"/>
                </a:lnTo>
                <a:lnTo>
                  <a:pt x="35991" y="0"/>
                </a:lnTo>
              </a:path>
            </a:pathLst>
          </a:custGeom>
          <a:ln w="12699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166460" y="2910406"/>
            <a:ext cx="635" cy="37465"/>
          </a:xfrm>
          <a:custGeom>
            <a:avLst/>
            <a:gdLst/>
            <a:ahLst/>
            <a:cxnLst/>
            <a:rect l="l" t="t" r="r" b="b"/>
            <a:pathLst>
              <a:path w="634" h="37464">
                <a:moveTo>
                  <a:pt x="0" y="37020"/>
                </a:moveTo>
                <a:lnTo>
                  <a:pt x="355" y="31102"/>
                </a:lnTo>
                <a:lnTo>
                  <a:pt x="546" y="24790"/>
                </a:lnTo>
                <a:lnTo>
                  <a:pt x="546" y="18046"/>
                </a:lnTo>
                <a:lnTo>
                  <a:pt x="546" y="0"/>
                </a:lnTo>
              </a:path>
            </a:pathLst>
          </a:custGeom>
          <a:ln w="12700">
            <a:solidFill>
              <a:srgbClr val="F89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8185204" y="2592027"/>
            <a:ext cx="845639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i="1" dirty="0" smtClean="0">
                <a:solidFill>
                  <a:srgbClr val="4C4D4F"/>
                </a:solidFill>
                <a:latin typeface="Helvetica Neue"/>
                <a:cs typeface="Helvetica Neue"/>
              </a:rPr>
              <a:t>Cosa succede all’inizio</a:t>
            </a:r>
            <a:r>
              <a:rPr sz="1000" i="1" dirty="0" smtClean="0">
                <a:solidFill>
                  <a:srgbClr val="4C4D4F"/>
                </a:solidFill>
                <a:latin typeface="Helvetica Neue"/>
                <a:cs typeface="Helvetica Neue"/>
              </a:rPr>
              <a:t>?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006591" y="5226304"/>
            <a:ext cx="1646555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Qualcuno potrebbe voler seguire il tutorial on-line</a:t>
            </a:r>
            <a:r>
              <a:rPr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:  </a:t>
            </a:r>
            <a:r>
              <a:rPr lang="it-IT" sz="1000" u="sng" spc="-5" dirty="0" smtClean="0">
                <a:solidFill>
                  <a:srgbClr val="4C4D4F"/>
                </a:solidFill>
                <a:latin typeface="Helvetica Neue"/>
                <a:cs typeface="Helvetica Neue"/>
                <a:hlinkClick r:id="rId5"/>
              </a:rPr>
              <a:t>scratch.mit.edu/story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47329" y="5226304"/>
            <a:ext cx="1675488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Altri potrebbero scegliere di esplorare le carte dell’attività</a:t>
            </a:r>
            <a:r>
              <a:rPr sz="1000" spc="-5" dirty="0" smtClean="0">
                <a:solidFill>
                  <a:srgbClr val="4C4D4F"/>
                </a:solidFill>
                <a:latin typeface="Helvetica Neue"/>
                <a:cs typeface="Helvetica Neue"/>
              </a:rPr>
              <a:t>:  </a:t>
            </a:r>
            <a:r>
              <a:rPr lang="it-IT" sz="1000" u="sng" spc="-5" dirty="0" smtClean="0">
                <a:solidFill>
                  <a:srgbClr val="4C4D4F"/>
                </a:solidFill>
                <a:latin typeface="Helvetica Neue"/>
                <a:cs typeface="Helvetica Neue"/>
                <a:hlinkClick r:id="rId6"/>
              </a:rPr>
              <a:t>scratch.mit.edu/</a:t>
            </a:r>
            <a:r>
              <a:rPr lang="it-IT" sz="1000" u="sng" spc="-5" dirty="0" err="1" smtClean="0">
                <a:solidFill>
                  <a:srgbClr val="4C4D4F"/>
                </a:solidFill>
                <a:latin typeface="Helvetica Neue"/>
                <a:cs typeface="Helvetica Neue"/>
                <a:hlinkClick r:id="rId6"/>
              </a:rPr>
              <a:t>ideas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324847" y="3930650"/>
            <a:ext cx="910844" cy="128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24847" y="3930650"/>
            <a:ext cx="911225" cy="1282700"/>
          </a:xfrm>
          <a:custGeom>
            <a:avLst/>
            <a:gdLst/>
            <a:ahLst/>
            <a:cxnLst/>
            <a:rect l="l" t="t" r="r" b="b"/>
            <a:pathLst>
              <a:path w="911225" h="1282700">
                <a:moveTo>
                  <a:pt x="57632" y="0"/>
                </a:moveTo>
                <a:lnTo>
                  <a:pt x="24313" y="900"/>
                </a:lnTo>
                <a:lnTo>
                  <a:pt x="7204" y="7204"/>
                </a:lnTo>
                <a:lnTo>
                  <a:pt x="900" y="24313"/>
                </a:lnTo>
                <a:lnTo>
                  <a:pt x="0" y="57632"/>
                </a:lnTo>
                <a:lnTo>
                  <a:pt x="0" y="1225080"/>
                </a:lnTo>
                <a:lnTo>
                  <a:pt x="900" y="1258391"/>
                </a:lnTo>
                <a:lnTo>
                  <a:pt x="7204" y="1275497"/>
                </a:lnTo>
                <a:lnTo>
                  <a:pt x="24313" y="1281799"/>
                </a:lnTo>
                <a:lnTo>
                  <a:pt x="57632" y="1282700"/>
                </a:lnTo>
                <a:lnTo>
                  <a:pt x="853224" y="1282700"/>
                </a:lnTo>
                <a:lnTo>
                  <a:pt x="886535" y="1281799"/>
                </a:lnTo>
                <a:lnTo>
                  <a:pt x="903641" y="1275497"/>
                </a:lnTo>
                <a:lnTo>
                  <a:pt x="909943" y="1258391"/>
                </a:lnTo>
                <a:lnTo>
                  <a:pt x="910844" y="1225080"/>
                </a:lnTo>
                <a:lnTo>
                  <a:pt x="910844" y="57632"/>
                </a:lnTo>
                <a:lnTo>
                  <a:pt x="909943" y="24313"/>
                </a:lnTo>
                <a:lnTo>
                  <a:pt x="903641" y="7204"/>
                </a:lnTo>
                <a:lnTo>
                  <a:pt x="886535" y="900"/>
                </a:lnTo>
                <a:lnTo>
                  <a:pt x="853224" y="0"/>
                </a:lnTo>
                <a:lnTo>
                  <a:pt x="57632" y="0"/>
                </a:lnTo>
                <a:close/>
              </a:path>
            </a:pathLst>
          </a:custGeom>
          <a:ln w="12700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79918" y="4042917"/>
            <a:ext cx="1541779" cy="1106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79918" y="4042917"/>
            <a:ext cx="1541780" cy="1107440"/>
          </a:xfrm>
          <a:custGeom>
            <a:avLst/>
            <a:gdLst/>
            <a:ahLst/>
            <a:cxnLst/>
            <a:rect l="l" t="t" r="r" b="b"/>
            <a:pathLst>
              <a:path w="1541779" h="1107439">
                <a:moveTo>
                  <a:pt x="41909" y="0"/>
                </a:moveTo>
                <a:lnTo>
                  <a:pt x="17680" y="654"/>
                </a:lnTo>
                <a:lnTo>
                  <a:pt x="5238" y="5238"/>
                </a:lnTo>
                <a:lnTo>
                  <a:pt x="654" y="17680"/>
                </a:lnTo>
                <a:lnTo>
                  <a:pt x="0" y="41910"/>
                </a:lnTo>
                <a:lnTo>
                  <a:pt x="0" y="1065022"/>
                </a:lnTo>
                <a:lnTo>
                  <a:pt x="654" y="1089251"/>
                </a:lnTo>
                <a:lnTo>
                  <a:pt x="5238" y="1101693"/>
                </a:lnTo>
                <a:lnTo>
                  <a:pt x="17680" y="1106277"/>
                </a:lnTo>
                <a:lnTo>
                  <a:pt x="41909" y="1106932"/>
                </a:lnTo>
                <a:lnTo>
                  <a:pt x="1499869" y="1106932"/>
                </a:lnTo>
                <a:lnTo>
                  <a:pt x="1524099" y="1106277"/>
                </a:lnTo>
                <a:lnTo>
                  <a:pt x="1536541" y="1101693"/>
                </a:lnTo>
                <a:lnTo>
                  <a:pt x="1541125" y="1089251"/>
                </a:lnTo>
                <a:lnTo>
                  <a:pt x="1541779" y="1065022"/>
                </a:lnTo>
                <a:lnTo>
                  <a:pt x="1541779" y="41910"/>
                </a:lnTo>
                <a:lnTo>
                  <a:pt x="1541125" y="17680"/>
                </a:lnTo>
                <a:lnTo>
                  <a:pt x="1536541" y="5238"/>
                </a:lnTo>
                <a:lnTo>
                  <a:pt x="1524099" y="654"/>
                </a:lnTo>
                <a:lnTo>
                  <a:pt x="1499869" y="0"/>
                </a:lnTo>
                <a:lnTo>
                  <a:pt x="41909" y="0"/>
                </a:lnTo>
                <a:close/>
              </a:path>
            </a:pathLst>
          </a:custGeom>
          <a:ln w="12700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75929" y="1291917"/>
            <a:ext cx="3952967" cy="484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spc="5" dirty="0">
                <a:solidFill>
                  <a:srgbClr val="4C4D4F"/>
                </a:solidFill>
                <a:latin typeface="Arial"/>
                <a:cs typeface="Arial"/>
              </a:rPr>
              <a:t>Dimostra i primi passi del tutorial in modo che i partecipanti possano vedere come iniziare</a:t>
            </a:r>
            <a:r>
              <a:rPr sz="1500" dirty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500" dirty="0">
              <a:latin typeface="Helvetica Neue"/>
              <a:cs typeface="Helvetica Neue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760720" y="2012445"/>
            <a:ext cx="4036695" cy="413384"/>
          </a:xfrm>
          <a:custGeom>
            <a:avLst/>
            <a:gdLst/>
            <a:ahLst/>
            <a:cxnLst/>
            <a:rect l="l" t="t" r="r" b="b"/>
            <a:pathLst>
              <a:path w="4036695" h="413385">
                <a:moveTo>
                  <a:pt x="40361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413258"/>
                </a:lnTo>
                <a:lnTo>
                  <a:pt x="4036161" y="413258"/>
                </a:lnTo>
                <a:lnTo>
                  <a:pt x="4036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5868415" y="2040507"/>
            <a:ext cx="232600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 smtClean="0">
                <a:solidFill>
                  <a:srgbClr val="EA6955"/>
                </a:solidFill>
                <a:latin typeface="Helvetica Neue"/>
                <a:cs typeface="Helvetica Neue"/>
              </a:rPr>
              <a:t>Inizia </a:t>
            </a:r>
            <a:r>
              <a:rPr lang="it-IT" sz="1000" b="1" dirty="0">
                <a:solidFill>
                  <a:srgbClr val="EA6955"/>
                </a:solidFill>
                <a:latin typeface="Helvetica Neue"/>
                <a:cs typeface="Helvetica Neue"/>
              </a:rPr>
              <a:t>con qualche domanda</a:t>
            </a:r>
          </a:p>
          <a:p>
            <a:pPr marL="12700">
              <a:lnSpc>
                <a:spcPct val="100000"/>
              </a:lnSpc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Fai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domande ai partecipanti per iniziare</a:t>
            </a:r>
          </a:p>
          <a:p>
            <a:pPr marL="12700">
              <a:lnSpc>
                <a:spcPct val="100000"/>
              </a:lnSpc>
            </a:pP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862828" y="6556050"/>
            <a:ext cx="1260475" cy="3556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2075" indent="-79375">
              <a:lnSpc>
                <a:spcPct val="100000"/>
              </a:lnSpc>
              <a:spcBef>
                <a:spcPts val="200"/>
              </a:spcBef>
              <a:buClr>
                <a:srgbClr val="EA6955"/>
              </a:buClr>
              <a:buChar char="•"/>
              <a:tabLst>
                <a:tab pos="92710" algn="l"/>
              </a:tabLst>
            </a:pP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Scegli uno sfondo</a:t>
            </a:r>
            <a:r>
              <a:rPr sz="1000" spc="-5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  <a:p>
            <a:pPr marL="92075" indent="-79375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Char char="•"/>
              <a:tabLst>
                <a:tab pos="92710" algn="l"/>
              </a:tabLst>
            </a:pP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Scegli uno </a:t>
            </a: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sprite</a:t>
            </a:r>
            <a:r>
              <a:rPr sz="1000" spc="-10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315200" y="6556050"/>
            <a:ext cx="2498240" cy="3462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2075" indent="-79375">
              <a:lnSpc>
                <a:spcPct val="100000"/>
              </a:lnSpc>
              <a:spcBef>
                <a:spcPts val="200"/>
              </a:spcBef>
              <a:buClr>
                <a:srgbClr val="EA6955"/>
              </a:buClr>
              <a:buChar char="•"/>
              <a:tabLst>
                <a:tab pos="92710" algn="l"/>
              </a:tabLst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Fai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in modo che uno sprite dica </a:t>
            </a: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qualcosa.</a:t>
            </a:r>
            <a:endParaRPr sz="1000" dirty="0">
              <a:latin typeface="Helvetica Neue"/>
              <a:cs typeface="Helvetica Neue"/>
            </a:endParaRPr>
          </a:p>
          <a:p>
            <a:pPr marL="92075" indent="-79375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Char char="•"/>
              <a:tabLst>
                <a:tab pos="92710" algn="l"/>
              </a:tabLst>
            </a:pP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Fai nascondere e mostrare uno </a:t>
            </a: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sprite</a:t>
            </a:r>
            <a:r>
              <a:rPr sz="1000" spc="-15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85800" y="4559300"/>
            <a:ext cx="4111625" cy="1206500"/>
          </a:xfrm>
          <a:custGeom>
            <a:avLst/>
            <a:gdLst/>
            <a:ahLst/>
            <a:cxnLst/>
            <a:rect l="l" t="t" r="r" b="b"/>
            <a:pathLst>
              <a:path w="4111625" h="1206500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206500"/>
                </a:lnTo>
                <a:lnTo>
                  <a:pt x="3997109" y="1206500"/>
                </a:lnTo>
                <a:lnTo>
                  <a:pt x="4063188" y="1204714"/>
                </a:lnTo>
                <a:lnTo>
                  <a:pt x="4097121" y="1192212"/>
                </a:lnTo>
                <a:lnTo>
                  <a:pt x="4109623" y="1158279"/>
                </a:lnTo>
                <a:lnTo>
                  <a:pt x="4111409" y="1092200"/>
                </a:lnTo>
                <a:lnTo>
                  <a:pt x="411140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3290" y="4596790"/>
            <a:ext cx="4037329" cy="278130"/>
          </a:xfrm>
          <a:custGeom>
            <a:avLst/>
            <a:gdLst/>
            <a:ahLst/>
            <a:cxnLst/>
            <a:rect l="l" t="t" r="r" b="b"/>
            <a:pathLst>
              <a:path w="4037329" h="278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7076" y="277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838948" y="4644182"/>
            <a:ext cx="121845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rgbClr val="00AEEF"/>
                </a:solidFill>
                <a:latin typeface="Helvetica Neue"/>
                <a:cs typeface="Helvetica Neue"/>
              </a:rPr>
              <a:t>Inizia la tua </a:t>
            </a:r>
            <a:r>
              <a:rPr lang="it-IT" sz="1000" b="1" dirty="0" smtClean="0">
                <a:solidFill>
                  <a:srgbClr val="00AEEF"/>
                </a:solidFill>
                <a:latin typeface="Helvetica Neue"/>
                <a:cs typeface="Helvetica Neue"/>
              </a:rPr>
              <a:t>storia</a:t>
            </a:r>
            <a:r>
              <a:rPr sz="1000" b="1" dirty="0" smtClean="0">
                <a:solidFill>
                  <a:srgbClr val="00AEEF"/>
                </a:solidFill>
                <a:latin typeface="Helvetica Neue"/>
                <a:cs typeface="Helvetica Neue"/>
              </a:rPr>
              <a:t>: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85800" y="5824728"/>
            <a:ext cx="4111625" cy="1391285"/>
          </a:xfrm>
          <a:custGeom>
            <a:avLst/>
            <a:gdLst/>
            <a:ahLst/>
            <a:cxnLst/>
            <a:rect l="l" t="t" r="r" b="b"/>
            <a:pathLst>
              <a:path w="4111625" h="1391284">
                <a:moveTo>
                  <a:pt x="4111409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390904"/>
                </a:lnTo>
                <a:lnTo>
                  <a:pt x="3997109" y="1390904"/>
                </a:lnTo>
                <a:lnTo>
                  <a:pt x="4063188" y="1389118"/>
                </a:lnTo>
                <a:lnTo>
                  <a:pt x="4097121" y="1376616"/>
                </a:lnTo>
                <a:lnTo>
                  <a:pt x="4109623" y="1342683"/>
                </a:lnTo>
                <a:lnTo>
                  <a:pt x="4111409" y="1276604"/>
                </a:lnTo>
                <a:lnTo>
                  <a:pt x="4111409" y="0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3290" y="5866790"/>
            <a:ext cx="4037329" cy="278130"/>
          </a:xfrm>
          <a:custGeom>
            <a:avLst/>
            <a:gdLst/>
            <a:ahLst/>
            <a:cxnLst/>
            <a:rect l="l" t="t" r="r" b="b"/>
            <a:pathLst>
              <a:path w="4037329" h="278129">
                <a:moveTo>
                  <a:pt x="403707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7076" y="277977"/>
                </a:lnTo>
                <a:lnTo>
                  <a:pt x="4037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838949" y="5914182"/>
            <a:ext cx="27419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 smtClean="0">
                <a:solidFill>
                  <a:srgbClr val="00AEEF"/>
                </a:solidFill>
                <a:latin typeface="Helvetica Neue"/>
                <a:cs typeface="Helvetica Neue"/>
              </a:rPr>
              <a:t>Scegli </a:t>
            </a:r>
            <a:r>
              <a:rPr lang="it-IT" sz="1000" b="1" dirty="0">
                <a:solidFill>
                  <a:srgbClr val="00AEEF"/>
                </a:solidFill>
                <a:latin typeface="Helvetica Neue"/>
                <a:cs typeface="Helvetica Neue"/>
              </a:rPr>
              <a:t>un nuovo sprite e fallo apparire</a:t>
            </a:r>
            <a:r>
              <a:rPr sz="1000" b="1" dirty="0" smtClean="0">
                <a:solidFill>
                  <a:srgbClr val="00AEEF"/>
                </a:solidFill>
                <a:latin typeface="Helvetica Neue"/>
                <a:cs typeface="Helvetica Neue"/>
              </a:rPr>
              <a:t>: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6680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solidFill>
                  <a:srgbClr val="FFFFFF"/>
                </a:solidFill>
                <a:latin typeface="Helvetica Neue"/>
                <a:cs typeface="Helvetica Neue"/>
              </a:rPr>
              <a:t>5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97099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solidFill>
                  <a:srgbClr val="FFFFFF"/>
                </a:solidFill>
                <a:latin typeface="Helvetica Neue"/>
                <a:cs typeface="Helvetica Neue"/>
              </a:rPr>
              <a:t>6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130" name="object 78"/>
          <p:cNvSpPr txBox="1">
            <a:spLocks/>
          </p:cNvSpPr>
          <p:nvPr/>
        </p:nvSpPr>
        <p:spPr>
          <a:xfrm>
            <a:off x="671536" y="7407018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it-IT" spc="65" dirty="0" smtClean="0"/>
              <a:t>SCRATCH </a:t>
            </a:r>
            <a:r>
              <a:rPr lang="it-IT" spc="60" dirty="0" smtClean="0"/>
              <a:t>GUIDA DOCENTE </a:t>
            </a:r>
            <a:r>
              <a:rPr lang="it-IT" spc="-80" dirty="0" smtClean="0"/>
              <a:t>•</a:t>
            </a:r>
            <a:r>
              <a:rPr lang="it-IT" spc="40" dirty="0" smtClean="0"/>
              <a:t> </a:t>
            </a:r>
            <a:r>
              <a:rPr lang="it-IT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</a:t>
            </a:r>
            <a:r>
              <a:rPr lang="it-IT" sz="1100" spc="5" dirty="0" err="1" smtClean="0">
                <a:solidFill>
                  <a:srgbClr val="F8991C"/>
                </a:solidFill>
                <a:latin typeface="Arial"/>
                <a:cs typeface="Arial"/>
              </a:rPr>
              <a:t>ideas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131" name="object 78"/>
          <p:cNvSpPr txBox="1">
            <a:spLocks/>
          </p:cNvSpPr>
          <p:nvPr/>
        </p:nvSpPr>
        <p:spPr>
          <a:xfrm>
            <a:off x="5522479" y="7428097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it-IT" spc="65" dirty="0" smtClean="0"/>
              <a:t>SCRATCH </a:t>
            </a:r>
            <a:r>
              <a:rPr lang="it-IT" spc="60" dirty="0" smtClean="0"/>
              <a:t>GUIDA DOCENTE </a:t>
            </a:r>
            <a:r>
              <a:rPr lang="it-IT" spc="-80" dirty="0" smtClean="0"/>
              <a:t>•</a:t>
            </a:r>
            <a:r>
              <a:rPr lang="it-IT" spc="40" dirty="0" smtClean="0"/>
              <a:t> </a:t>
            </a:r>
            <a:r>
              <a:rPr lang="it-IT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</a:t>
            </a:r>
            <a:r>
              <a:rPr lang="it-IT" sz="1100" spc="5" dirty="0" err="1" smtClean="0">
                <a:solidFill>
                  <a:srgbClr val="F8991C"/>
                </a:solidFill>
                <a:latin typeface="Arial"/>
                <a:cs typeface="Arial"/>
              </a:rPr>
              <a:t>ideas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132" name="object 139"/>
          <p:cNvSpPr/>
          <p:nvPr/>
        </p:nvSpPr>
        <p:spPr>
          <a:xfrm>
            <a:off x="1164866" y="2566399"/>
            <a:ext cx="618588" cy="618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47"/>
          <p:cNvSpPr/>
          <p:nvPr/>
        </p:nvSpPr>
        <p:spPr>
          <a:xfrm>
            <a:off x="1584923" y="2952535"/>
            <a:ext cx="157838" cy="1780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45"/>
          <p:cNvSpPr/>
          <p:nvPr/>
        </p:nvSpPr>
        <p:spPr>
          <a:xfrm>
            <a:off x="1164866" y="3772329"/>
            <a:ext cx="618588" cy="618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47"/>
          <p:cNvSpPr/>
          <p:nvPr/>
        </p:nvSpPr>
        <p:spPr>
          <a:xfrm>
            <a:off x="1581797" y="4169779"/>
            <a:ext cx="157838" cy="1780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45"/>
          <p:cNvSpPr/>
          <p:nvPr/>
        </p:nvSpPr>
        <p:spPr>
          <a:xfrm>
            <a:off x="1170887" y="6344826"/>
            <a:ext cx="618588" cy="618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47"/>
          <p:cNvSpPr/>
          <p:nvPr/>
        </p:nvSpPr>
        <p:spPr>
          <a:xfrm>
            <a:off x="1587818" y="6742276"/>
            <a:ext cx="157838" cy="1780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48" y="2432774"/>
            <a:ext cx="847725" cy="823913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29" y="3685175"/>
            <a:ext cx="790575" cy="795338"/>
          </a:xfrm>
          <a:prstGeom prst="rect">
            <a:avLst/>
          </a:prstGeom>
        </p:spPr>
      </p:pic>
      <p:pic>
        <p:nvPicPr>
          <p:cNvPr id="135" name="Immagine 1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78" y="4919391"/>
            <a:ext cx="790575" cy="795338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4" y="4931482"/>
            <a:ext cx="1666875" cy="873443"/>
          </a:xfrm>
          <a:prstGeom prst="rect">
            <a:avLst/>
          </a:prstGeom>
        </p:spPr>
      </p:pic>
      <p:pic>
        <p:nvPicPr>
          <p:cNvPr id="112" name="Immagine 1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2" y="6284912"/>
            <a:ext cx="809625" cy="814388"/>
          </a:xfrm>
          <a:prstGeom prst="rect">
            <a:avLst/>
          </a:prstGeom>
        </p:spPr>
      </p:pic>
      <p:pic>
        <p:nvPicPr>
          <p:cNvPr id="113" name="Immagine 1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45" y="6163268"/>
            <a:ext cx="1033462" cy="10801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751" y="196105"/>
            <a:ext cx="2068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10" dirty="0">
                <a:solidFill>
                  <a:srgbClr val="FFFFFF"/>
                </a:solidFill>
                <a:latin typeface="Helvetica Neue"/>
                <a:cs typeface="Helvetica Neue"/>
              </a:rPr>
              <a:t>CREA UN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A  </a:t>
            </a:r>
            <a:r>
              <a:rPr lang="it-IT" sz="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STORIA 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lang="it-IT" sz="800" b="1" spc="30" dirty="0">
                <a:solidFill>
                  <a:srgbClr val="FFFFFF"/>
                </a:solidFill>
                <a:latin typeface="Helvetica Neue"/>
                <a:cs typeface="Helvetica Neue"/>
              </a:rPr>
              <a:t>GUIDA DOCENTE</a:t>
            </a:r>
            <a:endParaRPr sz="800" dirty="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02245" y="146221"/>
            <a:ext cx="720054" cy="26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94" y="150286"/>
            <a:ext cx="720054" cy="268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8896" y="742441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39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39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39" y="182879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79" y="91439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39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71050" y="7426959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91440" y="0"/>
                </a:moveTo>
                <a:lnTo>
                  <a:pt x="55849" y="7186"/>
                </a:lnTo>
                <a:lnTo>
                  <a:pt x="26784" y="26784"/>
                </a:lnTo>
                <a:lnTo>
                  <a:pt x="7186" y="55849"/>
                </a:lnTo>
                <a:lnTo>
                  <a:pt x="0" y="91440"/>
                </a:lnTo>
                <a:lnTo>
                  <a:pt x="7186" y="127030"/>
                </a:lnTo>
                <a:lnTo>
                  <a:pt x="26784" y="156095"/>
                </a:lnTo>
                <a:lnTo>
                  <a:pt x="55849" y="175693"/>
                </a:lnTo>
                <a:lnTo>
                  <a:pt x="91440" y="182880"/>
                </a:lnTo>
                <a:lnTo>
                  <a:pt x="127030" y="175693"/>
                </a:lnTo>
                <a:lnTo>
                  <a:pt x="156095" y="156095"/>
                </a:lnTo>
                <a:lnTo>
                  <a:pt x="175693" y="127030"/>
                </a:lnTo>
                <a:lnTo>
                  <a:pt x="182880" y="91440"/>
                </a:lnTo>
                <a:lnTo>
                  <a:pt x="175693" y="55849"/>
                </a:lnTo>
                <a:lnTo>
                  <a:pt x="156095" y="26784"/>
                </a:lnTo>
                <a:lnTo>
                  <a:pt x="127030" y="7186"/>
                </a:lnTo>
                <a:lnTo>
                  <a:pt x="91440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10352" y="196105"/>
            <a:ext cx="20688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 spc="10" dirty="0">
                <a:solidFill>
                  <a:srgbClr val="FFFFFF"/>
                </a:solidFill>
                <a:latin typeface="Helvetica Neue"/>
                <a:cs typeface="Helvetica Neue"/>
              </a:rPr>
              <a:t>CREA UN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A  </a:t>
            </a:r>
            <a:r>
              <a:rPr lang="it-IT" sz="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STORIA </a:t>
            </a:r>
            <a:r>
              <a:rPr lang="it-IT" sz="800" b="1" dirty="0">
                <a:solidFill>
                  <a:srgbClr val="FFFFFF"/>
                </a:solidFill>
                <a:latin typeface="Helvetica Neue"/>
                <a:cs typeface="Helvetica Neue"/>
              </a:rPr>
              <a:t>/ </a:t>
            </a:r>
            <a:r>
              <a:rPr lang="it-IT" sz="800" b="1" spc="30" dirty="0">
                <a:solidFill>
                  <a:srgbClr val="FFFFFF"/>
                </a:solidFill>
                <a:latin typeface="Helvetica Neue"/>
                <a:cs typeface="Helvetica Neue"/>
              </a:rPr>
              <a:t>GUIDA DOCENTE</a:t>
            </a:r>
            <a:endParaRPr sz="800" dirty="0">
              <a:latin typeface="Helvetica Neue"/>
              <a:cs typeface="Helvetica Neu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7322" y="96126"/>
            <a:ext cx="406387" cy="361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122" y="96126"/>
            <a:ext cx="406387" cy="361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992" y="5181600"/>
            <a:ext cx="4114165" cy="1828800"/>
          </a:xfrm>
          <a:custGeom>
            <a:avLst/>
            <a:gdLst/>
            <a:ahLst/>
            <a:cxnLst/>
            <a:rect l="l" t="t" r="r" b="b"/>
            <a:pathLst>
              <a:path w="4114165" h="182880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828800"/>
                </a:lnTo>
                <a:lnTo>
                  <a:pt x="3999306" y="1828800"/>
                </a:lnTo>
                <a:lnTo>
                  <a:pt x="4065385" y="1827014"/>
                </a:lnTo>
                <a:lnTo>
                  <a:pt x="4099318" y="1814512"/>
                </a:lnTo>
                <a:lnTo>
                  <a:pt x="4111820" y="1780579"/>
                </a:lnTo>
                <a:lnTo>
                  <a:pt x="4113606" y="1714500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602" y="5228362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29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6943" y="719495"/>
            <a:ext cx="188595" cy="142240"/>
          </a:xfrm>
          <a:custGeom>
            <a:avLst/>
            <a:gdLst/>
            <a:ahLst/>
            <a:cxnLst/>
            <a:rect l="l" t="t" r="r" b="b"/>
            <a:pathLst>
              <a:path w="188595" h="142240">
                <a:moveTo>
                  <a:pt x="172643" y="141846"/>
                </a:moveTo>
                <a:lnTo>
                  <a:pt x="15430" y="141846"/>
                </a:lnTo>
                <a:lnTo>
                  <a:pt x="6946" y="141846"/>
                </a:lnTo>
                <a:lnTo>
                  <a:pt x="0" y="134899"/>
                </a:lnTo>
                <a:lnTo>
                  <a:pt x="0" y="126415"/>
                </a:lnTo>
                <a:lnTo>
                  <a:pt x="0" y="15430"/>
                </a:lnTo>
                <a:lnTo>
                  <a:pt x="0" y="6946"/>
                </a:lnTo>
                <a:lnTo>
                  <a:pt x="6946" y="0"/>
                </a:lnTo>
                <a:lnTo>
                  <a:pt x="15430" y="0"/>
                </a:lnTo>
                <a:lnTo>
                  <a:pt x="172643" y="0"/>
                </a:lnTo>
                <a:lnTo>
                  <a:pt x="181127" y="0"/>
                </a:lnTo>
                <a:lnTo>
                  <a:pt x="188074" y="6946"/>
                </a:lnTo>
                <a:lnTo>
                  <a:pt x="188074" y="15430"/>
                </a:lnTo>
                <a:lnTo>
                  <a:pt x="188074" y="126415"/>
                </a:lnTo>
                <a:lnTo>
                  <a:pt x="188074" y="134899"/>
                </a:lnTo>
                <a:lnTo>
                  <a:pt x="181127" y="141846"/>
                </a:lnTo>
                <a:lnTo>
                  <a:pt x="172643" y="141846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3123" y="864443"/>
            <a:ext cx="255904" cy="74930"/>
          </a:xfrm>
          <a:custGeom>
            <a:avLst/>
            <a:gdLst/>
            <a:ahLst/>
            <a:cxnLst/>
            <a:rect l="l" t="t" r="r" b="b"/>
            <a:pathLst>
              <a:path w="255904" h="74930">
                <a:moveTo>
                  <a:pt x="19253" y="74434"/>
                </a:moveTo>
                <a:lnTo>
                  <a:pt x="236474" y="74434"/>
                </a:lnTo>
                <a:lnTo>
                  <a:pt x="244388" y="72936"/>
                </a:lnTo>
                <a:lnTo>
                  <a:pt x="251247" y="68667"/>
                </a:lnTo>
                <a:lnTo>
                  <a:pt x="255529" y="61967"/>
                </a:lnTo>
                <a:lnTo>
                  <a:pt x="255714" y="53174"/>
                </a:lnTo>
                <a:lnTo>
                  <a:pt x="248897" y="38656"/>
                </a:lnTo>
                <a:lnTo>
                  <a:pt x="237391" y="21067"/>
                </a:lnTo>
                <a:lnTo>
                  <a:pt x="226557" y="6238"/>
                </a:lnTo>
                <a:lnTo>
                  <a:pt x="221754" y="0"/>
                </a:lnTo>
                <a:lnTo>
                  <a:pt x="33972" y="0"/>
                </a:lnTo>
                <a:lnTo>
                  <a:pt x="16353" y="22462"/>
                </a:lnTo>
                <a:lnTo>
                  <a:pt x="6942" y="35488"/>
                </a:lnTo>
                <a:lnTo>
                  <a:pt x="2552" y="44064"/>
                </a:lnTo>
                <a:lnTo>
                  <a:pt x="0" y="53174"/>
                </a:lnTo>
                <a:lnTo>
                  <a:pt x="190" y="61967"/>
                </a:lnTo>
                <a:lnTo>
                  <a:pt x="4473" y="68667"/>
                </a:lnTo>
                <a:lnTo>
                  <a:pt x="11333" y="72936"/>
                </a:lnTo>
                <a:lnTo>
                  <a:pt x="19253" y="74434"/>
                </a:lnTo>
                <a:close/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16417" y="914283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0143" y="89107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644" y="0"/>
                </a:lnTo>
              </a:path>
            </a:pathLst>
          </a:custGeom>
          <a:ln w="12890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0851" y="759067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16161" y="739692"/>
            <a:ext cx="4445" cy="30480"/>
          </a:xfrm>
          <a:custGeom>
            <a:avLst/>
            <a:gdLst/>
            <a:ahLst/>
            <a:cxnLst/>
            <a:rect l="l" t="t" r="r" b="b"/>
            <a:pathLst>
              <a:path w="4445" h="30479">
                <a:moveTo>
                  <a:pt x="4305" y="2990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50390" y="759571"/>
            <a:ext cx="31115" cy="21590"/>
          </a:xfrm>
          <a:custGeom>
            <a:avLst/>
            <a:gdLst/>
            <a:ahLst/>
            <a:cxnLst/>
            <a:rect l="l" t="t" r="r" b="b"/>
            <a:pathLst>
              <a:path w="31114" h="21590">
                <a:moveTo>
                  <a:pt x="30949" y="0"/>
                </a:moveTo>
                <a:lnTo>
                  <a:pt x="0" y="21475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6104" y="806344"/>
            <a:ext cx="30480" cy="22860"/>
          </a:xfrm>
          <a:custGeom>
            <a:avLst/>
            <a:gdLst/>
            <a:ahLst/>
            <a:cxnLst/>
            <a:rect l="l" t="t" r="r" b="b"/>
            <a:pathLst>
              <a:path w="30479" h="22859">
                <a:moveTo>
                  <a:pt x="30225" y="22478"/>
                </a:moveTo>
                <a:lnTo>
                  <a:pt x="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16155" y="814249"/>
            <a:ext cx="3810" cy="24765"/>
          </a:xfrm>
          <a:custGeom>
            <a:avLst/>
            <a:gdLst/>
            <a:ahLst/>
            <a:cxnLst/>
            <a:rect l="l" t="t" r="r" b="b"/>
            <a:pathLst>
              <a:path w="3810" h="24765">
                <a:moveTo>
                  <a:pt x="0" y="24650"/>
                </a:moveTo>
                <a:lnTo>
                  <a:pt x="3390" y="0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8704" y="807721"/>
            <a:ext cx="34925" cy="15240"/>
          </a:xfrm>
          <a:custGeom>
            <a:avLst/>
            <a:gdLst/>
            <a:ahLst/>
            <a:cxnLst/>
            <a:rect l="l" t="t" r="r" b="b"/>
            <a:pathLst>
              <a:path w="34925" h="15240">
                <a:moveTo>
                  <a:pt x="34518" y="0"/>
                </a:moveTo>
                <a:lnTo>
                  <a:pt x="0" y="15074"/>
                </a:lnTo>
              </a:path>
            </a:pathLst>
          </a:custGeom>
          <a:ln w="12865">
            <a:solidFill>
              <a:srgbClr val="EA6A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15492" y="965233"/>
            <a:ext cx="40449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00" b="1" spc="30" dirty="0">
                <a:solidFill>
                  <a:srgbClr val="EA6955"/>
                </a:solidFill>
                <a:latin typeface="Helvetica Neue"/>
                <a:cs typeface="Helvetica Neue"/>
              </a:rPr>
              <a:t>CRE</a:t>
            </a:r>
            <a:r>
              <a:rPr sz="700" b="1" spc="-30" dirty="0">
                <a:solidFill>
                  <a:srgbClr val="EA6955"/>
                </a:solidFill>
                <a:latin typeface="Helvetica Neue"/>
                <a:cs typeface="Helvetica Neue"/>
              </a:rPr>
              <a:t>A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8051" y="1220494"/>
            <a:ext cx="4114165" cy="1727200"/>
          </a:xfrm>
          <a:custGeom>
            <a:avLst/>
            <a:gdLst/>
            <a:ahLst/>
            <a:cxnLst/>
            <a:rect l="l" t="t" r="r" b="b"/>
            <a:pathLst>
              <a:path w="4114165" h="172720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727200"/>
                </a:lnTo>
                <a:lnTo>
                  <a:pt x="3999306" y="1727200"/>
                </a:lnTo>
                <a:lnTo>
                  <a:pt x="4065385" y="1725414"/>
                </a:lnTo>
                <a:lnTo>
                  <a:pt x="4099318" y="1712912"/>
                </a:lnTo>
                <a:lnTo>
                  <a:pt x="4111820" y="1678979"/>
                </a:lnTo>
                <a:lnTo>
                  <a:pt x="4113606" y="1612900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8662" y="1254556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30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709175" y="714815"/>
            <a:ext cx="4112260" cy="1818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700" b="1" spc="30" dirty="0">
                <a:solidFill>
                  <a:srgbClr val="642B73"/>
                </a:solidFill>
                <a:latin typeface="Helvetica Neue"/>
                <a:cs typeface="Helvetica Neue"/>
              </a:rPr>
              <a:t>Condividi</a:t>
            </a:r>
            <a:endParaRPr sz="2700" dirty="0">
              <a:latin typeface="Helvetica Neue"/>
              <a:cs typeface="Helvetica Neue"/>
            </a:endParaRPr>
          </a:p>
          <a:p>
            <a:pPr marL="12700" marR="5080">
              <a:lnSpc>
                <a:spcPct val="105600"/>
              </a:lnSpc>
              <a:spcBef>
                <a:spcPts val="1340"/>
              </a:spcBef>
            </a:pPr>
            <a:r>
              <a:rPr lang="it-IT" sz="1500" dirty="0" smtClean="0">
                <a:solidFill>
                  <a:srgbClr val="4C4D4F"/>
                </a:solidFill>
                <a:latin typeface="Helvetica Neue"/>
                <a:cs typeface="Helvetica Neue"/>
              </a:rPr>
              <a:t>Aiuta </a:t>
            </a:r>
            <a:r>
              <a:rPr lang="it-IT" sz="1500" dirty="0">
                <a:solidFill>
                  <a:srgbClr val="4C4D4F"/>
                </a:solidFill>
                <a:latin typeface="Helvetica Neue"/>
                <a:cs typeface="Helvetica Neue"/>
              </a:rPr>
              <a:t>i partecipanti ad aggiungere i loro progetti a una galleria condivisa in Scratch. Dagli un link alla galleria. Quindi, una volta nella galleria, possono fare clic su "Aggiungi progetti" in fondo alla </a:t>
            </a:r>
            <a:r>
              <a:rPr lang="it-IT" sz="1500" dirty="0" smtClean="0">
                <a:solidFill>
                  <a:srgbClr val="4C4D4F"/>
                </a:solidFill>
                <a:latin typeface="Helvetica Neue"/>
                <a:cs typeface="Helvetica Neue"/>
              </a:rPr>
              <a:t>pagina</a:t>
            </a:r>
            <a:r>
              <a:rPr sz="1500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500" dirty="0">
              <a:latin typeface="Helvetica Neue"/>
              <a:cs typeface="Helvetica Neu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09175" y="2622011"/>
            <a:ext cx="3903345" cy="502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lang="it-IT" sz="1500" dirty="0" smtClean="0">
                <a:solidFill>
                  <a:srgbClr val="4C4D4F"/>
                </a:solidFill>
                <a:latin typeface="Helvetica Neue"/>
                <a:cs typeface="Helvetica Neue"/>
              </a:rPr>
              <a:t>Trova </a:t>
            </a:r>
            <a:r>
              <a:rPr lang="it-IT" sz="1500" dirty="0">
                <a:solidFill>
                  <a:srgbClr val="4C4D4F"/>
                </a:solidFill>
                <a:latin typeface="Helvetica Neue"/>
                <a:cs typeface="Helvetica Neue"/>
              </a:rPr>
              <a:t>dei volontari che mostrino il loro progetto al gruppo</a:t>
            </a:r>
            <a:r>
              <a:rPr sz="1500" spc="-5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500" dirty="0">
              <a:latin typeface="Helvetica Neue"/>
              <a:cs typeface="Helvetica Neu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96400" y="964420"/>
            <a:ext cx="54615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700" b="1" spc="30" dirty="0">
                <a:solidFill>
                  <a:srgbClr val="642B73"/>
                </a:solidFill>
                <a:latin typeface="Helvetica Neue"/>
                <a:cs typeface="Helvetica Neue"/>
              </a:rPr>
              <a:t>CONDIVIDI</a:t>
            </a:r>
            <a:endParaRPr sz="700" dirty="0">
              <a:latin typeface="Helvetica Neue"/>
              <a:cs typeface="Helvetica Neu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491453" y="732421"/>
            <a:ext cx="177165" cy="179705"/>
          </a:xfrm>
          <a:custGeom>
            <a:avLst/>
            <a:gdLst/>
            <a:ahLst/>
            <a:cxnLst/>
            <a:rect l="l" t="t" r="r" b="b"/>
            <a:pathLst>
              <a:path w="177165" h="179705">
                <a:moveTo>
                  <a:pt x="176682" y="47320"/>
                </a:moveTo>
                <a:lnTo>
                  <a:pt x="163403" y="28273"/>
                </a:lnTo>
                <a:lnTo>
                  <a:pt x="143805" y="13301"/>
                </a:lnTo>
                <a:lnTo>
                  <a:pt x="119268" y="3509"/>
                </a:lnTo>
                <a:lnTo>
                  <a:pt x="91173" y="0"/>
                </a:lnTo>
                <a:lnTo>
                  <a:pt x="55683" y="5699"/>
                </a:lnTo>
                <a:lnTo>
                  <a:pt x="26703" y="21242"/>
                </a:lnTo>
                <a:lnTo>
                  <a:pt x="7164" y="44293"/>
                </a:lnTo>
                <a:lnTo>
                  <a:pt x="0" y="72516"/>
                </a:lnTo>
                <a:lnTo>
                  <a:pt x="2006" y="87705"/>
                </a:lnTo>
                <a:lnTo>
                  <a:pt x="7750" y="101792"/>
                </a:lnTo>
                <a:lnTo>
                  <a:pt x="16812" y="114452"/>
                </a:lnTo>
                <a:lnTo>
                  <a:pt x="28778" y="125361"/>
                </a:lnTo>
                <a:lnTo>
                  <a:pt x="26726" y="132531"/>
                </a:lnTo>
                <a:lnTo>
                  <a:pt x="26317" y="148502"/>
                </a:lnTo>
                <a:lnTo>
                  <a:pt x="35600" y="166372"/>
                </a:lnTo>
                <a:lnTo>
                  <a:pt x="62623" y="179235"/>
                </a:lnTo>
                <a:lnTo>
                  <a:pt x="59524" y="162441"/>
                </a:lnTo>
                <a:lnTo>
                  <a:pt x="59121" y="153468"/>
                </a:lnTo>
                <a:lnTo>
                  <a:pt x="61980" y="149279"/>
                </a:lnTo>
                <a:lnTo>
                  <a:pt x="68668" y="146837"/>
                </a:lnTo>
                <a:lnTo>
                  <a:pt x="74091" y="145237"/>
                </a:lnTo>
                <a:lnTo>
                  <a:pt x="77470" y="145021"/>
                </a:lnTo>
                <a:lnTo>
                  <a:pt x="91173" y="145021"/>
                </a:lnTo>
                <a:lnTo>
                  <a:pt x="111582" y="143195"/>
                </a:lnTo>
                <a:lnTo>
                  <a:pt x="130370" y="137990"/>
                </a:lnTo>
                <a:lnTo>
                  <a:pt x="147032" y="129810"/>
                </a:lnTo>
                <a:lnTo>
                  <a:pt x="161061" y="119062"/>
                </a:lnTo>
                <a:lnTo>
                  <a:pt x="158490" y="112992"/>
                </a:lnTo>
                <a:lnTo>
                  <a:pt x="156611" y="106703"/>
                </a:lnTo>
                <a:lnTo>
                  <a:pt x="155458" y="100222"/>
                </a:lnTo>
                <a:lnTo>
                  <a:pt x="155067" y="93573"/>
                </a:lnTo>
                <a:lnTo>
                  <a:pt x="156545" y="80690"/>
                </a:lnTo>
                <a:lnTo>
                  <a:pt x="160812" y="68556"/>
                </a:lnTo>
                <a:lnTo>
                  <a:pt x="167609" y="57367"/>
                </a:lnTo>
                <a:lnTo>
                  <a:pt x="176682" y="47320"/>
                </a:lnTo>
                <a:close/>
              </a:path>
            </a:pathLst>
          </a:custGeom>
          <a:ln w="14363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52510" y="753478"/>
            <a:ext cx="182245" cy="175260"/>
          </a:xfrm>
          <a:custGeom>
            <a:avLst/>
            <a:gdLst/>
            <a:ahLst/>
            <a:cxnLst/>
            <a:rect l="l" t="t" r="r" b="b"/>
            <a:pathLst>
              <a:path w="182245" h="175259">
                <a:moveTo>
                  <a:pt x="0" y="98005"/>
                </a:moveTo>
                <a:lnTo>
                  <a:pt x="13738" y="116941"/>
                </a:lnTo>
                <a:lnTo>
                  <a:pt x="33932" y="131814"/>
                </a:lnTo>
                <a:lnTo>
                  <a:pt x="59173" y="141538"/>
                </a:lnTo>
                <a:lnTo>
                  <a:pt x="88049" y="145021"/>
                </a:lnTo>
                <a:lnTo>
                  <a:pt x="95783" y="145021"/>
                </a:lnTo>
                <a:lnTo>
                  <a:pt x="103276" y="144284"/>
                </a:lnTo>
                <a:lnTo>
                  <a:pt x="110464" y="142925"/>
                </a:lnTo>
                <a:lnTo>
                  <a:pt x="117484" y="153704"/>
                </a:lnTo>
                <a:lnTo>
                  <a:pt x="116062" y="164031"/>
                </a:lnTo>
                <a:lnTo>
                  <a:pt x="111396" y="171784"/>
                </a:lnTo>
                <a:lnTo>
                  <a:pt x="108686" y="174840"/>
                </a:lnTo>
                <a:lnTo>
                  <a:pt x="137844" y="167384"/>
                </a:lnTo>
                <a:lnTo>
                  <a:pt x="150380" y="151501"/>
                </a:lnTo>
                <a:lnTo>
                  <a:pt x="152992" y="135718"/>
                </a:lnTo>
                <a:lnTo>
                  <a:pt x="152374" y="128562"/>
                </a:lnTo>
                <a:lnTo>
                  <a:pt x="169555" y="109869"/>
                </a:lnTo>
                <a:lnTo>
                  <a:pt x="178377" y="97801"/>
                </a:lnTo>
                <a:lnTo>
                  <a:pt x="181628" y="87101"/>
                </a:lnTo>
                <a:lnTo>
                  <a:pt x="182092" y="72516"/>
                </a:lnTo>
                <a:lnTo>
                  <a:pt x="174702" y="44293"/>
                </a:lnTo>
                <a:lnTo>
                  <a:pt x="154549" y="21242"/>
                </a:lnTo>
                <a:lnTo>
                  <a:pt x="124656" y="5699"/>
                </a:lnTo>
                <a:lnTo>
                  <a:pt x="88049" y="0"/>
                </a:lnTo>
                <a:lnTo>
                  <a:pt x="66868" y="1848"/>
                </a:lnTo>
                <a:lnTo>
                  <a:pt x="47382" y="7116"/>
                </a:lnTo>
                <a:lnTo>
                  <a:pt x="30122" y="15392"/>
                </a:lnTo>
                <a:lnTo>
                  <a:pt x="15621" y="26263"/>
                </a:lnTo>
              </a:path>
            </a:pathLst>
          </a:custGeom>
          <a:ln w="14363">
            <a:solidFill>
              <a:srgbClr val="672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10378" y="4267198"/>
            <a:ext cx="4121150" cy="2794000"/>
          </a:xfrm>
          <a:custGeom>
            <a:avLst/>
            <a:gdLst/>
            <a:ahLst/>
            <a:cxnLst/>
            <a:rect l="l" t="t" r="r" b="b"/>
            <a:pathLst>
              <a:path w="4121150" h="2794000">
                <a:moveTo>
                  <a:pt x="4120997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94000"/>
                </a:lnTo>
                <a:lnTo>
                  <a:pt x="4006697" y="2794000"/>
                </a:lnTo>
                <a:lnTo>
                  <a:pt x="4072777" y="2792214"/>
                </a:lnTo>
                <a:lnTo>
                  <a:pt x="4106710" y="2779712"/>
                </a:lnTo>
                <a:lnTo>
                  <a:pt x="4119211" y="2745779"/>
                </a:lnTo>
                <a:lnTo>
                  <a:pt x="4120997" y="2679700"/>
                </a:lnTo>
                <a:lnTo>
                  <a:pt x="4120997" y="0"/>
                </a:lnTo>
                <a:close/>
              </a:path>
            </a:pathLst>
          </a:custGeom>
          <a:solidFill>
            <a:srgbClr val="E6ED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09416" y="1291854"/>
            <a:ext cx="147658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spc="15" dirty="0">
                <a:solidFill>
                  <a:srgbClr val="EA6955"/>
                </a:solidFill>
                <a:latin typeface="Arial"/>
                <a:cs typeface="Arial"/>
              </a:rPr>
              <a:t>Altre cose da provare</a:t>
            </a:r>
            <a:endParaRPr lang="it-IT" sz="10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88194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5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8770" y="7446873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70802" y="0"/>
                </a:moveTo>
                <a:lnTo>
                  <a:pt x="43242" y="5563"/>
                </a:lnTo>
                <a:lnTo>
                  <a:pt x="20737" y="20737"/>
                </a:lnTo>
                <a:lnTo>
                  <a:pt x="5563" y="43242"/>
                </a:lnTo>
                <a:lnTo>
                  <a:pt x="0" y="70802"/>
                </a:lnTo>
                <a:lnTo>
                  <a:pt x="5563" y="98362"/>
                </a:lnTo>
                <a:lnTo>
                  <a:pt x="20737" y="120867"/>
                </a:lnTo>
                <a:lnTo>
                  <a:pt x="43242" y="136041"/>
                </a:lnTo>
                <a:lnTo>
                  <a:pt x="70802" y="141604"/>
                </a:lnTo>
                <a:lnTo>
                  <a:pt x="98362" y="136041"/>
                </a:lnTo>
                <a:lnTo>
                  <a:pt x="120867" y="120867"/>
                </a:lnTo>
                <a:lnTo>
                  <a:pt x="136041" y="98362"/>
                </a:lnTo>
                <a:lnTo>
                  <a:pt x="141604" y="70802"/>
                </a:lnTo>
                <a:lnTo>
                  <a:pt x="136041" y="43242"/>
                </a:lnTo>
                <a:lnTo>
                  <a:pt x="120867" y="20737"/>
                </a:lnTo>
                <a:lnTo>
                  <a:pt x="98362" y="5563"/>
                </a:lnTo>
                <a:lnTo>
                  <a:pt x="70802" y="0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23564" y="7142588"/>
            <a:ext cx="37592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lang="it-IT" sz="800" b="1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Scratch </a:t>
            </a:r>
            <a:r>
              <a:rPr lang="it-IT" sz="800" b="1" spc="-20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è un progetto del </a:t>
            </a:r>
            <a:r>
              <a:rPr lang="it-IT" sz="800" b="1" spc="-10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Lifelong </a:t>
            </a:r>
            <a:r>
              <a:rPr lang="it-IT" sz="800" b="1" spc="-5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Kindergarten </a:t>
            </a:r>
            <a:r>
              <a:rPr lang="it-IT" sz="800" b="1" spc="-10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 </a:t>
            </a:r>
            <a:r>
              <a:rPr lang="it-IT" sz="800" b="1" spc="10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</a:t>
            </a:r>
            <a:r>
              <a:rPr lang="it-IT" sz="800" b="1" spc="5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800" b="1" spc="20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 </a:t>
            </a:r>
            <a:r>
              <a:rPr lang="it-IT" sz="800" b="1" spc="10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Media</a:t>
            </a:r>
            <a:r>
              <a:rPr lang="it-IT" sz="800" b="1" spc="70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800" b="1" dirty="0">
                <a:solidFill>
                  <a:srgbClr val="4C4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Lab.</a:t>
            </a:r>
            <a:endParaRPr lang="it-IT" sz="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6992" y="3111500"/>
            <a:ext cx="4114165" cy="1917700"/>
          </a:xfrm>
          <a:custGeom>
            <a:avLst/>
            <a:gdLst/>
            <a:ahLst/>
            <a:cxnLst/>
            <a:rect l="l" t="t" r="r" b="b"/>
            <a:pathLst>
              <a:path w="4114165" h="1917700">
                <a:moveTo>
                  <a:pt x="4113606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917700"/>
                </a:lnTo>
                <a:lnTo>
                  <a:pt x="3999306" y="1917700"/>
                </a:lnTo>
                <a:lnTo>
                  <a:pt x="4065385" y="1915914"/>
                </a:lnTo>
                <a:lnTo>
                  <a:pt x="4099318" y="1903412"/>
                </a:lnTo>
                <a:lnTo>
                  <a:pt x="4111820" y="1869479"/>
                </a:lnTo>
                <a:lnTo>
                  <a:pt x="4113606" y="1803400"/>
                </a:lnTo>
                <a:lnTo>
                  <a:pt x="4113606" y="0"/>
                </a:lnTo>
                <a:close/>
              </a:path>
            </a:pathLst>
          </a:custGeom>
          <a:solidFill>
            <a:srgbClr val="FB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602" y="3145562"/>
            <a:ext cx="4035425" cy="278130"/>
          </a:xfrm>
          <a:custGeom>
            <a:avLst/>
            <a:gdLst/>
            <a:ahLst/>
            <a:cxnLst/>
            <a:rect l="l" t="t" r="r" b="b"/>
            <a:pathLst>
              <a:path w="4035425" h="278129">
                <a:moveTo>
                  <a:pt x="4035361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277977"/>
                </a:lnTo>
                <a:lnTo>
                  <a:pt x="4035361" y="2779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10259" y="3189984"/>
            <a:ext cx="132334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EA6955"/>
                </a:solidFill>
                <a:latin typeface="Helvetica Neue"/>
                <a:cs typeface="Helvetica Neue"/>
              </a:rPr>
              <a:t>Support</a:t>
            </a:r>
            <a:r>
              <a:rPr lang="it-IT" sz="1000" b="1" dirty="0">
                <a:solidFill>
                  <a:srgbClr val="EA6955"/>
                </a:solidFill>
                <a:latin typeface="Helvetica Neue"/>
                <a:cs typeface="Helvetica Neue"/>
              </a:rPr>
              <a:t>a il </a:t>
            </a:r>
            <a:r>
              <a:rPr sz="1000" b="1" spc="-100" dirty="0">
                <a:solidFill>
                  <a:srgbClr val="EA6955"/>
                </a:solidFill>
                <a:latin typeface="Helvetica Neue"/>
                <a:cs typeface="Helvetica Neue"/>
              </a:rPr>
              <a:t> </a:t>
            </a:r>
            <a:r>
              <a:rPr sz="1000" b="1" dirty="0">
                <a:solidFill>
                  <a:srgbClr val="EA6955"/>
                </a:solidFill>
                <a:latin typeface="Helvetica Neue"/>
                <a:cs typeface="Helvetica Neue"/>
              </a:rPr>
              <a:t>Tinkering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6410" y="1676400"/>
            <a:ext cx="1620468" cy="11772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18110" indent="-105410">
              <a:lnSpc>
                <a:spcPct val="100000"/>
              </a:lnSpc>
              <a:spcBef>
                <a:spcPts val="200"/>
              </a:spcBef>
              <a:buClr>
                <a:srgbClr val="EA6955"/>
              </a:buClr>
              <a:buFont typeface="HelveticaNeue-UltraLight"/>
              <a:buChar char="•"/>
              <a:tabLst>
                <a:tab pos="111760" algn="l"/>
              </a:tabLst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Cambia sfondo</a:t>
            </a:r>
            <a:r>
              <a:rPr sz="1000" spc="-5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  <a:p>
            <a:pPr marL="118110" marR="42545" indent="-105410">
              <a:lnSpc>
                <a:spcPct val="108300"/>
              </a:lnSpc>
              <a:buClr>
                <a:srgbClr val="EA6955"/>
              </a:buClr>
              <a:buFont typeface="HelveticaNeue-UltraLight"/>
              <a:buChar char="•"/>
              <a:tabLst>
                <a:tab pos="111760" algn="l"/>
              </a:tabLst>
            </a:pP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Fai in modo che i tuoi personaggi abbiano una conversazione</a:t>
            </a:r>
            <a:r>
              <a:rPr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  <a:p>
            <a:pPr marL="118110" indent="-105410">
              <a:lnSpc>
                <a:spcPct val="100000"/>
              </a:lnSpc>
              <a:spcBef>
                <a:spcPts val="100"/>
              </a:spcBef>
              <a:buClr>
                <a:srgbClr val="EA6955"/>
              </a:buClr>
              <a:buFont typeface="HelveticaNeue-UltraLight"/>
              <a:buChar char="•"/>
              <a:tabLst>
                <a:tab pos="111760" algn="l"/>
              </a:tabLst>
            </a:pP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Sposta i tuoi personaggi</a:t>
            </a:r>
            <a:r>
              <a:rPr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  <a:p>
            <a:pPr marL="118110" marR="107950" indent="-105410">
              <a:lnSpc>
                <a:spcPct val="108300"/>
              </a:lnSpc>
              <a:buClr>
                <a:srgbClr val="EA6955"/>
              </a:buClr>
              <a:buFont typeface="HelveticaNeue-UltraLight"/>
              <a:buChar char="•"/>
              <a:tabLst>
                <a:tab pos="111760" algn="l"/>
              </a:tabLst>
            </a:pP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Cambia qualcosa quando ci clicchi sopra</a:t>
            </a:r>
            <a:r>
              <a:rPr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5506" y="3505200"/>
            <a:ext cx="2426970" cy="167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985">
              <a:lnSpc>
                <a:spcPct val="108300"/>
              </a:lnSpc>
              <a:spcBef>
                <a:spcPts val="100"/>
              </a:spcBef>
            </a:pP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Scratch </a:t>
            </a: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è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progettato per supportare la creazione con esperimenti e tinkering. Quindi, i partecipanti potrebbero voler iniziare le loro storie senza pianificarle in anticipo. Mentre creano, un'idea può scatenarne un'altra.</a:t>
            </a:r>
          </a:p>
          <a:p>
            <a:pPr marL="12700" marR="133985">
              <a:lnSpc>
                <a:spcPct val="108300"/>
              </a:lnSpc>
              <a:spcBef>
                <a:spcPts val="100"/>
              </a:spcBef>
            </a:pP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Celebrate le loro scintille di creatività e le svolte inaspettate che le loro storie potrebbero prendere</a:t>
            </a:r>
          </a:p>
          <a:p>
            <a:pPr marL="12700" marR="5080">
              <a:lnSpc>
                <a:spcPct val="108300"/>
              </a:lnSpc>
            </a:pPr>
            <a:r>
              <a:rPr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84240" y="6153150"/>
            <a:ext cx="1081161" cy="792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84240" y="6153150"/>
            <a:ext cx="1081405" cy="793115"/>
          </a:xfrm>
          <a:custGeom>
            <a:avLst/>
            <a:gdLst/>
            <a:ahLst/>
            <a:cxnLst/>
            <a:rect l="l" t="t" r="r" b="b"/>
            <a:pathLst>
              <a:path w="1081404" h="793115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735380"/>
                </a:lnTo>
                <a:lnTo>
                  <a:pt x="892" y="768420"/>
                </a:lnTo>
                <a:lnTo>
                  <a:pt x="7143" y="785387"/>
                </a:lnTo>
                <a:lnTo>
                  <a:pt x="24110" y="791637"/>
                </a:lnTo>
                <a:lnTo>
                  <a:pt x="57150" y="792530"/>
                </a:lnTo>
                <a:lnTo>
                  <a:pt x="1024013" y="792530"/>
                </a:lnTo>
                <a:lnTo>
                  <a:pt x="1057053" y="791637"/>
                </a:lnTo>
                <a:lnTo>
                  <a:pt x="1074019" y="785387"/>
                </a:lnTo>
                <a:lnTo>
                  <a:pt x="1080270" y="768420"/>
                </a:lnTo>
                <a:lnTo>
                  <a:pt x="1081163" y="735380"/>
                </a:lnTo>
                <a:lnTo>
                  <a:pt x="1081163" y="57150"/>
                </a:lnTo>
                <a:lnTo>
                  <a:pt x="1080270" y="24110"/>
                </a:lnTo>
                <a:lnTo>
                  <a:pt x="1074019" y="7143"/>
                </a:lnTo>
                <a:lnTo>
                  <a:pt x="1057053" y="892"/>
                </a:lnTo>
                <a:lnTo>
                  <a:pt x="1024013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707418" y="3260364"/>
            <a:ext cx="3658870" cy="91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b="1" spc="5" dirty="0">
                <a:solidFill>
                  <a:srgbClr val="85B033"/>
                </a:solidFill>
                <a:latin typeface="Helvetica Neue"/>
                <a:cs typeface="Helvetica Neue"/>
              </a:rPr>
              <a:t>E</a:t>
            </a:r>
            <a:r>
              <a:rPr sz="1800" b="1" spc="35" dirty="0">
                <a:solidFill>
                  <a:srgbClr val="85B033"/>
                </a:solidFill>
                <a:latin typeface="Helvetica Neue"/>
                <a:cs typeface="Helvetica Neue"/>
              </a:rPr>
              <a:t> </a:t>
            </a:r>
            <a:r>
              <a:rPr lang="it-IT" b="1" spc="35" dirty="0">
                <a:solidFill>
                  <a:srgbClr val="85B033"/>
                </a:solidFill>
                <a:latin typeface="Helvetica Neue"/>
                <a:cs typeface="Helvetica Neue"/>
              </a:rPr>
              <a:t>p</a:t>
            </a:r>
            <a:r>
              <a:rPr lang="it-IT" sz="1800" b="1" spc="35" dirty="0" smtClean="0">
                <a:solidFill>
                  <a:srgbClr val="85B033"/>
                </a:solidFill>
                <a:latin typeface="Helvetica Neue"/>
                <a:cs typeface="Helvetica Neue"/>
              </a:rPr>
              <a:t>oi</a:t>
            </a:r>
            <a:r>
              <a:rPr sz="1800" b="1" spc="35" dirty="0">
                <a:solidFill>
                  <a:srgbClr val="85B033"/>
                </a:solidFill>
                <a:latin typeface="Helvetica Neue"/>
                <a:cs typeface="Helvetica Neue"/>
              </a:rPr>
              <a:t>?</a:t>
            </a:r>
            <a:endParaRPr sz="1800" dirty="0">
              <a:latin typeface="Helvetica Neue"/>
              <a:cs typeface="Helvetica Neue"/>
            </a:endParaRPr>
          </a:p>
          <a:p>
            <a:pPr marL="25400" marR="5080">
              <a:lnSpc>
                <a:spcPts val="1300"/>
              </a:lnSpc>
              <a:spcBef>
                <a:spcPts val="950"/>
              </a:spcBef>
            </a:pPr>
            <a:r>
              <a:rPr lang="it-IT" sz="1100" spc="5" dirty="0">
                <a:solidFill>
                  <a:srgbClr val="4C4D4F"/>
                </a:solidFill>
                <a:latin typeface="Arial"/>
                <a:cs typeface="Arial"/>
              </a:rPr>
              <a:t>I partecipanti possono utilizzare queste idee e concetti per creare un'ampia gamma di progetti</a:t>
            </a:r>
            <a:r>
              <a:rPr lang="it-IT" sz="1100" spc="-5" dirty="0">
                <a:solidFill>
                  <a:srgbClr val="4C4D4F"/>
                </a:solidFill>
                <a:latin typeface="Helvetica Neue"/>
                <a:cs typeface="Helvetica Neue"/>
              </a:rPr>
              <a:t>. Ecco </a:t>
            </a:r>
            <a:r>
              <a:rPr lang="it-IT" sz="1100" spc="-10" dirty="0">
                <a:solidFill>
                  <a:srgbClr val="4C4D4F"/>
                </a:solidFill>
                <a:latin typeface="Helvetica Neue"/>
                <a:cs typeface="Helvetica Neue"/>
              </a:rPr>
              <a:t>alcune </a:t>
            </a:r>
            <a:r>
              <a:rPr lang="it-IT" sz="1100" dirty="0">
                <a:solidFill>
                  <a:srgbClr val="4C4D4F"/>
                </a:solidFill>
                <a:latin typeface="Helvetica Neue"/>
                <a:cs typeface="Helvetica Neue"/>
              </a:rPr>
              <a:t>varianti sulla storia del </a:t>
            </a:r>
            <a:r>
              <a:rPr lang="it-IT" sz="1100" spc="-5" dirty="0">
                <a:solidFill>
                  <a:srgbClr val="4C4D4F"/>
                </a:solidFill>
                <a:latin typeface="Helvetica Neue"/>
                <a:cs typeface="Helvetica Neue"/>
              </a:rPr>
              <a:t>progetto </a:t>
            </a:r>
            <a:r>
              <a:rPr lang="it-IT" sz="1100" dirty="0">
                <a:solidFill>
                  <a:srgbClr val="4C4D4F"/>
                </a:solidFill>
                <a:latin typeface="Helvetica Neue"/>
                <a:cs typeface="Helvetica Neue"/>
              </a:rPr>
              <a:t>che potresti suggerire:</a:t>
            </a:r>
            <a:endParaRPr lang="it-IT" sz="1100" dirty="0">
              <a:latin typeface="Helvetica Neue"/>
              <a:cs typeface="Helvetica Neu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6410" y="5304562"/>
            <a:ext cx="4035425" cy="201930"/>
          </a:xfrm>
          <a:custGeom>
            <a:avLst/>
            <a:gdLst/>
            <a:ahLst/>
            <a:cxnLst/>
            <a:rect l="l" t="t" r="r" b="b"/>
            <a:pathLst>
              <a:path w="4035425" h="201929">
                <a:moveTo>
                  <a:pt x="4035361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01777"/>
                </a:lnTo>
                <a:lnTo>
                  <a:pt x="4035361" y="201777"/>
                </a:lnTo>
                <a:lnTo>
                  <a:pt x="4035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10259" y="5272784"/>
            <a:ext cx="124714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 err="1" smtClean="0">
                <a:solidFill>
                  <a:srgbClr val="EA6955"/>
                </a:solidFill>
                <a:latin typeface="Helvetica Neue"/>
                <a:cs typeface="Helvetica Neue"/>
              </a:rPr>
              <a:t>Pr</a:t>
            </a:r>
            <a:r>
              <a:rPr lang="it-IT" sz="1000" b="1" spc="-10" dirty="0" smtClean="0">
                <a:solidFill>
                  <a:srgbClr val="EA6955"/>
                </a:solidFill>
                <a:latin typeface="Helvetica Neue"/>
                <a:cs typeface="Helvetica Neue"/>
              </a:rPr>
              <a:t>ima di condividere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984240" y="5267937"/>
            <a:ext cx="1081161" cy="792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84240" y="5267936"/>
            <a:ext cx="1081405" cy="793115"/>
          </a:xfrm>
          <a:custGeom>
            <a:avLst/>
            <a:gdLst/>
            <a:ahLst/>
            <a:cxnLst/>
            <a:rect l="l" t="t" r="r" b="b"/>
            <a:pathLst>
              <a:path w="1081404" h="793114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735380"/>
                </a:lnTo>
                <a:lnTo>
                  <a:pt x="892" y="768420"/>
                </a:lnTo>
                <a:lnTo>
                  <a:pt x="7143" y="785387"/>
                </a:lnTo>
                <a:lnTo>
                  <a:pt x="24110" y="791637"/>
                </a:lnTo>
                <a:lnTo>
                  <a:pt x="57150" y="792530"/>
                </a:lnTo>
                <a:lnTo>
                  <a:pt x="1024013" y="792530"/>
                </a:lnTo>
                <a:lnTo>
                  <a:pt x="1057053" y="791637"/>
                </a:lnTo>
                <a:lnTo>
                  <a:pt x="1074019" y="785387"/>
                </a:lnTo>
                <a:lnTo>
                  <a:pt x="1080270" y="768420"/>
                </a:lnTo>
                <a:lnTo>
                  <a:pt x="1081163" y="735380"/>
                </a:lnTo>
                <a:lnTo>
                  <a:pt x="1081163" y="57150"/>
                </a:lnTo>
                <a:lnTo>
                  <a:pt x="1080270" y="24110"/>
                </a:lnTo>
                <a:lnTo>
                  <a:pt x="1074019" y="7143"/>
                </a:lnTo>
                <a:lnTo>
                  <a:pt x="1057053" y="892"/>
                </a:lnTo>
                <a:lnTo>
                  <a:pt x="1024013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17372" y="5674179"/>
            <a:ext cx="1805732" cy="498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spc="-60" dirty="0" smtClean="0">
                <a:solidFill>
                  <a:srgbClr val="4C4D4F"/>
                </a:solidFill>
                <a:latin typeface="Helvetica Neue"/>
                <a:cs typeface="Helvetica Neue"/>
              </a:rPr>
              <a:t>Per aggiungere </a:t>
            </a: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istruzioni e</a:t>
            </a:r>
            <a:r>
              <a:rPr lang="it-IT" sz="1000" spc="-20" dirty="0" smtClean="0">
                <a:solidFill>
                  <a:srgbClr val="4C4D4F"/>
                </a:solidFill>
                <a:latin typeface="Helvetica Neue"/>
                <a:cs typeface="Helvetica Neue"/>
              </a:rPr>
              <a:t> </a:t>
            </a:r>
            <a:r>
              <a:rPr lang="it-IT" sz="1000" spc="-5" dirty="0" smtClean="0">
                <a:solidFill>
                  <a:srgbClr val="4C4D4F"/>
                </a:solidFill>
                <a:latin typeface="Helvetica Neue"/>
                <a:cs typeface="Helvetica Neue"/>
              </a:rPr>
              <a:t>crediti  </a:t>
            </a: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al </a:t>
            </a:r>
            <a:r>
              <a:rPr lang="it-IT" sz="1000" spc="-5" dirty="0" smtClean="0">
                <a:solidFill>
                  <a:srgbClr val="4C4D4F"/>
                </a:solidFill>
                <a:latin typeface="Helvetica Neue"/>
                <a:cs typeface="Helvetica Neue"/>
              </a:rPr>
              <a:t>progetto, </a:t>
            </a: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clicca il pulsante:  “Vai alla Pagina del Progetto”.</a:t>
            </a:r>
            <a:endParaRPr lang="it-IT" sz="1000" dirty="0">
              <a:latin typeface="Helvetica Neue"/>
              <a:cs typeface="Helvetica Neu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7372" y="6324600"/>
            <a:ext cx="1878964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Questo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 video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mostra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come condividere un progetto sul sito di </a:t>
            </a:r>
            <a:r>
              <a:rPr sz="1000" dirty="0">
                <a:solidFill>
                  <a:srgbClr val="4C4D4F"/>
                </a:solidFill>
                <a:latin typeface="Helvetica Neue"/>
                <a:cs typeface="Helvetica Neue"/>
              </a:rPr>
              <a:t>Scratch: </a:t>
            </a:r>
            <a:r>
              <a:rPr sz="1000" u="sng" spc="-5" dirty="0" smtClean="0">
                <a:solidFill>
                  <a:srgbClr val="4C4D4F"/>
                </a:solidFill>
                <a:latin typeface="Helvetica Neue"/>
                <a:cs typeface="Helvetica Neue"/>
                <a:hlinkClick r:id="rId7"/>
              </a:rPr>
              <a:t>vimeo.com/</a:t>
            </a:r>
            <a:r>
              <a:rPr sz="1000" u="sng" spc="-5" dirty="0" err="1" smtClean="0">
                <a:solidFill>
                  <a:srgbClr val="4C4D4F"/>
                </a:solidFill>
                <a:latin typeface="Helvetica Neue"/>
                <a:cs typeface="Helvetica Neue"/>
                <a:hlinkClick r:id="rId7"/>
              </a:rPr>
              <a:t>llk</a:t>
            </a:r>
            <a:r>
              <a:rPr sz="1000" u="sng" spc="-5" dirty="0" smtClean="0">
                <a:solidFill>
                  <a:srgbClr val="4C4D4F"/>
                </a:solidFill>
                <a:latin typeface="Helvetica Neue"/>
                <a:cs typeface="Helvetica Neue"/>
                <a:hlinkClick r:id="rId7"/>
              </a:rPr>
              <a:t>/share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83955" y="6636004"/>
            <a:ext cx="18434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0070" algn="l"/>
              </a:tabLst>
            </a:pPr>
            <a:r>
              <a:rPr sz="1000" u="sng" dirty="0">
                <a:solidFill>
                  <a:srgbClr val="4C4D4F"/>
                </a:solidFill>
                <a:latin typeface="Helvetica Neue"/>
                <a:cs typeface="Helvetica Neue"/>
              </a:rPr>
              <a:t> 	</a:t>
            </a:r>
            <a:endParaRPr sz="1000">
              <a:latin typeface="Helvetica Neue"/>
              <a:cs typeface="Helvetica Neue"/>
            </a:endParaRPr>
          </a:p>
        </p:txBody>
      </p:sp>
      <p:sp>
        <p:nvSpPr>
          <p:cNvPr id="51" name="object 51">
            <a:hlinkClick r:id="rId7"/>
          </p:cNvPr>
          <p:cNvSpPr/>
          <p:nvPr/>
        </p:nvSpPr>
        <p:spPr>
          <a:xfrm>
            <a:off x="2778974" y="5746750"/>
            <a:ext cx="1853336" cy="10605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60198" y="1835500"/>
            <a:ext cx="1202588" cy="8634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60198" y="1835500"/>
            <a:ext cx="1202690" cy="863600"/>
          </a:xfrm>
          <a:custGeom>
            <a:avLst/>
            <a:gdLst/>
            <a:ahLst/>
            <a:cxnLst/>
            <a:rect l="l" t="t" r="r" b="b"/>
            <a:pathLst>
              <a:path w="1202689" h="863600">
                <a:moveTo>
                  <a:pt x="32689" y="0"/>
                </a:moveTo>
                <a:lnTo>
                  <a:pt x="13791" y="510"/>
                </a:lnTo>
                <a:lnTo>
                  <a:pt x="4086" y="4086"/>
                </a:lnTo>
                <a:lnTo>
                  <a:pt x="510" y="13791"/>
                </a:lnTo>
                <a:lnTo>
                  <a:pt x="0" y="32689"/>
                </a:lnTo>
                <a:lnTo>
                  <a:pt x="0" y="830719"/>
                </a:lnTo>
                <a:lnTo>
                  <a:pt x="510" y="849618"/>
                </a:lnTo>
                <a:lnTo>
                  <a:pt x="4086" y="859323"/>
                </a:lnTo>
                <a:lnTo>
                  <a:pt x="13791" y="862898"/>
                </a:lnTo>
                <a:lnTo>
                  <a:pt x="32689" y="863409"/>
                </a:lnTo>
                <a:lnTo>
                  <a:pt x="1169898" y="863409"/>
                </a:lnTo>
                <a:lnTo>
                  <a:pt x="1188797" y="862898"/>
                </a:lnTo>
                <a:lnTo>
                  <a:pt x="1198502" y="859323"/>
                </a:lnTo>
                <a:lnTo>
                  <a:pt x="1202077" y="849618"/>
                </a:lnTo>
                <a:lnTo>
                  <a:pt x="1202588" y="830719"/>
                </a:lnTo>
                <a:lnTo>
                  <a:pt x="1202588" y="32689"/>
                </a:lnTo>
                <a:lnTo>
                  <a:pt x="1202077" y="13791"/>
                </a:lnTo>
                <a:lnTo>
                  <a:pt x="1198502" y="4086"/>
                </a:lnTo>
                <a:lnTo>
                  <a:pt x="1188797" y="510"/>
                </a:lnTo>
                <a:lnTo>
                  <a:pt x="1169898" y="0"/>
                </a:lnTo>
                <a:lnTo>
                  <a:pt x="32689" y="0"/>
                </a:lnTo>
                <a:close/>
              </a:path>
            </a:pathLst>
          </a:custGeom>
          <a:ln w="9906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84964" y="1833752"/>
            <a:ext cx="925541" cy="866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84964" y="1833752"/>
            <a:ext cx="925830" cy="867410"/>
          </a:xfrm>
          <a:custGeom>
            <a:avLst/>
            <a:gdLst/>
            <a:ahLst/>
            <a:cxnLst/>
            <a:rect l="l" t="t" r="r" b="b"/>
            <a:pathLst>
              <a:path w="925829" h="867410">
                <a:moveTo>
                  <a:pt x="32689" y="0"/>
                </a:moveTo>
                <a:lnTo>
                  <a:pt x="13791" y="510"/>
                </a:lnTo>
                <a:lnTo>
                  <a:pt x="4086" y="4086"/>
                </a:lnTo>
                <a:lnTo>
                  <a:pt x="510" y="13791"/>
                </a:lnTo>
                <a:lnTo>
                  <a:pt x="0" y="32689"/>
                </a:lnTo>
                <a:lnTo>
                  <a:pt x="0" y="834212"/>
                </a:lnTo>
                <a:lnTo>
                  <a:pt x="510" y="853110"/>
                </a:lnTo>
                <a:lnTo>
                  <a:pt x="4086" y="862815"/>
                </a:lnTo>
                <a:lnTo>
                  <a:pt x="13791" y="866391"/>
                </a:lnTo>
                <a:lnTo>
                  <a:pt x="32689" y="866902"/>
                </a:lnTo>
                <a:lnTo>
                  <a:pt x="892848" y="866902"/>
                </a:lnTo>
                <a:lnTo>
                  <a:pt x="911746" y="866391"/>
                </a:lnTo>
                <a:lnTo>
                  <a:pt x="921451" y="862815"/>
                </a:lnTo>
                <a:lnTo>
                  <a:pt x="925027" y="853110"/>
                </a:lnTo>
                <a:lnTo>
                  <a:pt x="925537" y="834212"/>
                </a:lnTo>
                <a:lnTo>
                  <a:pt x="925537" y="32689"/>
                </a:lnTo>
                <a:lnTo>
                  <a:pt x="925027" y="13791"/>
                </a:lnTo>
                <a:lnTo>
                  <a:pt x="921451" y="4086"/>
                </a:lnTo>
                <a:lnTo>
                  <a:pt x="911746" y="510"/>
                </a:lnTo>
                <a:lnTo>
                  <a:pt x="892848" y="0"/>
                </a:lnTo>
                <a:lnTo>
                  <a:pt x="32689" y="0"/>
                </a:lnTo>
                <a:close/>
              </a:path>
            </a:pathLst>
          </a:custGeom>
          <a:ln w="9906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20669" y="3700653"/>
            <a:ext cx="1333652" cy="10187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20669" y="3700653"/>
            <a:ext cx="1334135" cy="1019175"/>
          </a:xfrm>
          <a:custGeom>
            <a:avLst/>
            <a:gdLst/>
            <a:ahLst/>
            <a:cxnLst/>
            <a:rect l="l" t="t" r="r" b="b"/>
            <a:pathLst>
              <a:path w="1334135" h="1019175">
                <a:moveTo>
                  <a:pt x="32689" y="0"/>
                </a:moveTo>
                <a:lnTo>
                  <a:pt x="13791" y="510"/>
                </a:lnTo>
                <a:lnTo>
                  <a:pt x="4086" y="4086"/>
                </a:lnTo>
                <a:lnTo>
                  <a:pt x="510" y="13791"/>
                </a:lnTo>
                <a:lnTo>
                  <a:pt x="0" y="32689"/>
                </a:lnTo>
                <a:lnTo>
                  <a:pt x="0" y="986104"/>
                </a:lnTo>
                <a:lnTo>
                  <a:pt x="510" y="1005002"/>
                </a:lnTo>
                <a:lnTo>
                  <a:pt x="4086" y="1014707"/>
                </a:lnTo>
                <a:lnTo>
                  <a:pt x="13791" y="1018283"/>
                </a:lnTo>
                <a:lnTo>
                  <a:pt x="32689" y="1018794"/>
                </a:lnTo>
                <a:lnTo>
                  <a:pt x="1300962" y="1018794"/>
                </a:lnTo>
                <a:lnTo>
                  <a:pt x="1319861" y="1018283"/>
                </a:lnTo>
                <a:lnTo>
                  <a:pt x="1329566" y="1014707"/>
                </a:lnTo>
                <a:lnTo>
                  <a:pt x="1333141" y="1005002"/>
                </a:lnTo>
                <a:lnTo>
                  <a:pt x="1333652" y="986104"/>
                </a:lnTo>
                <a:lnTo>
                  <a:pt x="1333652" y="32689"/>
                </a:lnTo>
                <a:lnTo>
                  <a:pt x="1333141" y="13791"/>
                </a:lnTo>
                <a:lnTo>
                  <a:pt x="1329566" y="4086"/>
                </a:lnTo>
                <a:lnTo>
                  <a:pt x="1319861" y="510"/>
                </a:lnTo>
                <a:lnTo>
                  <a:pt x="1300962" y="0"/>
                </a:lnTo>
                <a:lnTo>
                  <a:pt x="32689" y="0"/>
                </a:lnTo>
                <a:close/>
              </a:path>
            </a:pathLst>
          </a:custGeom>
          <a:ln w="9906">
            <a:solidFill>
              <a:srgbClr val="EA69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372604" y="5202934"/>
            <a:ext cx="2251075" cy="80010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it-IT" sz="1000" b="1" dirty="0" smtClean="0">
                <a:solidFill>
                  <a:srgbClr val="85B033"/>
                </a:solidFill>
                <a:latin typeface="Helvetica Neue"/>
                <a:cs typeface="Helvetica Neue"/>
              </a:rPr>
              <a:t>Storia </a:t>
            </a:r>
            <a:r>
              <a:rPr lang="it-IT" sz="1000" b="1" dirty="0">
                <a:solidFill>
                  <a:srgbClr val="85B033"/>
                </a:solidFill>
                <a:latin typeface="Helvetica Neue"/>
                <a:cs typeface="Helvetica Neue"/>
              </a:rPr>
              <a:t>di quartiere</a:t>
            </a:r>
            <a:endParaRPr sz="1000" dirty="0">
              <a:latin typeface="Helvetica Neue"/>
              <a:cs typeface="Helvetica Neue"/>
            </a:endParaRPr>
          </a:p>
          <a:p>
            <a:pPr marL="12700" marR="5080">
              <a:lnSpc>
                <a:spcPct val="108300"/>
              </a:lnSpc>
              <a:spcBef>
                <a:spcPts val="450"/>
              </a:spcBef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Scatta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foto della tua classe, scuola o quartiere e usale come sfondi nella tua storia</a:t>
            </a:r>
            <a:r>
              <a:rPr sz="1000" spc="-15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366163" y="6044238"/>
            <a:ext cx="2322031" cy="966162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it-IT" sz="1000" b="1" dirty="0" smtClean="0">
                <a:solidFill>
                  <a:srgbClr val="85B033"/>
                </a:solidFill>
                <a:latin typeface="Helvetica Neue"/>
                <a:cs typeface="Helvetica Neue"/>
              </a:rPr>
              <a:t>Storia </a:t>
            </a:r>
            <a:r>
              <a:rPr lang="it-IT" sz="1000" b="1" dirty="0">
                <a:solidFill>
                  <a:srgbClr val="85B033"/>
                </a:solidFill>
                <a:latin typeface="Helvetica Neue"/>
                <a:cs typeface="Helvetica Neue"/>
              </a:rPr>
              <a:t>collaborativa</a:t>
            </a:r>
            <a:endParaRPr sz="1000" dirty="0">
              <a:latin typeface="Helvetica Neue"/>
              <a:cs typeface="Helvetica Neue"/>
            </a:endParaRPr>
          </a:p>
          <a:p>
            <a:pPr marL="12700" marR="5080">
              <a:lnSpc>
                <a:spcPct val="108300"/>
              </a:lnSpc>
              <a:spcBef>
                <a:spcPts val="450"/>
              </a:spcBef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Dai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a tutti 5 minuti per iniziare una storia. Quindi, invitali a cambiare computer per aggiungere qualcosa alla storia. Ripetere</a:t>
            </a:r>
            <a:r>
              <a:rPr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984240" y="4382724"/>
            <a:ext cx="1081161" cy="7925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84240" y="4382724"/>
            <a:ext cx="1081405" cy="793115"/>
          </a:xfrm>
          <a:custGeom>
            <a:avLst/>
            <a:gdLst/>
            <a:ahLst/>
            <a:cxnLst/>
            <a:rect l="l" t="t" r="r" b="b"/>
            <a:pathLst>
              <a:path w="1081404" h="793114">
                <a:moveTo>
                  <a:pt x="57150" y="0"/>
                </a:moveTo>
                <a:lnTo>
                  <a:pt x="24110" y="892"/>
                </a:lnTo>
                <a:lnTo>
                  <a:pt x="7143" y="7143"/>
                </a:lnTo>
                <a:lnTo>
                  <a:pt x="892" y="24110"/>
                </a:lnTo>
                <a:lnTo>
                  <a:pt x="0" y="57150"/>
                </a:lnTo>
                <a:lnTo>
                  <a:pt x="0" y="735380"/>
                </a:lnTo>
                <a:lnTo>
                  <a:pt x="892" y="768420"/>
                </a:lnTo>
                <a:lnTo>
                  <a:pt x="7143" y="785387"/>
                </a:lnTo>
                <a:lnTo>
                  <a:pt x="24110" y="791637"/>
                </a:lnTo>
                <a:lnTo>
                  <a:pt x="57150" y="792530"/>
                </a:lnTo>
                <a:lnTo>
                  <a:pt x="1024013" y="792530"/>
                </a:lnTo>
                <a:lnTo>
                  <a:pt x="1057053" y="791637"/>
                </a:lnTo>
                <a:lnTo>
                  <a:pt x="1074019" y="785387"/>
                </a:lnTo>
                <a:lnTo>
                  <a:pt x="1080270" y="768420"/>
                </a:lnTo>
                <a:lnTo>
                  <a:pt x="1081163" y="735380"/>
                </a:lnTo>
                <a:lnTo>
                  <a:pt x="1081163" y="57150"/>
                </a:lnTo>
                <a:lnTo>
                  <a:pt x="1080270" y="24110"/>
                </a:lnTo>
                <a:lnTo>
                  <a:pt x="1074019" y="7143"/>
                </a:lnTo>
                <a:lnTo>
                  <a:pt x="1057053" y="892"/>
                </a:lnTo>
                <a:lnTo>
                  <a:pt x="1024013" y="0"/>
                </a:lnTo>
                <a:lnTo>
                  <a:pt x="57150" y="0"/>
                </a:lnTo>
                <a:close/>
              </a:path>
            </a:pathLst>
          </a:custGeom>
          <a:ln w="12700">
            <a:solidFill>
              <a:srgbClr val="85B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372604" y="4313934"/>
            <a:ext cx="2315590" cy="79996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50"/>
              </a:spcBef>
            </a:pPr>
            <a:r>
              <a:rPr lang="it-IT" sz="1000" b="1" dirty="0" smtClean="0">
                <a:solidFill>
                  <a:srgbClr val="85B033"/>
                </a:solidFill>
                <a:latin typeface="Helvetica Neue"/>
                <a:cs typeface="Helvetica Neue"/>
              </a:rPr>
              <a:t>Racconta </a:t>
            </a:r>
            <a:r>
              <a:rPr lang="it-IT" sz="1000" b="1" dirty="0">
                <a:solidFill>
                  <a:srgbClr val="85B033"/>
                </a:solidFill>
                <a:latin typeface="Helvetica Neue"/>
                <a:cs typeface="Helvetica Neue"/>
              </a:rPr>
              <a:t>di nuovo una storia</a:t>
            </a:r>
            <a:endParaRPr sz="1000" dirty="0">
              <a:latin typeface="Helvetica Neue"/>
              <a:cs typeface="Helvetica Neue"/>
            </a:endParaRPr>
          </a:p>
          <a:p>
            <a:pPr marL="12700" marR="5080" algn="just">
              <a:lnSpc>
                <a:spcPct val="108300"/>
              </a:lnSpc>
              <a:spcBef>
                <a:spcPts val="450"/>
              </a:spcBef>
            </a:pPr>
            <a:r>
              <a:rPr lang="it-IT"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Inizia </a:t>
            </a:r>
            <a:r>
              <a:rPr lang="it-IT" sz="1000" dirty="0">
                <a:solidFill>
                  <a:srgbClr val="4C4D4F"/>
                </a:solidFill>
                <a:latin typeface="Helvetica Neue"/>
                <a:cs typeface="Helvetica Neue"/>
              </a:rPr>
              <a:t>con una storia che conosci e fanne un progetto Scratch. Immagina un nuovo finale o un'ambientazione diversa</a:t>
            </a:r>
            <a:r>
              <a:rPr sz="1000" dirty="0" smtClean="0">
                <a:solidFill>
                  <a:srgbClr val="4C4D4F"/>
                </a:solidFill>
                <a:latin typeface="Helvetica Neue"/>
                <a:cs typeface="Helvetica Neue"/>
              </a:rPr>
              <a:t>.</a:t>
            </a:r>
            <a:endParaRPr sz="1000" dirty="0">
              <a:latin typeface="Helvetica Neue"/>
              <a:cs typeface="Helvetica Neue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147735" y="2214641"/>
            <a:ext cx="182875" cy="1810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6680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solidFill>
                  <a:srgbClr val="FFFFFF"/>
                </a:solidFill>
                <a:latin typeface="Helvetica Neue"/>
                <a:cs typeface="Helvetica Neue"/>
              </a:rPr>
              <a:t>7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709935" y="7421472"/>
            <a:ext cx="103505" cy="192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100" b="1" dirty="0">
                <a:solidFill>
                  <a:srgbClr val="FFFFFF"/>
                </a:solidFill>
                <a:latin typeface="Helvetica Neue"/>
                <a:cs typeface="Helvetica Neue"/>
              </a:rPr>
              <a:t>8</a:t>
            </a:r>
            <a:endParaRPr sz="1100">
              <a:latin typeface="Helvetica Neue"/>
              <a:cs typeface="Helvetica Neue"/>
            </a:endParaRPr>
          </a:p>
        </p:txBody>
      </p:sp>
      <p:sp>
        <p:nvSpPr>
          <p:cNvPr id="68" name="object 78"/>
          <p:cNvSpPr txBox="1">
            <a:spLocks/>
          </p:cNvSpPr>
          <p:nvPr/>
        </p:nvSpPr>
        <p:spPr>
          <a:xfrm>
            <a:off x="671536" y="7407018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it-IT" spc="65" dirty="0" smtClean="0"/>
              <a:t>SCRATCH </a:t>
            </a:r>
            <a:r>
              <a:rPr lang="it-IT" spc="60" dirty="0" smtClean="0"/>
              <a:t>GUIDA DOCENTE </a:t>
            </a:r>
            <a:r>
              <a:rPr lang="it-IT" spc="-80" dirty="0" smtClean="0"/>
              <a:t>•</a:t>
            </a:r>
            <a:r>
              <a:rPr lang="it-IT" spc="40" dirty="0" smtClean="0"/>
              <a:t> </a:t>
            </a:r>
            <a:r>
              <a:rPr lang="it-IT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</a:t>
            </a:r>
            <a:r>
              <a:rPr lang="it-IT" sz="1100" spc="5" dirty="0" err="1" smtClean="0">
                <a:solidFill>
                  <a:srgbClr val="F8991C"/>
                </a:solidFill>
                <a:latin typeface="Arial"/>
                <a:cs typeface="Arial"/>
              </a:rPr>
              <a:t>ideas</a:t>
            </a:r>
            <a:endParaRPr lang="it-IT" sz="1100" dirty="0">
              <a:latin typeface="Arial"/>
              <a:cs typeface="Arial"/>
            </a:endParaRPr>
          </a:p>
        </p:txBody>
      </p:sp>
      <p:sp>
        <p:nvSpPr>
          <p:cNvPr id="69" name="object 78"/>
          <p:cNvSpPr txBox="1">
            <a:spLocks/>
          </p:cNvSpPr>
          <p:nvPr/>
        </p:nvSpPr>
        <p:spPr>
          <a:xfrm>
            <a:off x="5522479" y="7428097"/>
            <a:ext cx="3133725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00" b="1" i="0" kern="1200">
                <a:solidFill>
                  <a:srgbClr val="939598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95"/>
              </a:spcBef>
            </a:pPr>
            <a:r>
              <a:rPr lang="it-IT" spc="65" dirty="0" smtClean="0"/>
              <a:t>SCRATCH </a:t>
            </a:r>
            <a:r>
              <a:rPr lang="it-IT" spc="60" dirty="0" smtClean="0"/>
              <a:t>GUIDA DOCENTE </a:t>
            </a:r>
            <a:r>
              <a:rPr lang="it-IT" spc="-80" dirty="0" smtClean="0"/>
              <a:t>•</a:t>
            </a:r>
            <a:r>
              <a:rPr lang="it-IT" spc="40" dirty="0" smtClean="0"/>
              <a:t> </a:t>
            </a:r>
            <a:r>
              <a:rPr lang="it-IT" sz="1100" spc="5" dirty="0" smtClean="0">
                <a:solidFill>
                  <a:srgbClr val="F8991C"/>
                </a:solidFill>
                <a:latin typeface="Arial"/>
                <a:cs typeface="Arial"/>
              </a:rPr>
              <a:t>scratch.mit.edu/</a:t>
            </a:r>
            <a:r>
              <a:rPr lang="it-IT" sz="1100" spc="5" dirty="0" err="1" smtClean="0">
                <a:solidFill>
                  <a:srgbClr val="F8991C"/>
                </a:solidFill>
                <a:latin typeface="Arial"/>
                <a:cs typeface="Arial"/>
              </a:rPr>
              <a:t>ideas</a:t>
            </a:r>
            <a:endParaRPr lang="it-IT"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953</Words>
  <Application>Microsoft Office PowerPoint</Application>
  <PresentationFormat>Personalizzato</PresentationFormat>
  <Paragraphs>109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Arial</vt:lpstr>
      <vt:lpstr>Burbank Big Regular</vt:lpstr>
      <vt:lpstr>Burbank Big Rg Bk</vt:lpstr>
      <vt:lpstr>Calibri</vt:lpstr>
      <vt:lpstr>Helvetica Neue</vt:lpstr>
      <vt:lpstr>HelveticaNeue-BoldItalic</vt:lpstr>
      <vt:lpstr>HelveticaNeue-UltraLight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augusto</dc:creator>
  <cp:lastModifiedBy>Admin</cp:lastModifiedBy>
  <cp:revision>33</cp:revision>
  <dcterms:created xsi:type="dcterms:W3CDTF">2017-08-21T12:28:31Z</dcterms:created>
  <dcterms:modified xsi:type="dcterms:W3CDTF">2019-03-18T11:38:06Z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2017-02-15T00:00:00Z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2017-08-21T00:00:00Z</vt:filetime>
  </property>
</Properties>
</file>