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ov"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6"/>
  </p:notesMasterIdLst>
  <p:sldIdLst>
    <p:sldId id="257" r:id="rId2"/>
    <p:sldId id="287" r:id="rId3"/>
    <p:sldId id="395" r:id="rId4"/>
    <p:sldId id="288" r:id="rId5"/>
    <p:sldId id="289" r:id="rId6"/>
    <p:sldId id="290" r:id="rId7"/>
    <p:sldId id="301" r:id="rId8"/>
    <p:sldId id="260" r:id="rId9"/>
    <p:sldId id="291" r:id="rId10"/>
    <p:sldId id="263" r:id="rId11"/>
    <p:sldId id="264" r:id="rId12"/>
    <p:sldId id="268" r:id="rId13"/>
    <p:sldId id="355" r:id="rId14"/>
    <p:sldId id="292" r:id="rId15"/>
    <p:sldId id="356" r:id="rId16"/>
    <p:sldId id="272" r:id="rId17"/>
    <p:sldId id="271" r:id="rId18"/>
    <p:sldId id="293" r:id="rId19"/>
    <p:sldId id="275" r:id="rId20"/>
    <p:sldId id="276" r:id="rId21"/>
    <p:sldId id="294" r:id="rId22"/>
    <p:sldId id="279" r:id="rId23"/>
    <p:sldId id="278" r:id="rId24"/>
    <p:sldId id="295" r:id="rId25"/>
    <p:sldId id="281" r:id="rId26"/>
    <p:sldId id="282" r:id="rId27"/>
    <p:sldId id="296" r:id="rId28"/>
    <p:sldId id="285" r:id="rId29"/>
    <p:sldId id="286" r:id="rId30"/>
    <p:sldId id="297" r:id="rId31"/>
    <p:sldId id="309" r:id="rId32"/>
    <p:sldId id="343" r:id="rId33"/>
    <p:sldId id="298" r:id="rId34"/>
    <p:sldId id="308" r:id="rId35"/>
    <p:sldId id="321" r:id="rId36"/>
    <p:sldId id="322" r:id="rId37"/>
    <p:sldId id="323" r:id="rId38"/>
    <p:sldId id="316" r:id="rId39"/>
    <p:sldId id="324" r:id="rId40"/>
    <p:sldId id="325" r:id="rId41"/>
    <p:sldId id="326" r:id="rId42"/>
    <p:sldId id="327" r:id="rId43"/>
    <p:sldId id="328" r:id="rId44"/>
    <p:sldId id="329" r:id="rId45"/>
    <p:sldId id="330" r:id="rId46"/>
    <p:sldId id="331" r:id="rId47"/>
    <p:sldId id="332" r:id="rId48"/>
    <p:sldId id="299" r:id="rId49"/>
    <p:sldId id="333" r:id="rId50"/>
    <p:sldId id="334" r:id="rId51"/>
    <p:sldId id="313" r:id="rId52"/>
    <p:sldId id="336" r:id="rId53"/>
    <p:sldId id="335" r:id="rId54"/>
    <p:sldId id="314" r:id="rId55"/>
    <p:sldId id="315" r:id="rId56"/>
    <p:sldId id="391" r:id="rId57"/>
    <p:sldId id="337" r:id="rId58"/>
    <p:sldId id="338" r:id="rId59"/>
    <p:sldId id="367" r:id="rId60"/>
    <p:sldId id="370" r:id="rId61"/>
    <p:sldId id="369" r:id="rId62"/>
    <p:sldId id="373" r:id="rId63"/>
    <p:sldId id="368" r:id="rId64"/>
    <p:sldId id="360" r:id="rId65"/>
    <p:sldId id="357" r:id="rId66"/>
    <p:sldId id="359" r:id="rId67"/>
    <p:sldId id="358" r:id="rId68"/>
    <p:sldId id="397" r:id="rId69"/>
    <p:sldId id="344" r:id="rId70"/>
    <p:sldId id="345" r:id="rId71"/>
    <p:sldId id="346" r:id="rId72"/>
    <p:sldId id="349" r:id="rId73"/>
    <p:sldId id="347" r:id="rId74"/>
    <p:sldId id="350" r:id="rId75"/>
    <p:sldId id="351" r:id="rId76"/>
    <p:sldId id="348" r:id="rId77"/>
    <p:sldId id="398" r:id="rId78"/>
    <p:sldId id="390" r:id="rId79"/>
    <p:sldId id="371" r:id="rId80"/>
    <p:sldId id="372" r:id="rId81"/>
    <p:sldId id="374" r:id="rId82"/>
    <p:sldId id="375" r:id="rId83"/>
    <p:sldId id="378" r:id="rId84"/>
    <p:sldId id="379" r:id="rId85"/>
    <p:sldId id="377" r:id="rId86"/>
    <p:sldId id="364" r:id="rId87"/>
    <p:sldId id="361" r:id="rId88"/>
    <p:sldId id="362" r:id="rId89"/>
    <p:sldId id="363" r:id="rId90"/>
    <p:sldId id="365" r:id="rId91"/>
    <p:sldId id="342" r:id="rId92"/>
    <p:sldId id="380" r:id="rId93"/>
    <p:sldId id="394" r:id="rId94"/>
    <p:sldId id="393" r:id="rId95"/>
    <p:sldId id="396" r:id="rId96"/>
    <p:sldId id="399" r:id="rId97"/>
    <p:sldId id="401" r:id="rId98"/>
    <p:sldId id="402" r:id="rId99"/>
    <p:sldId id="403" r:id="rId100"/>
    <p:sldId id="400" r:id="rId101"/>
    <p:sldId id="423" r:id="rId102"/>
    <p:sldId id="425" r:id="rId103"/>
    <p:sldId id="424" r:id="rId104"/>
    <p:sldId id="420" r:id="rId105"/>
    <p:sldId id="426" r:id="rId106"/>
    <p:sldId id="422" r:id="rId107"/>
    <p:sldId id="421" r:id="rId108"/>
    <p:sldId id="405" r:id="rId109"/>
    <p:sldId id="404" r:id="rId110"/>
    <p:sldId id="407" r:id="rId111"/>
    <p:sldId id="408" r:id="rId112"/>
    <p:sldId id="409" r:id="rId113"/>
    <p:sldId id="411" r:id="rId114"/>
    <p:sldId id="412" r:id="rId115"/>
    <p:sldId id="413" r:id="rId116"/>
    <p:sldId id="414" r:id="rId117"/>
    <p:sldId id="415" r:id="rId118"/>
    <p:sldId id="416" r:id="rId119"/>
    <p:sldId id="417" r:id="rId120"/>
    <p:sldId id="418" r:id="rId121"/>
    <p:sldId id="429" r:id="rId122"/>
    <p:sldId id="428" r:id="rId123"/>
    <p:sldId id="430" r:id="rId124"/>
    <p:sldId id="431" r:id="rId1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58A3"/>
    <a:srgbClr val="E1AC39"/>
    <a:srgbClr val="E83582"/>
    <a:srgbClr val="2593D2"/>
    <a:srgbClr val="7C5EA8"/>
    <a:srgbClr val="65A84C"/>
    <a:srgbClr val="7C5FA9"/>
    <a:srgbClr val="64BC44"/>
    <a:srgbClr val="2392D1"/>
    <a:srgbClr val="FF0D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620"/>
    <p:restoredTop sz="94660"/>
  </p:normalViewPr>
  <p:slideViewPr>
    <p:cSldViewPr snapToGrid="0" snapToObjects="1">
      <p:cViewPr varScale="1">
        <p:scale>
          <a:sx n="105" d="100"/>
          <a:sy n="105" d="100"/>
        </p:scale>
        <p:origin x="-100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208"/>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notesMaster" Target="notesMasters/notesMaster1.xml"/><Relationship Id="rId127" Type="http://schemas.openxmlformats.org/officeDocument/2006/relationships/printerSettings" Target="printerSettings/printerSettings1.bin"/><Relationship Id="rId128" Type="http://schemas.openxmlformats.org/officeDocument/2006/relationships/presProps" Target="presProps.xml"/><Relationship Id="rId12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theme" Target="theme/theme1.xml"/><Relationship Id="rId13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5B6C1-E220-6148-9A70-7D0EE6BD1875}" type="datetimeFigureOut">
              <a:rPr lang="en-US" smtClean="0"/>
              <a:pPr/>
              <a:t>8/17/12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AFCD29-A69B-7949-9135-04D0C8A6CE31}" type="slidenum">
              <a:rPr lang="en-US" smtClean="0"/>
              <a:pPr/>
              <a:t>‹#›</a:t>
            </a:fld>
            <a:endParaRPr lang="en-US"/>
          </a:p>
        </p:txBody>
      </p:sp>
    </p:spTree>
    <p:extLst>
      <p:ext uri="{BB962C8B-B14F-4D97-AF65-F5344CB8AC3E}">
        <p14:creationId xmlns:p14="http://schemas.microsoft.com/office/powerpoint/2010/main" val="1425695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14</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113</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114</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(handout)</a:t>
            </a:r>
          </a:p>
        </p:txBody>
      </p:sp>
      <p:sp>
        <p:nvSpPr>
          <p:cNvPr id="4" name="Slide Number Placeholder 3"/>
          <p:cNvSpPr>
            <a:spLocks noGrp="1"/>
          </p:cNvSpPr>
          <p:nvPr>
            <p:ph type="sldNum" sz="quarter" idx="10"/>
          </p:nvPr>
        </p:nvSpPr>
        <p:spPr/>
        <p:txBody>
          <a:bodyPr/>
          <a:lstStyle/>
          <a:p>
            <a:fld id="{F9BD8120-2117-0B45-87A5-A36B9F6CD716}" type="slidenum">
              <a:rPr lang="en-US" smtClean="0"/>
              <a:pPr/>
              <a:t>115</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(handout)</a:t>
            </a:r>
          </a:p>
        </p:txBody>
      </p:sp>
      <p:sp>
        <p:nvSpPr>
          <p:cNvPr id="4" name="Slide Number Placeholder 3"/>
          <p:cNvSpPr>
            <a:spLocks noGrp="1"/>
          </p:cNvSpPr>
          <p:nvPr>
            <p:ph type="sldNum" sz="quarter" idx="10"/>
          </p:nvPr>
        </p:nvSpPr>
        <p:spPr/>
        <p:txBody>
          <a:bodyPr/>
          <a:lstStyle/>
          <a:p>
            <a:fld id="{F9BD8120-2117-0B45-87A5-A36B9F6CD716}" type="slidenum">
              <a:rPr lang="en-US" smtClean="0"/>
              <a:pPr/>
              <a:t>116</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(handout)</a:t>
            </a:r>
          </a:p>
        </p:txBody>
      </p:sp>
      <p:sp>
        <p:nvSpPr>
          <p:cNvPr id="4" name="Slide Number Placeholder 3"/>
          <p:cNvSpPr>
            <a:spLocks noGrp="1"/>
          </p:cNvSpPr>
          <p:nvPr>
            <p:ph type="sldNum" sz="quarter" idx="10"/>
          </p:nvPr>
        </p:nvSpPr>
        <p:spPr/>
        <p:txBody>
          <a:bodyPr/>
          <a:lstStyle/>
          <a:p>
            <a:fld id="{F9BD8120-2117-0B45-87A5-A36B9F6CD716}" type="slidenum">
              <a:rPr lang="en-US" smtClean="0"/>
              <a:pPr/>
              <a:t>117</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(handout)</a:t>
            </a:r>
          </a:p>
        </p:txBody>
      </p:sp>
      <p:sp>
        <p:nvSpPr>
          <p:cNvPr id="4" name="Slide Number Placeholder 3"/>
          <p:cNvSpPr>
            <a:spLocks noGrp="1"/>
          </p:cNvSpPr>
          <p:nvPr>
            <p:ph type="sldNum" sz="quarter" idx="10"/>
          </p:nvPr>
        </p:nvSpPr>
        <p:spPr/>
        <p:txBody>
          <a:bodyPr/>
          <a:lstStyle/>
          <a:p>
            <a:fld id="{F9BD8120-2117-0B45-87A5-A36B9F6CD716}" type="slidenum">
              <a:rPr lang="en-US" smtClean="0"/>
              <a:pPr/>
              <a:t>118</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119</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120</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121</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122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15</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123</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124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AAFCD29-A69B-7949-9135-04D0C8A6CE31}"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19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AFCD29-A69B-7949-9135-04D0C8A6CE31}"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21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AFCD29-A69B-7949-9135-04D0C8A6CE31}"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24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AFCD29-A69B-7949-9135-04D0C8A6CE31}"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AFCD29-A69B-7949-9135-04D0C8A6CE31}"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27</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28</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29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30</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(handout)</a:t>
            </a:r>
          </a:p>
        </p:txBody>
      </p:sp>
      <p:sp>
        <p:nvSpPr>
          <p:cNvPr id="4" name="Slide Number Placeholder 3"/>
          <p:cNvSpPr>
            <a:spLocks noGrp="1"/>
          </p:cNvSpPr>
          <p:nvPr>
            <p:ph type="sldNum" sz="quarter" idx="10"/>
          </p:nvPr>
        </p:nvSpPr>
        <p:spPr/>
        <p:txBody>
          <a:bodyPr/>
          <a:lstStyle/>
          <a:p>
            <a:fld id="{F9BD8120-2117-0B45-87A5-A36B9F6CD716}" type="slidenum">
              <a:rPr lang="en-US" smtClean="0"/>
              <a:pPr/>
              <a:t>31</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32</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33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(handout)</a:t>
            </a:r>
          </a:p>
        </p:txBody>
      </p:sp>
      <p:sp>
        <p:nvSpPr>
          <p:cNvPr id="4" name="Slide Number Placeholder 3"/>
          <p:cNvSpPr>
            <a:spLocks noGrp="1"/>
          </p:cNvSpPr>
          <p:nvPr>
            <p:ph type="sldNum" sz="quarter" idx="10"/>
          </p:nvPr>
        </p:nvSpPr>
        <p:spPr/>
        <p:txBody>
          <a:bodyPr/>
          <a:lstStyle/>
          <a:p>
            <a:fld id="{F9BD8120-2117-0B45-87A5-A36B9F6CD716}" type="slidenum">
              <a:rPr lang="en-US" smtClean="0"/>
              <a:pPr/>
              <a:t>34</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(handout)</a:t>
            </a:r>
          </a:p>
        </p:txBody>
      </p:sp>
      <p:sp>
        <p:nvSpPr>
          <p:cNvPr id="4" name="Slide Number Placeholder 3"/>
          <p:cNvSpPr>
            <a:spLocks noGrp="1"/>
          </p:cNvSpPr>
          <p:nvPr>
            <p:ph type="sldNum" sz="quarter" idx="10"/>
          </p:nvPr>
        </p:nvSpPr>
        <p:spPr/>
        <p:txBody>
          <a:bodyPr/>
          <a:lstStyle/>
          <a:p>
            <a:fld id="{F9BD8120-2117-0B45-87A5-A36B9F6CD716}" type="slidenum">
              <a:rPr lang="en-US" smtClean="0"/>
              <a:pPr/>
              <a:t>35</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(handout)</a:t>
            </a:r>
          </a:p>
        </p:txBody>
      </p:sp>
      <p:sp>
        <p:nvSpPr>
          <p:cNvPr id="4" name="Slide Number Placeholder 3"/>
          <p:cNvSpPr>
            <a:spLocks noGrp="1"/>
          </p:cNvSpPr>
          <p:nvPr>
            <p:ph type="sldNum" sz="quarter" idx="10"/>
          </p:nvPr>
        </p:nvSpPr>
        <p:spPr/>
        <p:txBody>
          <a:bodyPr/>
          <a:lstStyle/>
          <a:p>
            <a:fld id="{F9BD8120-2117-0B45-87A5-A36B9F6CD716}" type="slidenum">
              <a:rPr lang="en-US" smtClean="0"/>
              <a:pPr/>
              <a:t>36</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(handout)</a:t>
            </a:r>
          </a:p>
        </p:txBody>
      </p:sp>
      <p:sp>
        <p:nvSpPr>
          <p:cNvPr id="4" name="Slide Number Placeholder 3"/>
          <p:cNvSpPr>
            <a:spLocks noGrp="1"/>
          </p:cNvSpPr>
          <p:nvPr>
            <p:ph type="sldNum" sz="quarter" idx="10"/>
          </p:nvPr>
        </p:nvSpPr>
        <p:spPr/>
        <p:txBody>
          <a:bodyPr/>
          <a:lstStyle/>
          <a:p>
            <a:fld id="{F9BD8120-2117-0B45-87A5-A36B9F6CD716}" type="slidenum">
              <a:rPr lang="en-US" smtClean="0"/>
              <a:pPr/>
              <a:t>37</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38</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39</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40</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41</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42</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43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44</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45</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46</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47</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Schedule</a:t>
            </a:r>
            <a:r>
              <a:rPr lang="en-US" baseline="0" dirty="0" smtClean="0"/>
              <a:t> overview (handout)</a:t>
            </a:r>
          </a:p>
        </p:txBody>
      </p:sp>
      <p:sp>
        <p:nvSpPr>
          <p:cNvPr id="4" name="Slide Number Placeholder 3"/>
          <p:cNvSpPr>
            <a:spLocks noGrp="1"/>
          </p:cNvSpPr>
          <p:nvPr>
            <p:ph type="sldNum" sz="quarter" idx="10"/>
          </p:nvPr>
        </p:nvSpPr>
        <p:spPr/>
        <p:txBody>
          <a:bodyPr/>
          <a:lstStyle/>
          <a:p>
            <a:fld id="{F9BD8120-2117-0B45-87A5-A36B9F6CD716}" type="slidenum">
              <a:rPr lang="en-US" smtClean="0"/>
              <a:pPr/>
              <a:t>48</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49</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50</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51</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52</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53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54</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55</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56</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57</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58</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59</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60</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61</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62</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63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68</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(handout)</a:t>
            </a:r>
          </a:p>
        </p:txBody>
      </p:sp>
      <p:sp>
        <p:nvSpPr>
          <p:cNvPr id="4" name="Slide Number Placeholder 3"/>
          <p:cNvSpPr>
            <a:spLocks noGrp="1"/>
          </p:cNvSpPr>
          <p:nvPr>
            <p:ph type="sldNum" sz="quarter" idx="10"/>
          </p:nvPr>
        </p:nvSpPr>
        <p:spPr/>
        <p:txBody>
          <a:bodyPr/>
          <a:lstStyle/>
          <a:p>
            <a:fld id="{F9BD8120-2117-0B45-87A5-A36B9F6CD716}" type="slidenum">
              <a:rPr lang="en-US" smtClean="0"/>
              <a:pPr/>
              <a:t>69</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70</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71</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72</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73</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74</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75</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76</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0D3D0F-B1E8-194C-9C4F-C541996D208B}" type="slidenum">
              <a:rPr lang="en-US" smtClean="0"/>
              <a:pPr/>
              <a:t>77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a:t>
            </a:r>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8</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78</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79</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80</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81</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82</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83</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84</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85</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91</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92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03ED9E-F6A3-7C49-A2DF-9CE0E874F75D}" type="slidenum">
              <a:rPr lang="en-US" smtClean="0"/>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93</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94</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95</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96</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97</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98</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99</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100</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Two-player tennis</a:t>
            </a:r>
            <a:r>
              <a:rPr lang="en-US" baseline="0" dirty="0" smtClean="0"/>
              <a:t> game created by 16 year old and his father</a:t>
            </a:r>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101</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Haiku or die</a:t>
            </a:r>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102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ea typeface="ＭＳ Ｐゴシック" charset="0"/>
                <a:cs typeface="ＭＳ Ｐゴシック" charset="0"/>
              </a:rPr>
              <a:t>The members are mostly between 8 and 16, but there’s a long tail of participation, with adult hobbyists participating in the community.</a:t>
            </a:r>
          </a:p>
        </p:txBody>
      </p:sp>
      <p:sp>
        <p:nvSpPr>
          <p:cNvPr id="58371" name="Slide Number Placeholder 3"/>
          <p:cNvSpPr>
            <a:spLocks noGrp="1"/>
          </p:cNvSpPr>
          <p:nvPr>
            <p:ph type="sldNum" sz="quarter" idx="4294967295"/>
          </p:nvPr>
        </p:nvSpPr>
        <p:spPr bwMode="auto">
          <a:xfrm>
            <a:off x="3884613" y="8684926"/>
            <a:ext cx="2971800"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charset="0"/>
                <a:ea typeface="ＭＳ Ｐゴシック" charset="0"/>
                <a:cs typeface="ＭＳ Ｐゴシック" charset="0"/>
              </a:defRPr>
            </a:lvl1pPr>
            <a:lvl2pPr marL="742950" indent="-285750">
              <a:defRPr sz="2400" b="1">
                <a:solidFill>
                  <a:schemeClr val="tx1"/>
                </a:solidFill>
                <a:latin typeface="Helvetica" charset="0"/>
                <a:ea typeface="ＭＳ Ｐゴシック" charset="0"/>
              </a:defRPr>
            </a:lvl2pPr>
            <a:lvl3pPr marL="1143000" indent="-228600">
              <a:defRPr sz="2400" b="1">
                <a:solidFill>
                  <a:schemeClr val="tx1"/>
                </a:solidFill>
                <a:latin typeface="Helvetica" charset="0"/>
                <a:ea typeface="ＭＳ Ｐゴシック" charset="0"/>
              </a:defRPr>
            </a:lvl3pPr>
            <a:lvl4pPr marL="1600200" indent="-228600">
              <a:defRPr sz="2400" b="1">
                <a:solidFill>
                  <a:schemeClr val="tx1"/>
                </a:solidFill>
                <a:latin typeface="Helvetica" charset="0"/>
                <a:ea typeface="ＭＳ Ｐゴシック" charset="0"/>
              </a:defRPr>
            </a:lvl4pPr>
            <a:lvl5pPr marL="2057400" indent="-228600">
              <a:defRPr sz="24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0"/>
              </a:defRPr>
            </a:lvl9pPr>
          </a:lstStyle>
          <a:p>
            <a:fld id="{640F51C2-A082-EA43-A5F9-DBDB23FC1CF4}" type="slidenum">
              <a:rPr lang="en-US" sz="1800"/>
              <a:pPr/>
              <a:t>13</a:t>
            </a:fld>
            <a:endParaRPr lang="en-US" sz="18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103</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104</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105</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Hungry </a:t>
            </a:r>
            <a:r>
              <a:rPr lang="en-US" dirty="0" smtClean="0"/>
              <a:t>Bat game: http://</a:t>
            </a:r>
            <a:r>
              <a:rPr lang="en-US" dirty="0" err="1" smtClean="0"/>
              <a:t>scratch.mit.edu</a:t>
            </a:r>
            <a:r>
              <a:rPr lang="en-US" dirty="0" smtClean="0"/>
              <a:t>/projects/</a:t>
            </a:r>
            <a:r>
              <a:rPr lang="en-US" dirty="0" err="1" smtClean="0"/>
              <a:t>Lightnin</a:t>
            </a:r>
            <a:r>
              <a:rPr lang="en-US" dirty="0" smtClean="0"/>
              <a:t>/1659457</a:t>
            </a:r>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106</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Fish Chomp </a:t>
            </a:r>
            <a:r>
              <a:rPr lang="en-US" baseline="0" dirty="0" smtClean="0"/>
              <a:t>– </a:t>
            </a:r>
            <a:r>
              <a:rPr lang="en-US" baseline="0" dirty="0" smtClean="0"/>
              <a:t>Can be found in the Scratch </a:t>
            </a:r>
            <a:r>
              <a:rPr lang="en-US" baseline="0" dirty="0" smtClean="0"/>
              <a:t>example projects folder</a:t>
            </a:r>
            <a:endParaRPr lang="en-US" dirty="0"/>
          </a:p>
        </p:txBody>
      </p:sp>
      <p:sp>
        <p:nvSpPr>
          <p:cNvPr id="4" name="Slide Number Placeholder 3"/>
          <p:cNvSpPr>
            <a:spLocks noGrp="1"/>
          </p:cNvSpPr>
          <p:nvPr>
            <p:ph type="sldNum" sz="quarter" idx="10"/>
          </p:nvPr>
        </p:nvSpPr>
        <p:spPr/>
        <p:txBody>
          <a:bodyPr/>
          <a:lstStyle/>
          <a:p>
            <a:fld id="{F9BD8120-2117-0B45-87A5-A36B9F6CD716}" type="slidenum">
              <a:rPr lang="en-US" smtClean="0"/>
              <a:pPr/>
              <a:t>107</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108</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109</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110</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111</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Slide Number Placeholder 3"/>
          <p:cNvSpPr>
            <a:spLocks noGrp="1"/>
          </p:cNvSpPr>
          <p:nvPr>
            <p:ph type="sldNum" sz="quarter" idx="10"/>
          </p:nvPr>
        </p:nvSpPr>
        <p:spPr/>
        <p:txBody>
          <a:bodyPr/>
          <a:lstStyle/>
          <a:p>
            <a:fld id="{F9BD8120-2117-0B45-87A5-A36B9F6CD716}" type="slidenum">
              <a:rPr lang="en-US" smtClean="0"/>
              <a:pPr/>
              <a:t>112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1C80AC-872C-CD4A-8D81-943649E1C097}" type="datetimeFigureOut">
              <a:rPr lang="en-US" smtClean="0"/>
              <a:pPr/>
              <a:t>8/17/12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3D9C2-588F-1A42-BC1F-DF0717D2626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1C80AC-872C-CD4A-8D81-943649E1C097}" type="datetimeFigureOut">
              <a:rPr lang="en-US" smtClean="0"/>
              <a:pPr/>
              <a:t>8/17/12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3D9C2-588F-1A42-BC1F-DF0717D262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1C80AC-872C-CD4A-8D81-943649E1C097}" type="datetimeFigureOut">
              <a:rPr lang="en-US" smtClean="0"/>
              <a:pPr/>
              <a:t>8/17/12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3D9C2-588F-1A42-BC1F-DF0717D2626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1C80AC-872C-CD4A-8D81-943649E1C097}" type="datetimeFigureOut">
              <a:rPr lang="en-US" smtClean="0"/>
              <a:pPr/>
              <a:t>8/17/12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3D9C2-588F-1A42-BC1F-DF0717D2626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1C80AC-872C-CD4A-8D81-943649E1C097}" type="datetimeFigureOut">
              <a:rPr lang="en-US" smtClean="0"/>
              <a:pPr/>
              <a:t>8/17/12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3D9C2-588F-1A42-BC1F-DF0717D2626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1C80AC-872C-CD4A-8D81-943649E1C097}" type="datetimeFigureOut">
              <a:rPr lang="en-US" smtClean="0"/>
              <a:pPr/>
              <a:t>8/17/12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3D9C2-588F-1A42-BC1F-DF0717D2626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1C80AC-872C-CD4A-8D81-943649E1C097}" type="datetimeFigureOut">
              <a:rPr lang="en-US" smtClean="0"/>
              <a:pPr/>
              <a:t>8/17/12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43D9C2-588F-1A42-BC1F-DF0717D2626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1C80AC-872C-CD4A-8D81-943649E1C097}" type="datetimeFigureOut">
              <a:rPr lang="en-US" smtClean="0"/>
              <a:pPr/>
              <a:t>8/17/12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43D9C2-588F-1A42-BC1F-DF0717D2626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C80AC-872C-CD4A-8D81-943649E1C097}" type="datetimeFigureOut">
              <a:rPr lang="en-US" smtClean="0"/>
              <a:pPr/>
              <a:t>8/17/12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43D9C2-588F-1A42-BC1F-DF0717D2626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1C80AC-872C-CD4A-8D81-943649E1C097}" type="datetimeFigureOut">
              <a:rPr lang="en-US" smtClean="0"/>
              <a:pPr/>
              <a:t>8/17/12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3D9C2-588F-1A42-BC1F-DF0717D2626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1C80AC-872C-CD4A-8D81-943649E1C097}" type="datetimeFigureOut">
              <a:rPr lang="en-US" smtClean="0"/>
              <a:pPr/>
              <a:t>8/17/12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3D9C2-588F-1A42-BC1F-DF0717D2626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1C80AC-872C-CD4A-8D81-943649E1C097}" type="datetimeFigureOut">
              <a:rPr lang="en-US" smtClean="0"/>
              <a:pPr/>
              <a:t>8/17/12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D9C2-588F-1A42-BC1F-DF0717D2626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1.jpe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8.xml"/><Relationship Id="rId5" Type="http://schemas.openxmlformats.org/officeDocument/2006/relationships/image" Target="../media/image33.png"/><Relationship Id="rId1" Type="http://schemas.microsoft.com/office/2007/relationships/media" Target="file://localhost/Users/Michelle/Desktop/CS4HS/games/tennis.mov" TargetMode="External"/><Relationship Id="rId2" Type="http://schemas.openxmlformats.org/officeDocument/2006/relationships/video" Target="file://localhost/Users/Michelle/Desktop/CS4HS/games/tennis.mov" TargetMode="Externa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9.xml"/><Relationship Id="rId5" Type="http://schemas.openxmlformats.org/officeDocument/2006/relationships/image" Target="../media/image34.png"/><Relationship Id="rId1" Type="http://schemas.microsoft.com/office/2007/relationships/media" Target="file://localhost/Users/Michelle/Desktop/CS4HS/games/haiku%20or%20die.mov" TargetMode="External"/><Relationship Id="rId2" Type="http://schemas.openxmlformats.org/officeDocument/2006/relationships/video" Target="file://localhost/Users/Michelle/Desktop/CS4HS/games/haiku%20or%20die.mov" TargetMode="Externa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0.xml"/><Relationship Id="rId5" Type="http://schemas.openxmlformats.org/officeDocument/2006/relationships/image" Target="../media/image35.png"/><Relationship Id="rId1" Type="http://schemas.microsoft.com/office/2007/relationships/media" Target="file://localhost/Users/Michelle/Desktop/CS4HS/games/Xylophone%20Hero.mov" TargetMode="External"/><Relationship Id="rId2" Type="http://schemas.openxmlformats.org/officeDocument/2006/relationships/video" Target="file://localhost/Users/Michelle/Desktop/CS4HS/games/Xylophone%20Hero.mov" TargetMode="Externa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1.xml"/><Relationship Id="rId5" Type="http://schemas.openxmlformats.org/officeDocument/2006/relationships/image" Target="../media/image36.png"/><Relationship Id="rId1" Type="http://schemas.microsoft.com/office/2007/relationships/media" Target="file://localhost/Users/Michelle/Documents/ScratchEd%20NSF/LLK/Scratch%20Projects/Videos/Moo.mov" TargetMode="External"/><Relationship Id="rId2" Type="http://schemas.openxmlformats.org/officeDocument/2006/relationships/video" Target="file://localhost/Users/Michelle/Documents/ScratchEd%20NSF/LLK/Scratch%20Projects/Videos/Moo.mov" TargetMode="Externa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2.xml"/><Relationship Id="rId5" Type="http://schemas.openxmlformats.org/officeDocument/2006/relationships/image" Target="../media/image37.png"/><Relationship Id="rId1" Type="http://schemas.microsoft.com/office/2007/relationships/media" Target="file://localhost/Users/Michelle/Desktop/CS4HS/games/linerider.mov" TargetMode="External"/><Relationship Id="rId2" Type="http://schemas.openxmlformats.org/officeDocument/2006/relationships/video" Target="file://localhost/Users/Michelle/Desktop/CS4HS/games/linerider.mov"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1.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1.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1.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1.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1.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1.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9.png"/><Relationship Id="rId1" Type="http://schemas.microsoft.com/office/2007/relationships/media" Target="file://localhost/Users/Michelle/Documents/ScratchEd%20NSF/LLK/Scratch%20Projects/Videos/AMV%20Monster%20Mash.mov" TargetMode="External"/><Relationship Id="rId2" Type="http://schemas.openxmlformats.org/officeDocument/2006/relationships/video" Target="file://localhost/Users/Michelle/Documents/ScratchEd%20NSF/LLK/Scratch%20Projects/Videos/AMV%20Monster%20Mash.mov"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10.png"/><Relationship Id="rId1" Type="http://schemas.microsoft.com/office/2007/relationships/media" Target="file://localhost/Users/Michelle/Documents/ScratchEd%20NSF/LLK/Scratch%20Projects/Videos/UltimateDressUpGame.mov" TargetMode="External"/><Relationship Id="rId2" Type="http://schemas.openxmlformats.org/officeDocument/2006/relationships/video" Target="file://localhost/Users/Michelle/Documents/ScratchEd%20NSF/LLK/Scratch%20Projects/Videos/UltimateDressUpGame.mov"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5.xml"/><Relationship Id="rId5" Type="http://schemas.openxmlformats.org/officeDocument/2006/relationships/image" Target="../media/image11.png"/><Relationship Id="rId1" Type="http://schemas.microsoft.com/office/2007/relationships/media" Target="file://localhost/Users/Michelle/Documents/ScratchEd%20NSF/LLK/Scratch%20Projects/Videos/AesopFable%20-%20Lion%20and%20the%20Boar.mov" TargetMode="External"/><Relationship Id="rId2" Type="http://schemas.openxmlformats.org/officeDocument/2006/relationships/video" Target="file://localhost/Users/Michelle/Documents/ScratchEd%20NSF/LLK/Scratch%20Projects/Videos/AesopFable%20-%20Lion%20and%20the%20Boar.m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image" Target="../media/image12.png"/><Relationship Id="rId1" Type="http://schemas.microsoft.com/office/2007/relationships/media" Target="file://localhost/Users/Michelle/Documents/ScratchEd%20NSF/LLK/Scratch%20Projects/Videos/Napoleon.mov" TargetMode="External"/><Relationship Id="rId2" Type="http://schemas.openxmlformats.org/officeDocument/2006/relationships/video" Target="file://localhost/Users/Michelle/Documents/ScratchEd%20NSF/LLK/Scratch%20Projects/Videos/Napoleon.mov"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8.xml"/><Relationship Id="rId5" Type="http://schemas.openxmlformats.org/officeDocument/2006/relationships/image" Target="../media/image13.png"/><Relationship Id="rId1" Type="http://schemas.microsoft.com/office/2007/relationships/media" Target="file://localhost/Users/Michelle/Documents/ScratchEd%20NSF/LLK/Scratch%20Projects/Videos/Frog%20Dissection.mov" TargetMode="External"/><Relationship Id="rId2" Type="http://schemas.openxmlformats.org/officeDocument/2006/relationships/video" Target="file://localhost/Users/Michelle/Documents/ScratchEd%20NSF/LLK/Scratch%20Projects/Videos/Frog%20Dissection.mov"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9.xml"/><Relationship Id="rId5" Type="http://schemas.openxmlformats.org/officeDocument/2006/relationships/image" Target="../media/image14.png"/><Relationship Id="rId1" Type="http://schemas.microsoft.com/office/2007/relationships/media" Target="file://localhost/Users/Michelle/Documents/ScratchEd%20NSF/LLK/Scratch%20Projects/Videos/JourneyCentreEarth.mov" TargetMode="External"/><Relationship Id="rId2" Type="http://schemas.openxmlformats.org/officeDocument/2006/relationships/video" Target="file://localhost/Users/Michelle/Documents/ScratchEd%20NSF/LLK/Scratch%20Projects/Videos/JourneyCentreEarth.mo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microsoft.com/office/2007/relationships/media" Target="file://localhost/Users/Michelle/Documents/ScratchEd%20NSF/LLK/Scratch%20Projects/Videos/Parabolator.mov" TargetMode="External"/><Relationship Id="rId4" Type="http://schemas.openxmlformats.org/officeDocument/2006/relationships/video" Target="file://localhost/Users/Michelle/Documents/ScratchEd%20NSF/LLK/Scratch%20Projects/Videos/Parabolator.mov" TargetMode="External"/><Relationship Id="rId5" Type="http://schemas.openxmlformats.org/officeDocument/2006/relationships/slideLayout" Target="../slideLayouts/slideLayout7.xml"/><Relationship Id="rId6" Type="http://schemas.openxmlformats.org/officeDocument/2006/relationships/notesSlide" Target="../notesSlides/notesSlide21.xml"/><Relationship Id="rId7" Type="http://schemas.openxmlformats.org/officeDocument/2006/relationships/image" Target="../media/image15.png"/><Relationship Id="rId8" Type="http://schemas.openxmlformats.org/officeDocument/2006/relationships/image" Target="../media/image16.png"/><Relationship Id="rId1" Type="http://schemas.microsoft.com/office/2007/relationships/media" Target="file://localhost/Users/karen/Documents/Documents/research/projects/current/scratch-ed/events/2011.01.24%20Webinar%20-%204%20Questions/presentation/movies/TheDataWorkshop.mov" TargetMode="External"/><Relationship Id="rId2" Type="http://schemas.openxmlformats.org/officeDocument/2006/relationships/video" Target="file://localhost/Users/karen/Documents/Documents/research/projects/current/scratch-ed/events/2011.01.24%20Webinar%20-%204%20Questions/presentation/movies/TheDataWorkshop.mov"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2.xml"/><Relationship Id="rId5" Type="http://schemas.openxmlformats.org/officeDocument/2006/relationships/image" Target="../media/image17.png"/><Relationship Id="rId1" Type="http://schemas.microsoft.com/office/2007/relationships/media" Target="file://localhost/Users/Michelle/Documents/ScratchEd%20NSF/LLK/Scratch%20Projects/Videos/BlackJack.mov" TargetMode="External"/><Relationship Id="rId2" Type="http://schemas.openxmlformats.org/officeDocument/2006/relationships/video" Target="file://localhost/Users/Michelle/Documents/ScratchEd%20NSF/LLK/Scratch%20Projects/Videos/BlackJack.mov"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4.xml"/><Relationship Id="rId5" Type="http://schemas.openxmlformats.org/officeDocument/2006/relationships/image" Target="../media/image18.png"/><Relationship Id="rId1" Type="http://schemas.microsoft.com/office/2007/relationships/media" Target="file://localhost/Users/Michelle/Documents/ScratchEd%20NSF/LLK/Scratch%20Projects/Videos/Crush%20Initial%20Generator.mov" TargetMode="External"/><Relationship Id="rId2" Type="http://schemas.openxmlformats.org/officeDocument/2006/relationships/video" Target="file://localhost/Users/Michelle/Documents/ScratchEd%20NSF/LLK/Scratch%20Projects/Videos/Crush%20Initial%20Generator.mov"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5.xml"/><Relationship Id="rId5" Type="http://schemas.openxmlformats.org/officeDocument/2006/relationships/image" Target="../media/image19.png"/><Relationship Id="rId1" Type="http://schemas.microsoft.com/office/2007/relationships/media" Target="file://localhost/Users/Michelle/Documents/ScratchEd%20NSF/LLK/Scratch%20Projects/Videos/DayDream%20-%20Harvard%20CS50.mov" TargetMode="External"/><Relationship Id="rId2" Type="http://schemas.openxmlformats.org/officeDocument/2006/relationships/video" Target="file://localhost/Users/Michelle/Documents/ScratchEd%20NSF/LLK/Scratch%20Projects/Videos/DayDream%20-%20Harvard%20CS50.m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2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3.png"/><Relationship Id="rId1" Type="http://schemas.microsoft.com/office/2007/relationships/media" Target="../media/media1.mov"/><Relationship Id="rId2" Type="http://schemas.openxmlformats.org/officeDocument/2006/relationships/video" Target="../media/media1.mov"/></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4.png"/><Relationship Id="rId1" Type="http://schemas.microsoft.com/office/2007/relationships/media" Target="../media/media2.mov"/><Relationship Id="rId2" Type="http://schemas.openxmlformats.org/officeDocument/2006/relationships/video" Target="../media/media2.mov"/></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5.png"/><Relationship Id="rId1" Type="http://schemas.microsoft.com/office/2007/relationships/media" Target="../media/media3.mov"/><Relationship Id="rId2" Type="http://schemas.openxmlformats.org/officeDocument/2006/relationships/video" Target="../media/media3.mov"/></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6.png"/><Relationship Id="rId1" Type="http://schemas.microsoft.com/office/2007/relationships/media" Target="../media/media4.mov"/><Relationship Id="rId2" Type="http://schemas.openxmlformats.org/officeDocument/2006/relationships/video" Target="../media/media4.mov"/></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0.xml"/><Relationship Id="rId5" Type="http://schemas.openxmlformats.org/officeDocument/2006/relationships/image" Target="../media/image27.png"/><Relationship Id="rId1" Type="http://schemas.microsoft.com/office/2007/relationships/media" Target="file://localhost/Users/Michelle/Documents/ScratchEd%20NSF/LLK/Scratch%20Projects/Arts/bloom%20tribute.mov" TargetMode="External"/><Relationship Id="rId2" Type="http://schemas.openxmlformats.org/officeDocument/2006/relationships/video" Target="file://localhost/Users/Michelle/Documents/ScratchEd%20NSF/LLK/Scratch%20Projects/Arts/bloom%20tribute.mov"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3.png"/><Relationship Id="rId1" Type="http://schemas.microsoft.com/office/2007/relationships/media" Target="file://localhost/Users/karen/Documents/Documents/research/projects/current/scratch-ed/events/2011.01.24%20Webinar%20-%204%20Questions/presentation/movies/Scratch.mov" TargetMode="External"/><Relationship Id="rId2" Type="http://schemas.openxmlformats.org/officeDocument/2006/relationships/video" Target="file://localhost/Users/karen/Documents/Documents/research/projects/current/scratch-ed/events/2011.01.24%20Webinar%20-%204%20Questions/presentation/movies/Scratch.mov"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jpe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8.png"/><Relationship Id="rId1" Type="http://schemas.microsoft.com/office/2007/relationships/media" Target="../media/media5.mov"/><Relationship Id="rId2" Type="http://schemas.openxmlformats.org/officeDocument/2006/relationships/video" Target="../media/media5.mov"/></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9.png"/><Relationship Id="rId1" Type="http://schemas.microsoft.com/office/2007/relationships/media" Target="../media/media6.mov"/><Relationship Id="rId2" Type="http://schemas.openxmlformats.org/officeDocument/2006/relationships/video" Target="../media/media6.mov"/></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0.png"/><Relationship Id="rId1" Type="http://schemas.microsoft.com/office/2007/relationships/media" Target="../media/media7.mov"/><Relationship Id="rId2" Type="http://schemas.openxmlformats.org/officeDocument/2006/relationships/video" Target="../media/media7.mov"/></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1.png"/><Relationship Id="rId1" Type="http://schemas.microsoft.com/office/2007/relationships/media" Target="../media/media8.mov"/><Relationship Id="rId2" Type="http://schemas.openxmlformats.org/officeDocument/2006/relationships/video" Target="../media/media8.mo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2.png"/><Relationship Id="rId1" Type="http://schemas.microsoft.com/office/2007/relationships/media" Target="../media/media9.mov"/><Relationship Id="rId2" Type="http://schemas.openxmlformats.org/officeDocument/2006/relationships/video" Target="../media/media9.mov"/></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3053254"/>
            <a:ext cx="7772400" cy="1470025"/>
          </a:xfrm>
        </p:spPr>
        <p:txBody>
          <a:bodyPr/>
          <a:lstStyle/>
          <a:p>
            <a:r>
              <a:rPr lang="en-US" b="1" dirty="0" smtClean="0">
                <a:solidFill>
                  <a:srgbClr val="E83582"/>
                </a:solidFill>
                <a:latin typeface="Helvetica Neue"/>
                <a:cs typeface="Helvetica Neue"/>
              </a:rPr>
              <a:t>CS4HS</a:t>
            </a:r>
            <a:br>
              <a:rPr lang="en-US" b="1" dirty="0" smtClean="0">
                <a:solidFill>
                  <a:srgbClr val="E83582"/>
                </a:solidFill>
                <a:latin typeface="Helvetica Neue"/>
                <a:cs typeface="Helvetica Neue"/>
              </a:rPr>
            </a:br>
            <a:r>
              <a:rPr lang="en-US" b="1" dirty="0" smtClean="0">
                <a:solidFill>
                  <a:srgbClr val="E83582"/>
                </a:solidFill>
                <a:latin typeface="Helvetica Neue"/>
                <a:cs typeface="Helvetica Neue"/>
              </a:rPr>
              <a:t>CREATIVE COMPUTING</a:t>
            </a:r>
            <a:endParaRPr lang="en-US" b="1" dirty="0">
              <a:solidFill>
                <a:srgbClr val="E83582"/>
              </a:solidFill>
              <a:latin typeface="Helvetica Neue"/>
              <a:cs typeface="Helvetica Neue"/>
            </a:endParaRPr>
          </a:p>
        </p:txBody>
      </p:sp>
      <p:sp>
        <p:nvSpPr>
          <p:cNvPr id="3" name="Subtitle 2"/>
          <p:cNvSpPr>
            <a:spLocks noGrp="1"/>
          </p:cNvSpPr>
          <p:nvPr>
            <p:ph type="subTitle" idx="1"/>
          </p:nvPr>
        </p:nvSpPr>
        <p:spPr>
          <a:xfrm>
            <a:off x="388536" y="5523017"/>
            <a:ext cx="7772400" cy="762000"/>
          </a:xfrm>
        </p:spPr>
        <p:txBody>
          <a:bodyPr>
            <a:noAutofit/>
          </a:bodyPr>
          <a:lstStyle/>
          <a:p>
            <a:pPr algn="l"/>
            <a:r>
              <a:rPr lang="en-US" sz="1400" dirty="0" smtClean="0">
                <a:latin typeface="Helvetica Neue Light"/>
                <a:cs typeface="Helvetica Neue Light"/>
              </a:rPr>
              <a:t>August 8-11, 2012</a:t>
            </a:r>
          </a:p>
          <a:p>
            <a:pPr algn="l"/>
            <a:r>
              <a:rPr lang="en-US" sz="1400" dirty="0" smtClean="0">
                <a:latin typeface="Helvetica Neue Light"/>
                <a:cs typeface="Helvetica Neue Light"/>
              </a:rPr>
              <a:t>MIT Media Lab, with support from Google and the National Science Foundation</a:t>
            </a:r>
          </a:p>
        </p:txBody>
      </p:sp>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atch-Project.jpg"/>
          <p:cNvPicPr>
            <a:picLocks noChangeAspect="1"/>
          </p:cNvPicPr>
          <p:nvPr/>
        </p:nvPicPr>
        <p:blipFill>
          <a:blip r:embed="rId2"/>
          <a:srcRect b="18306"/>
          <a:stretch>
            <a:fillRect/>
          </a:stretch>
        </p:blipFill>
        <p:spPr>
          <a:xfrm>
            <a:off x="342696" y="165910"/>
            <a:ext cx="8485632" cy="6705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5253" y="2756035"/>
            <a:ext cx="7772400" cy="1470025"/>
          </a:xfrm>
        </p:spPr>
        <p:txBody>
          <a:bodyPr/>
          <a:lstStyle/>
          <a:p>
            <a:r>
              <a:rPr lang="en-US" dirty="0" smtClean="0">
                <a:solidFill>
                  <a:srgbClr val="2593D2"/>
                </a:solidFill>
                <a:latin typeface="Helvetica Neue Light"/>
                <a:cs typeface="Helvetica Neue Light"/>
              </a:rPr>
              <a:t>Games examples</a:t>
            </a:r>
            <a:endParaRPr lang="en-US" b="1" dirty="0">
              <a:solidFill>
                <a:srgbClr val="7C5EA8"/>
              </a:solidFill>
              <a:latin typeface="Helvetica Neue Light"/>
              <a:cs typeface="Helvetica Neue Light"/>
            </a:endParaRPr>
          </a:p>
        </p:txBody>
      </p:sp>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9601200" cy="7315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tennis.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945987" y="0"/>
            <a:ext cx="11338560" cy="70866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9601200" cy="7315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haiku or die.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062616" y="-1"/>
            <a:ext cx="11364802" cy="710300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9601200" cy="7315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Xylophone Hero.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062617" y="0"/>
            <a:ext cx="11338560" cy="70866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9601200" cy="7315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Moo.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2582805" y="-1007015"/>
            <a:ext cx="14531488" cy="908218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9601200" cy="7315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linerider.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740789" y="132300"/>
            <a:ext cx="10668965" cy="666810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9601200" cy="7315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9601200" cy="7315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cks.jpg"/>
          <p:cNvPicPr>
            <a:picLocks noChangeAspect="1"/>
          </p:cNvPicPr>
          <p:nvPr/>
        </p:nvPicPr>
        <p:blipFill>
          <a:blip r:embed="rId3"/>
          <a:stretch>
            <a:fillRect/>
          </a:stretch>
        </p:blipFill>
        <p:spPr>
          <a:xfrm>
            <a:off x="334487" y="396099"/>
            <a:ext cx="8514799" cy="1833047"/>
          </a:xfrm>
          <a:prstGeom prst="rect">
            <a:avLst/>
          </a:prstGeom>
        </p:spPr>
      </p:pic>
      <p:sp>
        <p:nvSpPr>
          <p:cNvPr id="12" name="Title 1"/>
          <p:cNvSpPr txBox="1">
            <a:spLocks/>
          </p:cNvSpPr>
          <p:nvPr/>
        </p:nvSpPr>
        <p:spPr>
          <a:xfrm>
            <a:off x="645263" y="2242658"/>
            <a:ext cx="7772400" cy="93218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E83582"/>
                </a:solidFill>
                <a:effectLst/>
                <a:uLnTx/>
                <a:uFillTx/>
                <a:latin typeface="Helvetica Neue"/>
                <a:ea typeface="+mj-ea"/>
                <a:cs typeface="Helvetica Neue"/>
              </a:rPr>
              <a:t>Reflections</a:t>
            </a:r>
            <a:endParaRPr kumimoji="0" lang="en-US" sz="4000" b="1" i="0" u="none" strike="noStrike" kern="1200" cap="none" spc="0" normalizeH="0" baseline="0" noProof="0" dirty="0">
              <a:ln>
                <a:noFill/>
              </a:ln>
              <a:solidFill>
                <a:srgbClr val="E83582"/>
              </a:solidFill>
              <a:effectLst/>
              <a:uLnTx/>
              <a:uFillTx/>
              <a:latin typeface="Helvetica Neue"/>
              <a:ea typeface="+mj-ea"/>
              <a:cs typeface="Helvetica Neue"/>
            </a:endParaRPr>
          </a:p>
        </p:txBody>
      </p:sp>
      <p:sp>
        <p:nvSpPr>
          <p:cNvPr id="13" name="TextBox 12"/>
          <p:cNvSpPr txBox="1"/>
          <p:nvPr/>
        </p:nvSpPr>
        <p:spPr>
          <a:xfrm>
            <a:off x="4067003" y="2701995"/>
            <a:ext cx="184666" cy="369332"/>
          </a:xfrm>
          <a:prstGeom prst="rect">
            <a:avLst/>
          </a:prstGeom>
          <a:noFill/>
        </p:spPr>
        <p:txBody>
          <a:bodyPr wrap="none" rtlCol="0">
            <a:spAutoFit/>
          </a:bodyPr>
          <a:lstStyle/>
          <a:p>
            <a:endParaRPr lang="en-US" dirty="0"/>
          </a:p>
        </p:txBody>
      </p:sp>
      <p:sp>
        <p:nvSpPr>
          <p:cNvPr id="9" name="Title 1"/>
          <p:cNvSpPr txBox="1">
            <a:spLocks/>
          </p:cNvSpPr>
          <p:nvPr/>
        </p:nvSpPr>
        <p:spPr>
          <a:xfrm>
            <a:off x="1076886" y="4289085"/>
            <a:ext cx="7772400" cy="1813737"/>
          </a:xfrm>
          <a:prstGeom prst="rect">
            <a:avLst/>
          </a:prstGeom>
        </p:spPr>
        <p:txBody>
          <a:bodyPr vert="horz" lIns="91440" tIns="45720" rIns="91440" bIns="45720" rtlCol="0" anchor="t">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dirty="0" smtClean="0">
                <a:latin typeface="Helvetica Neue Light"/>
                <a:ea typeface="+mj-ea"/>
                <a:cs typeface="Helvetica Neue Light"/>
              </a:rPr>
              <a:t>Revisit your pink goals sticky on the Reflection Wall. How is your progress? Have you reached your goals? Have they changed? Have new goals emerged? Write your current goals progress on a yellow post-it and place it next to your original goals.</a:t>
            </a:r>
            <a:endParaRPr kumimoji="0" lang="en-US" sz="24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
        <p:nvSpPr>
          <p:cNvPr id="15" name="Title 1"/>
          <p:cNvSpPr txBox="1">
            <a:spLocks/>
          </p:cNvSpPr>
          <p:nvPr/>
        </p:nvSpPr>
        <p:spPr>
          <a:xfrm>
            <a:off x="1122821" y="3174846"/>
            <a:ext cx="7772400" cy="181373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dirty="0" smtClean="0">
                <a:latin typeface="Helvetica Neue Light"/>
                <a:ea typeface="+mj-ea"/>
                <a:cs typeface="Helvetica Neue Light"/>
              </a:rPr>
              <a:t>What challenges or questions do you have</a:t>
            </a:r>
            <a:r>
              <a:rPr kumimoji="0" lang="en-US" sz="2400" b="0" i="0" u="none" strike="noStrike" kern="1200" cap="none" spc="0" normalizeH="0" noProof="0" dirty="0" smtClean="0">
                <a:ln>
                  <a:noFill/>
                </a:ln>
                <a:solidFill>
                  <a:schemeClr val="tx1"/>
                </a:solidFill>
                <a:effectLst/>
                <a:uLnTx/>
                <a:uFillTx/>
                <a:latin typeface="Helvetica Neue Light"/>
                <a:ea typeface="+mj-ea"/>
                <a:cs typeface="Helvetica Neue Light"/>
              </a:rPr>
              <a: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noProof="0" dirty="0" smtClean="0">
                <a:ln>
                  <a:noFill/>
                </a:ln>
                <a:solidFill>
                  <a:schemeClr val="tx1"/>
                </a:solidFill>
                <a:effectLst/>
                <a:uLnTx/>
                <a:uFillTx/>
                <a:latin typeface="Helvetica Neue Light"/>
                <a:ea typeface="+mj-ea"/>
                <a:cs typeface="Helvetica Neue Light"/>
              </a:rPr>
              <a:t>Post them </a:t>
            </a:r>
            <a:r>
              <a:rPr lang="en-US" sz="2400" dirty="0" smtClean="0">
                <a:latin typeface="Helvetica Neue Light"/>
                <a:ea typeface="+mj-ea"/>
                <a:cs typeface="Helvetica Neue Light"/>
              </a:rPr>
              <a:t>on</a:t>
            </a:r>
            <a:r>
              <a:rPr kumimoji="0" lang="en-US" sz="2400" b="0" i="0" u="none" strike="noStrike" kern="1200" cap="none" spc="0" normalizeH="0" noProof="0" dirty="0" smtClean="0">
                <a:ln>
                  <a:noFill/>
                </a:ln>
                <a:solidFill>
                  <a:schemeClr val="tx1"/>
                </a:solidFill>
                <a:effectLst/>
                <a:uLnTx/>
                <a:uFillTx/>
                <a:latin typeface="Helvetica Neue Light"/>
                <a:ea typeface="+mj-ea"/>
                <a:cs typeface="Helvetica Neue Light"/>
              </a:rPr>
              <a:t> the </a:t>
            </a:r>
            <a:r>
              <a:rPr lang="en-US" sz="2400" noProof="0" dirty="0" smtClean="0">
                <a:latin typeface="Helvetica Neue Light"/>
                <a:ea typeface="+mj-ea"/>
                <a:cs typeface="Helvetica Neue Light"/>
              </a:rPr>
              <a:t>Reflection Wall.</a:t>
            </a:r>
            <a:endParaRPr kumimoji="0" lang="en-US" sz="24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cks.jpg"/>
          <p:cNvPicPr>
            <a:picLocks noChangeAspect="1"/>
          </p:cNvPicPr>
          <p:nvPr/>
        </p:nvPicPr>
        <p:blipFill>
          <a:blip r:embed="rId3"/>
          <a:stretch>
            <a:fillRect/>
          </a:stretch>
        </p:blipFill>
        <p:spPr>
          <a:xfrm>
            <a:off x="334487" y="396099"/>
            <a:ext cx="8514799" cy="1833047"/>
          </a:xfrm>
          <a:prstGeom prst="rect">
            <a:avLst/>
          </a:prstGeom>
        </p:spPr>
      </p:pic>
      <p:sp>
        <p:nvSpPr>
          <p:cNvPr id="4" name="Rectangle 3"/>
          <p:cNvSpPr/>
          <p:nvPr/>
        </p:nvSpPr>
        <p:spPr>
          <a:xfrm>
            <a:off x="749820" y="3165982"/>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51548" y="4170258"/>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168920" y="2681849"/>
            <a:ext cx="7772400" cy="1516906"/>
          </a:xfrm>
          <a:prstGeom prst="rect">
            <a:avLst/>
          </a:prstGeom>
        </p:spPr>
        <p:txBody>
          <a:bodyPr vert="horz" wrap="none"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600" dirty="0" smtClean="0">
                <a:latin typeface="Helvetica Neue Light"/>
                <a:ea typeface="+mj-ea"/>
                <a:cs typeface="Helvetica Neue Light"/>
              </a:rPr>
              <a:t>upload your game projects to the gallery: </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b="1" dirty="0" smtClean="0">
                <a:latin typeface="Helvetica Neue"/>
                <a:ea typeface="+mj-ea"/>
                <a:cs typeface="Helvetica Neue"/>
              </a:rPr>
              <a:t>http</a:t>
            </a:r>
            <a:r>
              <a:rPr lang="en-US" sz="2400" b="1" dirty="0">
                <a:latin typeface="Helvetica Neue"/>
                <a:ea typeface="+mj-ea"/>
                <a:cs typeface="Helvetica Neue"/>
              </a:rPr>
              <a:t>://scratch.mit.edu/galleries/view/173859</a:t>
            </a:r>
            <a:endParaRPr kumimoji="0" lang="en-US" sz="2400" b="1" i="0" u="none" strike="noStrike" kern="1200" cap="none" spc="0" normalizeH="0" baseline="0" noProof="0" dirty="0">
              <a:ln>
                <a:noFill/>
              </a:ln>
              <a:solidFill>
                <a:schemeClr val="tx1"/>
              </a:solidFill>
              <a:effectLst/>
              <a:uLnTx/>
              <a:uFillTx/>
              <a:latin typeface="Helvetica Neue"/>
              <a:ea typeface="+mj-ea"/>
              <a:cs typeface="Helvetica Neue"/>
            </a:endParaRPr>
          </a:p>
        </p:txBody>
      </p:sp>
      <p:sp>
        <p:nvSpPr>
          <p:cNvPr id="11" name="Title 1"/>
          <p:cNvSpPr txBox="1">
            <a:spLocks/>
          </p:cNvSpPr>
          <p:nvPr/>
        </p:nvSpPr>
        <p:spPr>
          <a:xfrm>
            <a:off x="1185888" y="4056216"/>
            <a:ext cx="7772400" cy="181373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600" noProof="0" dirty="0" smtClean="0">
                <a:latin typeface="Helvetica Neue Light"/>
                <a:ea typeface="+mj-ea"/>
                <a:cs typeface="Helvetica Neue Light"/>
              </a:rPr>
              <a:t>in your design journal, jot down 3 game </a:t>
            </a:r>
            <a:r>
              <a:rPr kumimoji="0" lang="en-US" sz="2600" b="0" i="0" u="none" strike="noStrike" kern="1200" cap="none" spc="0" normalizeH="0" baseline="0" dirty="0" smtClean="0">
                <a:ln>
                  <a:noFill/>
                </a:ln>
                <a:solidFill>
                  <a:schemeClr val="tx1"/>
                </a:solidFill>
                <a:effectLst/>
                <a:uLnTx/>
                <a:uFillTx/>
                <a:latin typeface="Helvetica Neue Light"/>
                <a:ea typeface="+mj-ea"/>
                <a:cs typeface="Helvetica Neue Light"/>
              </a:rPr>
              <a:t>project</a:t>
            </a:r>
            <a:r>
              <a:rPr lang="en-US" sz="2600" dirty="0" smtClean="0">
                <a:latin typeface="Helvetica Neue Light"/>
                <a:ea typeface="+mj-ea"/>
                <a:cs typeface="Helvetica Neue Light"/>
              </a:rPr>
              <a:t> ideas</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2600" dirty="0" smtClean="0">
              <a:latin typeface="Helvetica Neue Light"/>
              <a:ea typeface="+mj-ea"/>
              <a:cs typeface="Helvetica Neue Light"/>
            </a:endParaRPr>
          </a:p>
        </p:txBody>
      </p:sp>
      <p:sp>
        <p:nvSpPr>
          <p:cNvPr id="12" name="Title 1"/>
          <p:cNvSpPr txBox="1">
            <a:spLocks/>
          </p:cNvSpPr>
          <p:nvPr/>
        </p:nvSpPr>
        <p:spPr>
          <a:xfrm>
            <a:off x="645263" y="2242658"/>
            <a:ext cx="7772400" cy="93218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US" sz="4000" b="1" dirty="0" smtClean="0">
                <a:solidFill>
                  <a:srgbClr val="E83582"/>
                </a:solidFill>
                <a:latin typeface="Helvetica Neue"/>
                <a:ea typeface="+mj-ea"/>
                <a:cs typeface="Helvetica Neue"/>
              </a:rPr>
              <a:t>Afternoon </a:t>
            </a:r>
            <a:r>
              <a:rPr kumimoji="0" lang="en-US" sz="4000" b="1" i="0" u="none" strike="noStrike" kern="1200" cap="none" spc="0" normalizeH="0" noProof="0" dirty="0" smtClean="0">
                <a:ln>
                  <a:noFill/>
                </a:ln>
                <a:solidFill>
                  <a:srgbClr val="E83582"/>
                </a:solidFill>
                <a:effectLst/>
                <a:uLnTx/>
                <a:uFillTx/>
                <a:latin typeface="Helvetica Neue"/>
                <a:ea typeface="+mj-ea"/>
                <a:cs typeface="Helvetica Neue"/>
              </a:rPr>
              <a:t>Checklist</a:t>
            </a:r>
            <a:endParaRPr kumimoji="0" lang="en-US" sz="4000" b="1" i="0" u="none" strike="noStrike" kern="1200" cap="none" spc="0" normalizeH="0" baseline="0" noProof="0" dirty="0">
              <a:ln>
                <a:noFill/>
              </a:ln>
              <a:solidFill>
                <a:srgbClr val="E83582"/>
              </a:solidFill>
              <a:effectLst/>
              <a:uLnTx/>
              <a:uFillTx/>
              <a:latin typeface="Helvetica Neue"/>
              <a:ea typeface="+mj-ea"/>
              <a:cs typeface="Helvetica Neue"/>
            </a:endParaRPr>
          </a:p>
        </p:txBody>
      </p:sp>
      <p:sp>
        <p:nvSpPr>
          <p:cNvPr id="13" name="TextBox 12"/>
          <p:cNvSpPr txBox="1"/>
          <p:nvPr/>
        </p:nvSpPr>
        <p:spPr>
          <a:xfrm>
            <a:off x="4067003" y="2701995"/>
            <a:ext cx="184666" cy="369332"/>
          </a:xfrm>
          <a:prstGeom prst="rect">
            <a:avLst/>
          </a:prstGeom>
          <a:noFill/>
        </p:spPr>
        <p:txBody>
          <a:bodyPr wrap="none" rtlCol="0">
            <a:spAutoFit/>
          </a:bodyPr>
          <a:lstStyle/>
          <a:p>
            <a:endParaRPr lang="en-US" dirty="0"/>
          </a:p>
        </p:txBody>
      </p:sp>
      <p:sp>
        <p:nvSpPr>
          <p:cNvPr id="15" name="Rectangle 14"/>
          <p:cNvSpPr/>
          <p:nvPr/>
        </p:nvSpPr>
        <p:spPr>
          <a:xfrm>
            <a:off x="749820" y="4857027"/>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1185888" y="4716694"/>
            <a:ext cx="7772400" cy="181373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600" dirty="0" err="1" smtClean="0">
                <a:latin typeface="Helvetica Neue Light"/>
                <a:ea typeface="+mj-ea"/>
                <a:cs typeface="Helvetica Neue Light"/>
              </a:rPr>
              <a:t>s</a:t>
            </a:r>
            <a:r>
              <a:rPr lang="en-US" sz="2600" noProof="0" dirty="0" smtClean="0">
                <a:latin typeface="Helvetica Neue Light"/>
                <a:ea typeface="+mj-ea"/>
                <a:cs typeface="Helvetica Neue Light"/>
              </a:rPr>
              <a:t>hare one project idea on the Reflection Wall </a:t>
            </a:r>
            <a:endParaRPr kumimoji="0" lang="en-US" sz="26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
        <p:nvSpPr>
          <p:cNvPr id="17" name="Rectangle 16"/>
          <p:cNvSpPr/>
          <p:nvPr/>
        </p:nvSpPr>
        <p:spPr>
          <a:xfrm>
            <a:off x="732852" y="5530843"/>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1168920" y="5390510"/>
            <a:ext cx="7772400" cy="181373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600" noProof="0" dirty="0" smtClean="0">
                <a:latin typeface="Helvetica Neue Light"/>
                <a:ea typeface="+mj-ea"/>
                <a:cs typeface="Helvetica Neue Light"/>
              </a:rPr>
              <a:t>sign up for dinner excursions</a:t>
            </a:r>
            <a:endParaRPr kumimoji="0" lang="en-US" sz="26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atchScreenSnapz001.jpg"/>
          <p:cNvPicPr>
            <a:picLocks/>
          </p:cNvPicPr>
          <p:nvPr/>
        </p:nvPicPr>
        <p:blipFill>
          <a:blip r:embed="rId2"/>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769545"/>
            <a:ext cx="7772400" cy="1470025"/>
          </a:xfrm>
        </p:spPr>
        <p:txBody>
          <a:bodyPr anchor="ctr"/>
          <a:lstStyle/>
          <a:p>
            <a:r>
              <a:rPr lang="en-US" dirty="0" smtClean="0">
                <a:solidFill>
                  <a:srgbClr val="E1AC39"/>
                </a:solidFill>
                <a:latin typeface="Helvetica Neue Light"/>
                <a:cs typeface="Helvetica Neue Light"/>
              </a:rPr>
              <a:t>Independent Projects</a:t>
            </a:r>
            <a:endParaRPr lang="en-US" dirty="0">
              <a:solidFill>
                <a:srgbClr val="E1AC39"/>
              </a:solidFill>
              <a:latin typeface="Helvetica Neue Light"/>
              <a:cs typeface="Helvetica Neue Light"/>
            </a:endParaRPr>
          </a:p>
        </p:txBody>
      </p:sp>
      <p:pic>
        <p:nvPicPr>
          <p:cNvPr id="3" name="Picture 2" descr="Blocks.jpg"/>
          <p:cNvPicPr>
            <a:picLocks noChangeAspect="1"/>
          </p:cNvPicPr>
          <p:nvPr/>
        </p:nvPicPr>
        <p:blipFill>
          <a:blip r:embed="rId3"/>
          <a:stretch>
            <a:fillRect/>
          </a:stretch>
        </p:blipFill>
        <p:spPr>
          <a:xfrm>
            <a:off x="334487" y="396099"/>
            <a:ext cx="8514799" cy="1833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769545"/>
            <a:ext cx="7772400" cy="1470025"/>
          </a:xfrm>
        </p:spPr>
        <p:txBody>
          <a:bodyPr anchor="ctr"/>
          <a:lstStyle/>
          <a:p>
            <a:r>
              <a:rPr lang="en-US" dirty="0" smtClean="0">
                <a:solidFill>
                  <a:srgbClr val="E1AC39"/>
                </a:solidFill>
                <a:latin typeface="Helvetica Neue Light"/>
                <a:cs typeface="Helvetica Neue Light"/>
              </a:rPr>
              <a:t>Independent Projects</a:t>
            </a:r>
            <a:endParaRPr lang="en-US" dirty="0">
              <a:solidFill>
                <a:srgbClr val="E1AC39"/>
              </a:solidFill>
              <a:latin typeface="Helvetica Neue Light"/>
              <a:cs typeface="Helvetica Neue Light"/>
            </a:endParaRPr>
          </a:p>
        </p:txBody>
      </p:sp>
      <p:pic>
        <p:nvPicPr>
          <p:cNvPr id="3" name="Picture 2" descr="Blocks.jpg"/>
          <p:cNvPicPr>
            <a:picLocks noChangeAspect="1"/>
          </p:cNvPicPr>
          <p:nvPr/>
        </p:nvPicPr>
        <p:blipFill>
          <a:blip r:embed="rId3"/>
          <a:stretch>
            <a:fillRect/>
          </a:stretch>
        </p:blipFill>
        <p:spPr>
          <a:xfrm>
            <a:off x="334487" y="396099"/>
            <a:ext cx="8514799" cy="1833047"/>
          </a:xfrm>
          <a:prstGeom prst="rect">
            <a:avLst/>
          </a:prstGeom>
        </p:spPr>
      </p:pic>
      <p:sp>
        <p:nvSpPr>
          <p:cNvPr id="4" name="Title 1"/>
          <p:cNvSpPr txBox="1">
            <a:spLocks/>
          </p:cNvSpPr>
          <p:nvPr/>
        </p:nvSpPr>
        <p:spPr>
          <a:xfrm>
            <a:off x="304926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a:t>
            </a:r>
            <a:r>
              <a:rPr lang="en-US" sz="2600" dirty="0" smtClean="0">
                <a:latin typeface="Helvetica Neue Light"/>
                <a:ea typeface="+mj-ea"/>
                <a:cs typeface="Helvetica Neue Light"/>
              </a:rPr>
              <a:t>breakout sessions</a:t>
            </a: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769545"/>
            <a:ext cx="7772400" cy="1470025"/>
          </a:xfrm>
        </p:spPr>
        <p:txBody>
          <a:bodyPr anchor="ctr"/>
          <a:lstStyle/>
          <a:p>
            <a:r>
              <a:rPr lang="en-US" dirty="0" smtClean="0">
                <a:solidFill>
                  <a:srgbClr val="E1AC39"/>
                </a:solidFill>
                <a:latin typeface="Helvetica Neue Light"/>
                <a:cs typeface="Helvetica Neue Light"/>
              </a:rPr>
              <a:t>Independent Projects</a:t>
            </a:r>
            <a:endParaRPr lang="en-US" dirty="0">
              <a:solidFill>
                <a:srgbClr val="E1AC39"/>
              </a:solidFill>
              <a:latin typeface="Helvetica Neue Light"/>
              <a:cs typeface="Helvetica Neue Light"/>
            </a:endParaRPr>
          </a:p>
        </p:txBody>
      </p:sp>
      <p:pic>
        <p:nvPicPr>
          <p:cNvPr id="3" name="Picture 2" descr="Blocks.jpg"/>
          <p:cNvPicPr>
            <a:picLocks noChangeAspect="1"/>
          </p:cNvPicPr>
          <p:nvPr/>
        </p:nvPicPr>
        <p:blipFill>
          <a:blip r:embed="rId3"/>
          <a:stretch>
            <a:fillRect/>
          </a:stretch>
        </p:blipFill>
        <p:spPr>
          <a:xfrm>
            <a:off x="334487" y="396099"/>
            <a:ext cx="8514799" cy="1833047"/>
          </a:xfrm>
          <a:prstGeom prst="rect">
            <a:avLst/>
          </a:prstGeom>
        </p:spPr>
      </p:pic>
      <p:sp>
        <p:nvSpPr>
          <p:cNvPr id="4" name="Title 1"/>
          <p:cNvSpPr txBox="1">
            <a:spLocks/>
          </p:cNvSpPr>
          <p:nvPr/>
        </p:nvSpPr>
        <p:spPr>
          <a:xfrm>
            <a:off x="304926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a:t>
            </a:r>
            <a:r>
              <a:rPr lang="en-US" sz="2600" dirty="0" smtClean="0">
                <a:latin typeface="Helvetica Neue Light"/>
                <a:ea typeface="+mj-ea"/>
                <a:cs typeface="Helvetica Neue Light"/>
              </a:rPr>
              <a:t>breakout sessions</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project planning</a:t>
            </a: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769545"/>
            <a:ext cx="7772400" cy="1470025"/>
          </a:xfrm>
        </p:spPr>
        <p:txBody>
          <a:bodyPr anchor="ctr"/>
          <a:lstStyle/>
          <a:p>
            <a:r>
              <a:rPr lang="en-US" dirty="0" smtClean="0">
                <a:solidFill>
                  <a:srgbClr val="E1AC39"/>
                </a:solidFill>
                <a:latin typeface="Helvetica Neue Light"/>
                <a:cs typeface="Helvetica Neue Light"/>
              </a:rPr>
              <a:t>Independent Projects</a:t>
            </a:r>
            <a:endParaRPr lang="en-US" dirty="0">
              <a:solidFill>
                <a:srgbClr val="E1AC39"/>
              </a:solidFill>
              <a:latin typeface="Helvetica Neue Light"/>
              <a:cs typeface="Helvetica Neue Light"/>
            </a:endParaRPr>
          </a:p>
        </p:txBody>
      </p:sp>
      <p:pic>
        <p:nvPicPr>
          <p:cNvPr id="3" name="Picture 2" descr="Blocks.jpg"/>
          <p:cNvPicPr>
            <a:picLocks noChangeAspect="1"/>
          </p:cNvPicPr>
          <p:nvPr/>
        </p:nvPicPr>
        <p:blipFill>
          <a:blip r:embed="rId3"/>
          <a:stretch>
            <a:fillRect/>
          </a:stretch>
        </p:blipFill>
        <p:spPr>
          <a:xfrm>
            <a:off x="334487" y="396099"/>
            <a:ext cx="8514799" cy="1833047"/>
          </a:xfrm>
          <a:prstGeom prst="rect">
            <a:avLst/>
          </a:prstGeom>
        </p:spPr>
      </p:pic>
      <p:sp>
        <p:nvSpPr>
          <p:cNvPr id="4" name="Title 1"/>
          <p:cNvSpPr txBox="1">
            <a:spLocks/>
          </p:cNvSpPr>
          <p:nvPr/>
        </p:nvSpPr>
        <p:spPr>
          <a:xfrm>
            <a:off x="304926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a:t>
            </a:r>
            <a:r>
              <a:rPr lang="en-US" sz="2600" dirty="0" smtClean="0">
                <a:latin typeface="Helvetica Neue Light"/>
                <a:ea typeface="+mj-ea"/>
                <a:cs typeface="Helvetica Neue Light"/>
              </a:rPr>
              <a:t>breakout sessions</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project planning</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b="1" dirty="0" smtClean="0">
                <a:latin typeface="Helvetica Neue Light"/>
                <a:ea typeface="+mj-ea"/>
                <a:cs typeface="Helvetica Neue Light"/>
              </a:rPr>
              <a:t> independent project time</a:t>
            </a: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cks.jpg"/>
          <p:cNvPicPr>
            <a:picLocks noChangeAspect="1"/>
          </p:cNvPicPr>
          <p:nvPr/>
        </p:nvPicPr>
        <p:blipFill>
          <a:blip r:embed="rId3"/>
          <a:stretch>
            <a:fillRect/>
          </a:stretch>
        </p:blipFill>
        <p:spPr>
          <a:xfrm>
            <a:off x="334487" y="396099"/>
            <a:ext cx="8514799" cy="1833047"/>
          </a:xfrm>
          <a:prstGeom prst="rect">
            <a:avLst/>
          </a:prstGeom>
        </p:spPr>
      </p:pic>
      <p:sp>
        <p:nvSpPr>
          <p:cNvPr id="7" name="Title 1"/>
          <p:cNvSpPr>
            <a:spLocks noGrp="1"/>
          </p:cNvSpPr>
          <p:nvPr>
            <p:ph type="ctrTitle"/>
          </p:nvPr>
        </p:nvSpPr>
        <p:spPr>
          <a:xfrm>
            <a:off x="1168920" y="3323454"/>
            <a:ext cx="7975080" cy="2431794"/>
          </a:xfrm>
        </p:spPr>
        <p:txBody>
          <a:bodyPr anchor="t">
            <a:normAutofit/>
          </a:bodyPr>
          <a:lstStyle/>
          <a:p>
            <a:pPr algn="l"/>
            <a:r>
              <a:rPr lang="en-US" sz="3000" dirty="0" smtClean="0">
                <a:latin typeface="Helvetica Neue Light"/>
                <a:cs typeface="Helvetica Neue Light"/>
              </a:rPr>
              <a:t>How might you incorporate ideas from the</a:t>
            </a:r>
            <a:br>
              <a:rPr lang="en-US" sz="3000" dirty="0" smtClean="0">
                <a:latin typeface="Helvetica Neue Light"/>
                <a:cs typeface="Helvetica Neue Light"/>
              </a:rPr>
            </a:br>
            <a:r>
              <a:rPr lang="en-US" sz="3000" dirty="0" smtClean="0">
                <a:latin typeface="Helvetica Neue Light"/>
                <a:cs typeface="Helvetica Neue Light"/>
              </a:rPr>
              <a:t>workshop in your practice? What are some of the barriers and challenges to doing this?</a:t>
            </a:r>
            <a:br>
              <a:rPr lang="en-US" sz="3000" dirty="0" smtClean="0">
                <a:latin typeface="Helvetica Neue Light"/>
                <a:cs typeface="Helvetica Neue Light"/>
              </a:rPr>
            </a:br>
            <a:endParaRPr lang="en-US" sz="3000" dirty="0">
              <a:latin typeface="Helvetica Neue Light"/>
              <a:cs typeface="Helvetica Neue Light"/>
            </a:endParaRPr>
          </a:p>
        </p:txBody>
      </p:sp>
      <p:sp>
        <p:nvSpPr>
          <p:cNvPr id="11" name="Title 1"/>
          <p:cNvSpPr txBox="1">
            <a:spLocks/>
          </p:cNvSpPr>
          <p:nvPr/>
        </p:nvSpPr>
        <p:spPr>
          <a:xfrm>
            <a:off x="1168920" y="5552598"/>
            <a:ext cx="7772400" cy="66198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000" dirty="0" smtClean="0">
                <a:latin typeface="Helvetica Neue Light"/>
                <a:ea typeface="+mj-ea"/>
                <a:cs typeface="Helvetica Neue Light"/>
              </a:rPr>
              <a:t>Write your thoughts in your design journal.</a:t>
            </a:r>
            <a:endParaRPr kumimoji="0" lang="en-US" sz="30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
        <p:nvSpPr>
          <p:cNvPr id="12" name="Title 1"/>
          <p:cNvSpPr txBox="1">
            <a:spLocks/>
          </p:cNvSpPr>
          <p:nvPr/>
        </p:nvSpPr>
        <p:spPr>
          <a:xfrm>
            <a:off x="645263" y="2242658"/>
            <a:ext cx="7772400" cy="93218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E83582"/>
                </a:solidFill>
                <a:effectLst/>
                <a:uLnTx/>
                <a:uFillTx/>
                <a:latin typeface="Helvetica Neue"/>
                <a:ea typeface="+mj-ea"/>
                <a:cs typeface="Helvetica Neue"/>
              </a:rPr>
              <a:t>Reflections</a:t>
            </a:r>
            <a:endParaRPr kumimoji="0" lang="en-US" sz="4000" b="1" i="0" u="none" strike="noStrike" kern="1200" cap="none" spc="0" normalizeH="0" baseline="0" noProof="0" dirty="0">
              <a:ln>
                <a:noFill/>
              </a:ln>
              <a:solidFill>
                <a:srgbClr val="E83582"/>
              </a:solidFill>
              <a:effectLst/>
              <a:uLnTx/>
              <a:uFillTx/>
              <a:latin typeface="Helvetica Neue"/>
              <a:ea typeface="+mj-ea"/>
              <a:cs typeface="Helvetica Neue"/>
            </a:endParaRPr>
          </a:p>
        </p:txBody>
      </p:sp>
      <p:sp>
        <p:nvSpPr>
          <p:cNvPr id="13" name="TextBox 12"/>
          <p:cNvSpPr txBox="1"/>
          <p:nvPr/>
        </p:nvSpPr>
        <p:spPr>
          <a:xfrm>
            <a:off x="4067003" y="2701995"/>
            <a:ext cx="184666" cy="369332"/>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53384"/>
            <a:ext cx="7772400" cy="1470025"/>
          </a:xfrm>
        </p:spPr>
        <p:txBody>
          <a:bodyPr anchor="ctr"/>
          <a:lstStyle/>
          <a:p>
            <a:r>
              <a:rPr lang="en-US" dirty="0" smtClean="0">
                <a:latin typeface="Helvetica Neue Light"/>
                <a:cs typeface="Helvetica Neue Light"/>
              </a:rPr>
              <a:t>Design-Based Learning</a:t>
            </a:r>
            <a:endParaRPr lang="en-US" dirty="0">
              <a:latin typeface="Helvetica Neue Light"/>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53384"/>
            <a:ext cx="7772400" cy="1470025"/>
          </a:xfrm>
        </p:spPr>
        <p:txBody>
          <a:bodyPr anchor="ctr"/>
          <a:lstStyle/>
          <a:p>
            <a:r>
              <a:rPr lang="en-US" dirty="0" smtClean="0">
                <a:latin typeface="Helvetica Neue Light"/>
                <a:cs typeface="Helvetica Neue Light"/>
              </a:rPr>
              <a:t>Design-Based Learning</a:t>
            </a:r>
            <a:endParaRPr lang="en-US" dirty="0">
              <a:latin typeface="Helvetica Neue Light"/>
              <a:cs typeface="Helvetica Neue Light"/>
            </a:endParaRPr>
          </a:p>
        </p:txBody>
      </p:sp>
      <p:sp>
        <p:nvSpPr>
          <p:cNvPr id="4" name="Title 1"/>
          <p:cNvSpPr txBox="1">
            <a:spLocks/>
          </p:cNvSpPr>
          <p:nvPr/>
        </p:nvSpPr>
        <p:spPr>
          <a:xfrm>
            <a:off x="1604595" y="1458475"/>
            <a:ext cx="7772400"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err="1" smtClean="0">
                <a:latin typeface="Helvetica Neue Light"/>
                <a:ea typeface="+mj-ea"/>
                <a:cs typeface="Helvetica Neue Light"/>
              </a:rPr>
              <a:t>l</a:t>
            </a:r>
            <a:r>
              <a:rPr kumimoji="0" lang="en-US" sz="3000" b="0" i="0" u="none" strike="noStrike" kern="1200" cap="none" spc="0" normalizeH="0" baseline="0" noProof="0" dirty="0" smtClean="0">
                <a:ln>
                  <a:noFill/>
                </a:ln>
                <a:solidFill>
                  <a:schemeClr val="tx1"/>
                </a:solidFill>
                <a:effectLst/>
                <a:uLnTx/>
                <a:uFillTx/>
                <a:latin typeface="Helvetica Neue Light"/>
                <a:ea typeface="+mj-ea"/>
                <a:cs typeface="Helvetica Neue Light"/>
              </a:rPr>
              <a:t>earning </a:t>
            </a:r>
            <a:r>
              <a:rPr lang="en-US" sz="3000" dirty="0" smtClean="0">
                <a:latin typeface="Helvetica Neue Light"/>
                <a:ea typeface="+mj-ea"/>
                <a:cs typeface="Helvetica Neue Light"/>
              </a:rPr>
              <a:t>through </a:t>
            </a:r>
            <a:r>
              <a:rPr lang="en-US" sz="3000" b="1" dirty="0" smtClean="0">
                <a:solidFill>
                  <a:srgbClr val="E83582"/>
                </a:solidFill>
                <a:latin typeface="Helvetica"/>
                <a:ea typeface="+mj-ea"/>
                <a:cs typeface="Helvetica"/>
              </a:rPr>
              <a:t>designing</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b="1" dirty="0" smtClean="0">
                <a:latin typeface="Helvetica Neue Light"/>
                <a:ea typeface="+mj-ea"/>
                <a:cs typeface="Helvetica Neue Light"/>
              </a:rPr>
              <a:t> </a:t>
            </a:r>
            <a:r>
              <a:rPr lang="en-US" sz="3000" dirty="0" smtClean="0">
                <a:latin typeface="Helvetica Neue Light"/>
                <a:ea typeface="+mj-ea"/>
                <a:cs typeface="Helvetica Neue Light"/>
              </a:rPr>
              <a:t>learning through </a:t>
            </a:r>
            <a:r>
              <a:rPr lang="en-US" sz="3000" b="1" dirty="0" smtClean="0">
                <a:solidFill>
                  <a:srgbClr val="64BC44"/>
                </a:solidFill>
                <a:latin typeface="Helvetica"/>
                <a:ea typeface="+mj-ea"/>
                <a:cs typeface="Helvetica"/>
              </a:rPr>
              <a:t>personalizing</a:t>
            </a:r>
          </a:p>
          <a:p>
            <a:pPr lvl="0">
              <a:spcBef>
                <a:spcPct val="0"/>
              </a:spcBef>
              <a:buFont typeface="Arial"/>
              <a:buChar char="•"/>
            </a:pPr>
            <a:r>
              <a:rPr lang="en-US" sz="3000" dirty="0" smtClean="0">
                <a:latin typeface="Helvetica Neue Light"/>
                <a:cs typeface="Helvetica Neue Light"/>
              </a:rPr>
              <a:t> learning through </a:t>
            </a:r>
            <a:r>
              <a:rPr lang="en-US" sz="3000" b="1" dirty="0" smtClean="0">
                <a:solidFill>
                  <a:srgbClr val="2593D2"/>
                </a:solidFill>
                <a:latin typeface="Helvetica"/>
                <a:cs typeface="Helvetica"/>
              </a:rPr>
              <a:t>collaborating</a:t>
            </a:r>
          </a:p>
          <a:p>
            <a:pPr lvl="0">
              <a:spcBef>
                <a:spcPct val="0"/>
              </a:spcBef>
              <a:buFont typeface="Arial"/>
              <a:buChar char="•"/>
            </a:pPr>
            <a:r>
              <a:rPr lang="en-US" sz="3000" b="1" dirty="0" smtClean="0">
                <a:latin typeface="Helvetica"/>
                <a:ea typeface="+mj-ea"/>
                <a:cs typeface="Helvetica"/>
              </a:rPr>
              <a:t> </a:t>
            </a:r>
            <a:r>
              <a:rPr lang="en-US" sz="3000" dirty="0" smtClean="0">
                <a:latin typeface="Helvetica Neue Light"/>
                <a:cs typeface="Helvetica Neue Light"/>
              </a:rPr>
              <a:t>learning through </a:t>
            </a:r>
            <a:r>
              <a:rPr lang="en-US" sz="3000" b="1" dirty="0" smtClean="0">
                <a:solidFill>
                  <a:srgbClr val="7C5FA9"/>
                </a:solidFill>
                <a:latin typeface="Helvetica"/>
                <a:cs typeface="Helvetica"/>
              </a:rPr>
              <a:t>reflecting</a:t>
            </a:r>
            <a:endParaRPr lang="en-US" sz="3000" b="1" dirty="0" smtClean="0">
              <a:solidFill>
                <a:srgbClr val="7C5FA9"/>
              </a:solidFill>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53384"/>
            <a:ext cx="7772400" cy="1470025"/>
          </a:xfrm>
        </p:spPr>
        <p:txBody>
          <a:bodyPr anchor="ctr"/>
          <a:lstStyle/>
          <a:p>
            <a:r>
              <a:rPr lang="en-US" dirty="0" smtClean="0">
                <a:latin typeface="Helvetica Neue Light"/>
                <a:cs typeface="Helvetica Neue Light"/>
              </a:rPr>
              <a:t>Design-Based Learning</a:t>
            </a:r>
            <a:endParaRPr lang="en-US" dirty="0">
              <a:latin typeface="Helvetica Neue Light"/>
              <a:cs typeface="Helvetica Neue Light"/>
            </a:endParaRPr>
          </a:p>
        </p:txBody>
      </p:sp>
      <p:sp>
        <p:nvSpPr>
          <p:cNvPr id="4" name="Title 1"/>
          <p:cNvSpPr txBox="1">
            <a:spLocks/>
          </p:cNvSpPr>
          <p:nvPr/>
        </p:nvSpPr>
        <p:spPr>
          <a:xfrm>
            <a:off x="1604595" y="1458475"/>
            <a:ext cx="7772400"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err="1" smtClean="0">
                <a:latin typeface="Helvetica Neue Light"/>
                <a:ea typeface="+mj-ea"/>
                <a:cs typeface="Helvetica Neue Light"/>
              </a:rPr>
              <a:t>l</a:t>
            </a:r>
            <a:r>
              <a:rPr kumimoji="0" lang="en-US" sz="3000" b="0" i="0" u="none" strike="noStrike" kern="1200" cap="none" spc="0" normalizeH="0" baseline="0" noProof="0" dirty="0" smtClean="0">
                <a:ln>
                  <a:noFill/>
                </a:ln>
                <a:solidFill>
                  <a:schemeClr val="tx1"/>
                </a:solidFill>
                <a:effectLst/>
                <a:uLnTx/>
                <a:uFillTx/>
                <a:latin typeface="Helvetica Neue Light"/>
                <a:ea typeface="+mj-ea"/>
                <a:cs typeface="Helvetica Neue Light"/>
              </a:rPr>
              <a:t>earning </a:t>
            </a:r>
            <a:r>
              <a:rPr lang="en-US" sz="3000" dirty="0" smtClean="0">
                <a:latin typeface="Helvetica Neue Light"/>
                <a:ea typeface="+mj-ea"/>
                <a:cs typeface="Helvetica Neue Light"/>
              </a:rPr>
              <a:t>through </a:t>
            </a:r>
            <a:r>
              <a:rPr lang="en-US" sz="3000" b="1" dirty="0" smtClean="0">
                <a:solidFill>
                  <a:srgbClr val="E83582"/>
                </a:solidFill>
                <a:latin typeface="Helvetica"/>
                <a:ea typeface="+mj-ea"/>
                <a:cs typeface="Helvetica"/>
              </a:rPr>
              <a:t>designing</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b="1" dirty="0" smtClean="0">
                <a:latin typeface="Helvetica Neue Light"/>
                <a:ea typeface="+mj-ea"/>
                <a:cs typeface="Helvetica Neue Light"/>
              </a:rPr>
              <a:t> </a:t>
            </a:r>
            <a:r>
              <a:rPr lang="en-US" sz="3000" dirty="0" smtClean="0">
                <a:latin typeface="Helvetica Neue Light"/>
                <a:ea typeface="+mj-ea"/>
                <a:cs typeface="Helvetica Neue Light"/>
              </a:rPr>
              <a:t>learning through </a:t>
            </a:r>
            <a:r>
              <a:rPr lang="en-US" sz="3000" b="1" dirty="0" smtClean="0">
                <a:solidFill>
                  <a:srgbClr val="64BC44"/>
                </a:solidFill>
                <a:latin typeface="Helvetica"/>
                <a:ea typeface="+mj-ea"/>
                <a:cs typeface="Helvetica"/>
              </a:rPr>
              <a:t>personalizing</a:t>
            </a:r>
          </a:p>
          <a:p>
            <a:pPr lvl="0">
              <a:spcBef>
                <a:spcPct val="0"/>
              </a:spcBef>
              <a:buFont typeface="Arial"/>
              <a:buChar char="•"/>
            </a:pPr>
            <a:r>
              <a:rPr lang="en-US" sz="3000" dirty="0" smtClean="0">
                <a:latin typeface="Helvetica Neue Light"/>
                <a:cs typeface="Helvetica Neue Light"/>
              </a:rPr>
              <a:t> learning through </a:t>
            </a:r>
            <a:r>
              <a:rPr lang="en-US" sz="3000" b="1" dirty="0" smtClean="0">
                <a:solidFill>
                  <a:srgbClr val="2593D2"/>
                </a:solidFill>
                <a:latin typeface="Helvetica"/>
                <a:cs typeface="Helvetica"/>
              </a:rPr>
              <a:t>collaborating</a:t>
            </a:r>
          </a:p>
          <a:p>
            <a:pPr lvl="0">
              <a:spcBef>
                <a:spcPct val="0"/>
              </a:spcBef>
              <a:buFont typeface="Arial"/>
              <a:buChar char="•"/>
            </a:pPr>
            <a:r>
              <a:rPr lang="en-US" sz="3000" b="1" dirty="0" smtClean="0">
                <a:latin typeface="Helvetica"/>
                <a:ea typeface="+mj-ea"/>
                <a:cs typeface="Helvetica"/>
              </a:rPr>
              <a:t> </a:t>
            </a:r>
            <a:r>
              <a:rPr lang="en-US" sz="3000" dirty="0" smtClean="0">
                <a:latin typeface="Helvetica Neue Light"/>
                <a:cs typeface="Helvetica Neue Light"/>
              </a:rPr>
              <a:t>learning through </a:t>
            </a:r>
            <a:r>
              <a:rPr lang="en-US" sz="3000" b="1" dirty="0" smtClean="0">
                <a:solidFill>
                  <a:srgbClr val="7C5FA9"/>
                </a:solidFill>
                <a:latin typeface="Helvetica"/>
                <a:cs typeface="Helvetica"/>
              </a:rPr>
              <a:t>reflecting</a:t>
            </a:r>
            <a:endParaRPr lang="en-US" sz="3000" b="1" dirty="0" smtClean="0">
              <a:solidFill>
                <a:srgbClr val="7C5FA9"/>
              </a:solidFill>
              <a:latin typeface="Helvetica"/>
              <a:ea typeface="+mj-ea"/>
              <a:cs typeface="Helvetica"/>
            </a:endParaRPr>
          </a:p>
        </p:txBody>
      </p:sp>
      <p:sp>
        <p:nvSpPr>
          <p:cNvPr id="5" name="Title 1"/>
          <p:cNvSpPr txBox="1">
            <a:spLocks/>
          </p:cNvSpPr>
          <p:nvPr/>
        </p:nvSpPr>
        <p:spPr>
          <a:xfrm>
            <a:off x="577705" y="3529792"/>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Helvetica Neue Light"/>
                <a:ea typeface="+mj-ea"/>
                <a:cs typeface="Helvetica Neue Light"/>
              </a:rPr>
              <a:t>Computational Thinking</a:t>
            </a:r>
            <a:endParaRPr kumimoji="0" lang="en-US" sz="44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53384"/>
            <a:ext cx="7772400" cy="1470025"/>
          </a:xfrm>
        </p:spPr>
        <p:txBody>
          <a:bodyPr anchor="ctr"/>
          <a:lstStyle/>
          <a:p>
            <a:r>
              <a:rPr lang="en-US" dirty="0" smtClean="0">
                <a:latin typeface="Helvetica Neue Light"/>
                <a:cs typeface="Helvetica Neue Light"/>
              </a:rPr>
              <a:t>Design-Based Learning</a:t>
            </a:r>
            <a:endParaRPr lang="en-US" dirty="0">
              <a:latin typeface="Helvetica Neue Light"/>
              <a:cs typeface="Helvetica Neue Light"/>
            </a:endParaRPr>
          </a:p>
        </p:txBody>
      </p:sp>
      <p:sp>
        <p:nvSpPr>
          <p:cNvPr id="4" name="Title 1"/>
          <p:cNvSpPr txBox="1">
            <a:spLocks/>
          </p:cNvSpPr>
          <p:nvPr/>
        </p:nvSpPr>
        <p:spPr>
          <a:xfrm>
            <a:off x="1604595" y="1458475"/>
            <a:ext cx="7772400"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err="1" smtClean="0">
                <a:latin typeface="Helvetica Neue Light"/>
                <a:ea typeface="+mj-ea"/>
                <a:cs typeface="Helvetica Neue Light"/>
              </a:rPr>
              <a:t>l</a:t>
            </a:r>
            <a:r>
              <a:rPr kumimoji="0" lang="en-US" sz="3000" b="0" i="0" u="none" strike="noStrike" kern="1200" cap="none" spc="0" normalizeH="0" baseline="0" noProof="0" dirty="0" smtClean="0">
                <a:ln>
                  <a:noFill/>
                </a:ln>
                <a:solidFill>
                  <a:schemeClr val="tx1"/>
                </a:solidFill>
                <a:effectLst/>
                <a:uLnTx/>
                <a:uFillTx/>
                <a:latin typeface="Helvetica Neue Light"/>
                <a:ea typeface="+mj-ea"/>
                <a:cs typeface="Helvetica Neue Light"/>
              </a:rPr>
              <a:t>earning </a:t>
            </a:r>
            <a:r>
              <a:rPr lang="en-US" sz="3000" dirty="0" smtClean="0">
                <a:latin typeface="Helvetica Neue Light"/>
                <a:ea typeface="+mj-ea"/>
                <a:cs typeface="Helvetica Neue Light"/>
              </a:rPr>
              <a:t>through </a:t>
            </a:r>
            <a:r>
              <a:rPr lang="en-US" sz="3000" b="1" dirty="0" smtClean="0">
                <a:solidFill>
                  <a:srgbClr val="E83582"/>
                </a:solidFill>
                <a:latin typeface="Helvetica"/>
                <a:ea typeface="+mj-ea"/>
                <a:cs typeface="Helvetica"/>
              </a:rPr>
              <a:t>designing</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b="1" dirty="0" smtClean="0">
                <a:latin typeface="Helvetica Neue Light"/>
                <a:ea typeface="+mj-ea"/>
                <a:cs typeface="Helvetica Neue Light"/>
              </a:rPr>
              <a:t> </a:t>
            </a:r>
            <a:r>
              <a:rPr lang="en-US" sz="3000" dirty="0" smtClean="0">
                <a:latin typeface="Helvetica Neue Light"/>
                <a:ea typeface="+mj-ea"/>
                <a:cs typeface="Helvetica Neue Light"/>
              </a:rPr>
              <a:t>learning through </a:t>
            </a:r>
            <a:r>
              <a:rPr lang="en-US" sz="3000" b="1" dirty="0" smtClean="0">
                <a:solidFill>
                  <a:srgbClr val="64BC44"/>
                </a:solidFill>
                <a:latin typeface="Helvetica"/>
                <a:ea typeface="+mj-ea"/>
                <a:cs typeface="Helvetica"/>
              </a:rPr>
              <a:t>personalizing</a:t>
            </a:r>
          </a:p>
          <a:p>
            <a:pPr lvl="0">
              <a:spcBef>
                <a:spcPct val="0"/>
              </a:spcBef>
              <a:buFont typeface="Arial"/>
              <a:buChar char="•"/>
            </a:pPr>
            <a:r>
              <a:rPr lang="en-US" sz="3000" dirty="0" smtClean="0">
                <a:latin typeface="Helvetica Neue Light"/>
                <a:cs typeface="Helvetica Neue Light"/>
              </a:rPr>
              <a:t> learning through </a:t>
            </a:r>
            <a:r>
              <a:rPr lang="en-US" sz="3000" b="1" dirty="0" smtClean="0">
                <a:solidFill>
                  <a:srgbClr val="2593D2"/>
                </a:solidFill>
                <a:latin typeface="Helvetica"/>
                <a:cs typeface="Helvetica"/>
              </a:rPr>
              <a:t>collaborating</a:t>
            </a:r>
          </a:p>
          <a:p>
            <a:pPr lvl="0">
              <a:spcBef>
                <a:spcPct val="0"/>
              </a:spcBef>
              <a:buFont typeface="Arial"/>
              <a:buChar char="•"/>
            </a:pPr>
            <a:r>
              <a:rPr lang="en-US" sz="3000" b="1" dirty="0" smtClean="0">
                <a:latin typeface="Helvetica"/>
                <a:ea typeface="+mj-ea"/>
                <a:cs typeface="Helvetica"/>
              </a:rPr>
              <a:t> </a:t>
            </a:r>
            <a:r>
              <a:rPr lang="en-US" sz="3000" dirty="0" smtClean="0">
                <a:latin typeface="Helvetica Neue Light"/>
                <a:cs typeface="Helvetica Neue Light"/>
              </a:rPr>
              <a:t>learning through </a:t>
            </a:r>
            <a:r>
              <a:rPr lang="en-US" sz="3000" b="1" dirty="0" smtClean="0">
                <a:solidFill>
                  <a:srgbClr val="7C5FA9"/>
                </a:solidFill>
                <a:latin typeface="Helvetica"/>
                <a:cs typeface="Helvetica"/>
              </a:rPr>
              <a:t>reflecting</a:t>
            </a:r>
            <a:endParaRPr lang="en-US" sz="3000" b="1" dirty="0" smtClean="0">
              <a:solidFill>
                <a:srgbClr val="7C5FA9"/>
              </a:solidFill>
              <a:latin typeface="Helvetica"/>
              <a:ea typeface="+mj-ea"/>
              <a:cs typeface="Helvetica"/>
            </a:endParaRPr>
          </a:p>
        </p:txBody>
      </p:sp>
      <p:sp>
        <p:nvSpPr>
          <p:cNvPr id="5" name="Title 1"/>
          <p:cNvSpPr txBox="1">
            <a:spLocks/>
          </p:cNvSpPr>
          <p:nvPr/>
        </p:nvSpPr>
        <p:spPr>
          <a:xfrm>
            <a:off x="577705" y="3529792"/>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Helvetica Neue Light"/>
                <a:ea typeface="+mj-ea"/>
                <a:cs typeface="Helvetica Neue Light"/>
              </a:rPr>
              <a:t>Computational Thinking</a:t>
            </a:r>
            <a:endParaRPr kumimoji="0" lang="en-US" sz="44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
        <p:nvSpPr>
          <p:cNvPr id="6" name="Title 1"/>
          <p:cNvSpPr txBox="1">
            <a:spLocks/>
          </p:cNvSpPr>
          <p:nvPr/>
        </p:nvSpPr>
        <p:spPr>
          <a:xfrm>
            <a:off x="1604595" y="4716697"/>
            <a:ext cx="8782476" cy="5247739"/>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b="1" dirty="0" smtClean="0">
                <a:latin typeface="Helvetica"/>
                <a:ea typeface="+mj-ea"/>
                <a:cs typeface="Helvetica"/>
              </a:rPr>
              <a:t> </a:t>
            </a:r>
            <a:r>
              <a:rPr lang="en-US" sz="3000" dirty="0" smtClean="0">
                <a:latin typeface="Helvetica Neue Light"/>
                <a:ea typeface="+mj-ea"/>
                <a:cs typeface="Helvetica Neue Light"/>
              </a:rPr>
              <a:t>computational </a:t>
            </a:r>
            <a:r>
              <a:rPr lang="en-US" sz="3000" b="1" dirty="0" smtClean="0">
                <a:solidFill>
                  <a:srgbClr val="E83582"/>
                </a:solidFill>
                <a:latin typeface="Helvetica"/>
                <a:ea typeface="+mj-ea"/>
                <a:cs typeface="Helvetica"/>
              </a:rPr>
              <a:t>concepts</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b="1" dirty="0" smtClean="0">
                <a:latin typeface="Helvetica"/>
                <a:ea typeface="+mj-ea"/>
                <a:cs typeface="Helvetica"/>
              </a:rPr>
              <a:t> </a:t>
            </a:r>
            <a:r>
              <a:rPr lang="en-US" sz="3000" dirty="0" smtClean="0">
                <a:latin typeface="Helvetica Neue Light"/>
                <a:ea typeface="+mj-ea"/>
                <a:cs typeface="Helvetica Neue Light"/>
              </a:rPr>
              <a:t>computational </a:t>
            </a:r>
            <a:r>
              <a:rPr lang="en-US" sz="3000" b="1" dirty="0" smtClean="0">
                <a:solidFill>
                  <a:srgbClr val="64BC44"/>
                </a:solidFill>
                <a:latin typeface="Helvetica"/>
                <a:ea typeface="+mj-ea"/>
                <a:cs typeface="Helvetica"/>
              </a:rPr>
              <a:t>practices</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b="1" dirty="0" smtClean="0">
                <a:latin typeface="Helvetica"/>
                <a:ea typeface="+mj-ea"/>
                <a:cs typeface="Helvetica"/>
              </a:rPr>
              <a:t> </a:t>
            </a:r>
            <a:r>
              <a:rPr lang="en-US" sz="3000" dirty="0" smtClean="0">
                <a:latin typeface="Helvetica Neue Light"/>
                <a:ea typeface="+mj-ea"/>
                <a:cs typeface="Helvetica Neue Light"/>
              </a:rPr>
              <a:t>computational </a:t>
            </a:r>
            <a:r>
              <a:rPr lang="en-US" sz="3000" b="1" dirty="0" smtClean="0">
                <a:solidFill>
                  <a:srgbClr val="2392D1"/>
                </a:solidFill>
                <a:latin typeface="Helvetica"/>
                <a:ea typeface="+mj-ea"/>
                <a:cs typeface="Helvetica"/>
              </a:rPr>
              <a:t>perspectives</a:t>
            </a:r>
          </a:p>
          <a:p>
            <a:pPr marL="0" marR="0" lvl="0" indent="0" defTabSz="457200" rtl="0" eaLnBrk="1" fontAlgn="auto" latinLnBrk="0" hangingPunct="1">
              <a:lnSpc>
                <a:spcPct val="100000"/>
              </a:lnSpc>
              <a:spcBef>
                <a:spcPct val="0"/>
              </a:spcBef>
              <a:spcAft>
                <a:spcPts val="0"/>
              </a:spcAft>
              <a:buClrTx/>
              <a:buSzTx/>
              <a:tabLst/>
              <a:defRPr/>
            </a:pPr>
            <a:endParaRPr lang="en-US" sz="3000" b="1" dirty="0" smtClean="0">
              <a:solidFill>
                <a:srgbClr val="7C5FA9"/>
              </a:solidFill>
              <a:latin typeface="Helvetica"/>
              <a:ea typeface="+mj-ea"/>
              <a:cs typeface="Helvetica"/>
            </a:endParaRPr>
          </a:p>
          <a:p>
            <a:pPr lvl="1">
              <a:spcBef>
                <a:spcPct val="0"/>
              </a:spcBef>
            </a:pPr>
            <a:endParaRPr lang="en-US" sz="30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30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Goodnight!</a:t>
            </a:r>
            <a:endParaRPr lang="en-US" dirty="0">
              <a:latin typeface="Helvetica Neue Light"/>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jpg"/>
          <p:cNvPicPr>
            <a:picLocks noChangeAspect="1"/>
          </p:cNvPicPr>
          <p:nvPr/>
        </p:nvPicPr>
        <p:blipFill>
          <a:blip r:embed="rId2"/>
          <a:stretch>
            <a:fillRect/>
          </a:stretch>
        </p:blipFill>
        <p:spPr>
          <a:xfrm>
            <a:off x="-91440" y="1013079"/>
            <a:ext cx="9326880" cy="483184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Saturday, August 11</a:t>
            </a:r>
            <a:endParaRPr lang="en-US" dirty="0">
              <a:latin typeface="Helvetica Neue Light"/>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cks.jpg"/>
          <p:cNvPicPr>
            <a:picLocks noChangeAspect="1"/>
          </p:cNvPicPr>
          <p:nvPr/>
        </p:nvPicPr>
        <p:blipFill>
          <a:blip r:embed="rId3"/>
          <a:stretch>
            <a:fillRect/>
          </a:stretch>
        </p:blipFill>
        <p:spPr>
          <a:xfrm>
            <a:off x="334487" y="396099"/>
            <a:ext cx="8514799" cy="1833047"/>
          </a:xfrm>
          <a:prstGeom prst="rect">
            <a:avLst/>
          </a:prstGeom>
        </p:spPr>
      </p:pic>
      <p:sp>
        <p:nvSpPr>
          <p:cNvPr id="8" name="Rectangle 7"/>
          <p:cNvSpPr/>
          <p:nvPr/>
        </p:nvSpPr>
        <p:spPr>
          <a:xfrm>
            <a:off x="751548" y="4299838"/>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1185888" y="4133964"/>
            <a:ext cx="7772400" cy="181373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noProof="0" dirty="0" smtClean="0">
                <a:latin typeface="Helvetica Neue Light"/>
                <a:ea typeface="+mj-ea"/>
                <a:cs typeface="Helvetica Neue Light"/>
              </a:rPr>
              <a:t>in your design journal, jot down 3 possible</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dirty="0" smtClean="0">
                <a:latin typeface="Helvetica Neue Light"/>
                <a:ea typeface="+mj-ea"/>
                <a:cs typeface="Helvetica Neue Light"/>
              </a:rPr>
              <a:t>g</a:t>
            </a:r>
            <a:r>
              <a:rPr lang="en-US" sz="2400" noProof="0" dirty="0" err="1" smtClean="0">
                <a:latin typeface="Helvetica Neue Light"/>
                <a:ea typeface="+mj-ea"/>
                <a:cs typeface="Helvetica Neue Light"/>
              </a:rPr>
              <a:t>ame</a:t>
            </a:r>
            <a:r>
              <a:rPr lang="en-US" sz="2400" noProof="0" dirty="0" smtClean="0">
                <a:latin typeface="Helvetica Neue Light"/>
                <a:ea typeface="+mj-ea"/>
                <a:cs typeface="Helvetica Neue Light"/>
              </a:rPr>
              <a:t> </a:t>
            </a:r>
            <a:r>
              <a:rPr kumimoji="0" lang="en-US" sz="2400" b="0" i="0" u="none" strike="noStrike" kern="1200" cap="none" spc="0" normalizeH="0" baseline="0" dirty="0" smtClean="0">
                <a:ln>
                  <a:noFill/>
                </a:ln>
                <a:solidFill>
                  <a:schemeClr val="tx1"/>
                </a:solidFill>
                <a:effectLst/>
                <a:uLnTx/>
                <a:uFillTx/>
                <a:latin typeface="Helvetica Neue Light"/>
                <a:ea typeface="+mj-ea"/>
                <a:cs typeface="Helvetica Neue Light"/>
              </a:rPr>
              <a:t>project</a:t>
            </a:r>
            <a:r>
              <a:rPr lang="en-US" sz="2400" dirty="0" smtClean="0">
                <a:latin typeface="Helvetica Neue Light"/>
                <a:ea typeface="+mj-ea"/>
                <a:cs typeface="Helvetica Neue Light"/>
              </a:rPr>
              <a:t> ideas</a:t>
            </a:r>
            <a:r>
              <a:rPr kumimoji="0" lang="en-US" sz="2400" b="0" i="0" u="none" strike="noStrike" kern="1200" cap="none" spc="0" normalizeH="0" baseline="0" dirty="0" smtClean="0">
                <a:ln>
                  <a:noFill/>
                </a:ln>
                <a:solidFill>
                  <a:schemeClr val="tx1"/>
                </a:solidFill>
                <a:effectLst/>
                <a:uLnTx/>
                <a:uFillTx/>
                <a:latin typeface="Helvetica Neue Light"/>
                <a:ea typeface="+mj-ea"/>
                <a:cs typeface="Helvetica Neue Light"/>
              </a:rPr>
              <a:t> for </a:t>
            </a:r>
            <a:r>
              <a:rPr kumimoji="0" lang="en-US" sz="2400" b="0" i="0" u="none" strike="noStrike" kern="1200" cap="none" spc="0" normalizeH="0" dirty="0" smtClean="0">
                <a:ln>
                  <a:noFill/>
                </a:ln>
                <a:solidFill>
                  <a:schemeClr val="tx1"/>
                </a:solidFill>
                <a:effectLst/>
                <a:uLnTx/>
                <a:uFillTx/>
                <a:latin typeface="Helvetica Neue Light"/>
                <a:ea typeface="+mj-ea"/>
                <a:cs typeface="Helvetica Neue Light"/>
              </a:rPr>
              <a:t>you </a:t>
            </a:r>
            <a:r>
              <a:rPr lang="en-US" sz="2400" dirty="0" smtClean="0">
                <a:latin typeface="Helvetica Neue Light"/>
                <a:ea typeface="+mj-ea"/>
                <a:cs typeface="Helvetica Neue Light"/>
              </a:rPr>
              <a:t>or your students</a:t>
            </a:r>
            <a:endParaRPr kumimoji="0" lang="en-US" sz="24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
        <p:nvSpPr>
          <p:cNvPr id="12" name="Title 1"/>
          <p:cNvSpPr txBox="1">
            <a:spLocks/>
          </p:cNvSpPr>
          <p:nvPr/>
        </p:nvSpPr>
        <p:spPr>
          <a:xfrm>
            <a:off x="645263" y="2177868"/>
            <a:ext cx="7772400" cy="93218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US" sz="4000" b="1" dirty="0" smtClean="0">
                <a:solidFill>
                  <a:srgbClr val="E83582"/>
                </a:solidFill>
                <a:latin typeface="Helvetica Neue"/>
                <a:ea typeface="+mj-ea"/>
                <a:cs typeface="Helvetica Neue"/>
              </a:rPr>
              <a:t>Morning </a:t>
            </a:r>
            <a:r>
              <a:rPr kumimoji="0" lang="en-US" sz="4000" b="1" i="0" u="none" strike="noStrike" kern="1200" cap="none" spc="0" normalizeH="0" noProof="0" dirty="0" smtClean="0">
                <a:ln>
                  <a:noFill/>
                </a:ln>
                <a:solidFill>
                  <a:srgbClr val="E83582"/>
                </a:solidFill>
                <a:effectLst/>
                <a:uLnTx/>
                <a:uFillTx/>
                <a:latin typeface="Helvetica Neue"/>
                <a:ea typeface="+mj-ea"/>
                <a:cs typeface="Helvetica Neue"/>
              </a:rPr>
              <a:t>Checklist</a:t>
            </a:r>
            <a:endParaRPr kumimoji="0" lang="en-US" sz="4000" b="1" i="0" u="none" strike="noStrike" kern="1200" cap="none" spc="0" normalizeH="0" baseline="0" noProof="0" dirty="0">
              <a:ln>
                <a:noFill/>
              </a:ln>
              <a:solidFill>
                <a:srgbClr val="E83582"/>
              </a:solidFill>
              <a:effectLst/>
              <a:uLnTx/>
              <a:uFillTx/>
              <a:latin typeface="Helvetica Neue"/>
              <a:ea typeface="+mj-ea"/>
              <a:cs typeface="Helvetica Neue"/>
            </a:endParaRPr>
          </a:p>
        </p:txBody>
      </p:sp>
      <p:sp>
        <p:nvSpPr>
          <p:cNvPr id="13" name="TextBox 12"/>
          <p:cNvSpPr txBox="1"/>
          <p:nvPr/>
        </p:nvSpPr>
        <p:spPr>
          <a:xfrm>
            <a:off x="4067003" y="2701995"/>
            <a:ext cx="184666" cy="369332"/>
          </a:xfrm>
          <a:prstGeom prst="rect">
            <a:avLst/>
          </a:prstGeom>
          <a:noFill/>
        </p:spPr>
        <p:txBody>
          <a:bodyPr wrap="none" rtlCol="0">
            <a:spAutoFit/>
          </a:bodyPr>
          <a:lstStyle/>
          <a:p>
            <a:endParaRPr lang="en-US" dirty="0"/>
          </a:p>
        </p:txBody>
      </p:sp>
      <p:sp>
        <p:nvSpPr>
          <p:cNvPr id="15" name="Rectangle 14"/>
          <p:cNvSpPr/>
          <p:nvPr/>
        </p:nvSpPr>
        <p:spPr>
          <a:xfrm>
            <a:off x="749820" y="5349431"/>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1185888" y="5222056"/>
            <a:ext cx="7772400" cy="181373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dirty="0" smtClean="0">
                <a:latin typeface="Helvetica Neue Light"/>
                <a:ea typeface="+mj-ea"/>
                <a:cs typeface="Helvetica Neue Light"/>
              </a:rPr>
              <a:t>s</a:t>
            </a:r>
            <a:r>
              <a:rPr lang="en-US" sz="2400" noProof="0" dirty="0" smtClean="0">
                <a:latin typeface="Helvetica Neue Light"/>
                <a:ea typeface="+mj-ea"/>
                <a:cs typeface="Helvetica Neue Light"/>
              </a:rPr>
              <a:t>hare one </a:t>
            </a:r>
            <a:r>
              <a:rPr lang="en-US" sz="2400" dirty="0" smtClean="0">
                <a:latin typeface="Helvetica Neue Light"/>
                <a:ea typeface="+mj-ea"/>
                <a:cs typeface="Helvetica Neue Light"/>
              </a:rPr>
              <a:t>game </a:t>
            </a:r>
            <a:r>
              <a:rPr lang="en-US" sz="2400" noProof="0" dirty="0" smtClean="0">
                <a:latin typeface="Helvetica Neue Light"/>
                <a:ea typeface="+mj-ea"/>
                <a:cs typeface="Helvetica Neue Light"/>
              </a:rPr>
              <a:t>project idea on the Reflection Wall </a:t>
            </a:r>
            <a:endParaRPr kumimoji="0" lang="en-US" sz="24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
        <p:nvSpPr>
          <p:cNvPr id="14" name="Rectangle 13"/>
          <p:cNvSpPr/>
          <p:nvPr/>
        </p:nvSpPr>
        <p:spPr>
          <a:xfrm>
            <a:off x="751548" y="3224699"/>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1187616" y="3097324"/>
            <a:ext cx="7772400" cy="1813737"/>
          </a:xfrm>
          <a:prstGeom prst="rect">
            <a:avLst/>
          </a:prstGeom>
        </p:spPr>
        <p:txBody>
          <a:bodyPr vert="horz" lIns="91440" tIns="45720" rIns="91440" bIns="45720" rtlCol="0" anchor="t">
            <a:normAutofit/>
          </a:bodyPr>
          <a:lstStyle/>
          <a:p>
            <a:pPr lvl="0">
              <a:spcBef>
                <a:spcPct val="0"/>
              </a:spcBef>
              <a:defRPr/>
            </a:pPr>
            <a:r>
              <a:rPr lang="en-US" sz="2400" dirty="0" smtClean="0">
                <a:latin typeface="Helvetica Neue Light"/>
                <a:cs typeface="Helvetica Neue Light"/>
              </a:rPr>
              <a:t>post one challenge or question you have on the Reflection Wall   </a:t>
            </a:r>
            <a:endParaRPr lang="en-US" sz="2400" dirty="0">
              <a:latin typeface="Helvetica Neue Light"/>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cks.jpg"/>
          <p:cNvPicPr>
            <a:picLocks noChangeAspect="1"/>
          </p:cNvPicPr>
          <p:nvPr/>
        </p:nvPicPr>
        <p:blipFill>
          <a:blip r:embed="rId3"/>
          <a:stretch>
            <a:fillRect/>
          </a:stretch>
        </p:blipFill>
        <p:spPr>
          <a:xfrm>
            <a:off x="334487" y="396099"/>
            <a:ext cx="8514799" cy="1833047"/>
          </a:xfrm>
          <a:prstGeom prst="rect">
            <a:avLst/>
          </a:prstGeom>
        </p:spPr>
      </p:pic>
      <p:sp>
        <p:nvSpPr>
          <p:cNvPr id="7" name="Title 1"/>
          <p:cNvSpPr>
            <a:spLocks noGrp="1"/>
          </p:cNvSpPr>
          <p:nvPr>
            <p:ph type="ctrTitle"/>
          </p:nvPr>
        </p:nvSpPr>
        <p:spPr>
          <a:xfrm>
            <a:off x="1168920" y="3323454"/>
            <a:ext cx="7772400" cy="661988"/>
          </a:xfrm>
        </p:spPr>
        <p:txBody>
          <a:bodyPr anchor="t">
            <a:normAutofit/>
          </a:bodyPr>
          <a:lstStyle/>
          <a:p>
            <a:pPr algn="l"/>
            <a:r>
              <a:rPr lang="en-US" sz="3000" dirty="0" smtClean="0">
                <a:latin typeface="Helvetica Neue Light"/>
                <a:cs typeface="Helvetica Neue Light"/>
              </a:rPr>
              <a:t>What is your name?</a:t>
            </a:r>
            <a:endParaRPr lang="en-US" sz="3000" dirty="0">
              <a:latin typeface="Helvetica Neue Light"/>
              <a:cs typeface="Helvetica Neue Light"/>
            </a:endParaRPr>
          </a:p>
        </p:txBody>
      </p:sp>
      <p:sp>
        <p:nvSpPr>
          <p:cNvPr id="11" name="Title 1"/>
          <p:cNvSpPr txBox="1">
            <a:spLocks/>
          </p:cNvSpPr>
          <p:nvPr/>
        </p:nvSpPr>
        <p:spPr>
          <a:xfrm>
            <a:off x="1185888" y="3985442"/>
            <a:ext cx="7772400" cy="1107036"/>
          </a:xfrm>
          <a:prstGeom prst="rect">
            <a:avLst/>
          </a:prstGeom>
        </p:spPr>
        <p:txBody>
          <a:bodyPr vert="horz" lIns="91440" tIns="45720" rIns="91440" bIns="45720" rtlCol="0" anchor="t">
            <a:normAutofit/>
          </a:bodyPr>
          <a:lstStyle/>
          <a:p>
            <a:pPr lvl="0">
              <a:spcBef>
                <a:spcPct val="0"/>
              </a:spcBef>
              <a:defRPr/>
            </a:pPr>
            <a:r>
              <a:rPr lang="en-US" sz="3000" dirty="0" smtClean="0">
                <a:latin typeface="Helvetica Neue Light"/>
                <a:cs typeface="Helvetica Neue Light"/>
              </a:rPr>
              <a:t>What is one challenge or question you have?</a:t>
            </a:r>
            <a:endParaRPr lang="en-US" sz="3000" dirty="0">
              <a:latin typeface="Helvetica Neue Light"/>
              <a:cs typeface="Helvetica Neue Light"/>
            </a:endParaRPr>
          </a:p>
        </p:txBody>
      </p:sp>
      <p:sp>
        <p:nvSpPr>
          <p:cNvPr id="12" name="Title 1"/>
          <p:cNvSpPr txBox="1">
            <a:spLocks/>
          </p:cNvSpPr>
          <p:nvPr/>
        </p:nvSpPr>
        <p:spPr>
          <a:xfrm>
            <a:off x="645263" y="2242658"/>
            <a:ext cx="7772400" cy="93218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E83582"/>
                </a:solidFill>
                <a:effectLst/>
                <a:uLnTx/>
                <a:uFillTx/>
                <a:latin typeface="Helvetica Neue"/>
                <a:ea typeface="+mj-ea"/>
                <a:cs typeface="Helvetica Neue"/>
              </a:rPr>
              <a:t>Getting to</a:t>
            </a:r>
            <a:r>
              <a:rPr kumimoji="0" lang="en-US" sz="4000" b="1" i="0" u="none" strike="noStrike" kern="1200" cap="none" spc="0" normalizeH="0" noProof="0" dirty="0" smtClean="0">
                <a:ln>
                  <a:noFill/>
                </a:ln>
                <a:solidFill>
                  <a:srgbClr val="E83582"/>
                </a:solidFill>
                <a:effectLst/>
                <a:uLnTx/>
                <a:uFillTx/>
                <a:latin typeface="Helvetica Neue"/>
                <a:ea typeface="+mj-ea"/>
                <a:cs typeface="Helvetica Neue"/>
              </a:rPr>
              <a:t> Know </a:t>
            </a:r>
            <a:r>
              <a:rPr lang="en-US" sz="4000" b="1" dirty="0" smtClean="0">
                <a:solidFill>
                  <a:srgbClr val="E83582"/>
                </a:solidFill>
                <a:latin typeface="Helvetica Neue"/>
                <a:ea typeface="+mj-ea"/>
                <a:cs typeface="Helvetica Neue"/>
              </a:rPr>
              <a:t>Y</a:t>
            </a:r>
            <a:r>
              <a:rPr kumimoji="0" lang="en-US" sz="4000" b="1" i="0" u="none" strike="noStrike" kern="1200" cap="none" spc="0" normalizeH="0" noProof="0" dirty="0" err="1" smtClean="0">
                <a:ln>
                  <a:noFill/>
                </a:ln>
                <a:solidFill>
                  <a:srgbClr val="E83582"/>
                </a:solidFill>
                <a:effectLst/>
                <a:uLnTx/>
                <a:uFillTx/>
                <a:latin typeface="Helvetica Neue"/>
                <a:ea typeface="+mj-ea"/>
                <a:cs typeface="Helvetica Neue"/>
              </a:rPr>
              <a:t>ou</a:t>
            </a:r>
            <a:endParaRPr kumimoji="0" lang="en-US" sz="4000" b="1" i="0" u="none" strike="noStrike" kern="1200" cap="none" spc="0" normalizeH="0" baseline="0" noProof="0" dirty="0">
              <a:ln>
                <a:noFill/>
              </a:ln>
              <a:solidFill>
                <a:srgbClr val="E83582"/>
              </a:solidFill>
              <a:effectLst/>
              <a:uLnTx/>
              <a:uFillTx/>
              <a:latin typeface="Helvetica Neue"/>
              <a:ea typeface="+mj-ea"/>
              <a:cs typeface="Helvetica Neue"/>
            </a:endParaRPr>
          </a:p>
        </p:txBody>
      </p:sp>
      <p:sp>
        <p:nvSpPr>
          <p:cNvPr id="13" name="TextBox 12"/>
          <p:cNvSpPr txBox="1"/>
          <p:nvPr/>
        </p:nvSpPr>
        <p:spPr>
          <a:xfrm>
            <a:off x="4067003" y="2701995"/>
            <a:ext cx="184666" cy="369332"/>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cks.jpg"/>
          <p:cNvPicPr>
            <a:picLocks noChangeAspect="1"/>
          </p:cNvPicPr>
          <p:nvPr/>
        </p:nvPicPr>
        <p:blipFill>
          <a:blip r:embed="rId3"/>
          <a:stretch>
            <a:fillRect/>
          </a:stretch>
        </p:blipFill>
        <p:spPr>
          <a:xfrm>
            <a:off x="334487" y="396099"/>
            <a:ext cx="8514799" cy="1833047"/>
          </a:xfrm>
          <a:prstGeom prst="rect">
            <a:avLst/>
          </a:prstGeom>
        </p:spPr>
      </p:pic>
      <p:sp>
        <p:nvSpPr>
          <p:cNvPr id="7" name="Title 1"/>
          <p:cNvSpPr>
            <a:spLocks noGrp="1"/>
          </p:cNvSpPr>
          <p:nvPr>
            <p:ph type="ctrTitle"/>
          </p:nvPr>
        </p:nvSpPr>
        <p:spPr>
          <a:xfrm>
            <a:off x="1168920" y="3323453"/>
            <a:ext cx="7772400" cy="1467137"/>
          </a:xfrm>
        </p:spPr>
        <p:txBody>
          <a:bodyPr anchor="t">
            <a:normAutofit/>
          </a:bodyPr>
          <a:lstStyle/>
          <a:p>
            <a:pPr algn="l"/>
            <a:r>
              <a:rPr lang="en-US" sz="3000" dirty="0" smtClean="0">
                <a:latin typeface="Helvetica Neue Light"/>
                <a:cs typeface="Helvetica Neue Light"/>
              </a:rPr>
              <a:t>What is your image of creative computing now? How has it evolved over the workshop?</a:t>
            </a:r>
            <a:endParaRPr lang="en-US" sz="3000" dirty="0">
              <a:latin typeface="Helvetica Neue Light"/>
              <a:cs typeface="Helvetica Neue Light"/>
            </a:endParaRPr>
          </a:p>
        </p:txBody>
      </p:sp>
      <p:sp>
        <p:nvSpPr>
          <p:cNvPr id="11" name="Title 1"/>
          <p:cNvSpPr txBox="1">
            <a:spLocks/>
          </p:cNvSpPr>
          <p:nvPr/>
        </p:nvSpPr>
        <p:spPr>
          <a:xfrm>
            <a:off x="1168920" y="4790589"/>
            <a:ext cx="7772400" cy="1449603"/>
          </a:xfrm>
          <a:prstGeom prst="rect">
            <a:avLst/>
          </a:prstGeom>
        </p:spPr>
        <p:txBody>
          <a:bodyPr vert="horz" lIns="91440" tIns="45720" rIns="91440" bIns="45720" rtlCol="0" anchor="t">
            <a:normAutofit lnSpcReduction="10000"/>
          </a:bodyPr>
          <a:lstStyle/>
          <a:p>
            <a:pPr lvl="0">
              <a:spcBef>
                <a:spcPct val="0"/>
              </a:spcBef>
              <a:defRPr/>
            </a:pPr>
            <a:r>
              <a:rPr lang="en-US" sz="3000" dirty="0" smtClean="0">
                <a:latin typeface="Helvetica Neue Light"/>
                <a:cs typeface="Helvetica Neue Light"/>
              </a:rPr>
              <a:t>How do you plan to take what you’ve learned</a:t>
            </a:r>
          </a:p>
          <a:p>
            <a:pPr lvl="0">
              <a:spcBef>
                <a:spcPct val="0"/>
              </a:spcBef>
              <a:defRPr/>
            </a:pPr>
            <a:r>
              <a:rPr lang="en-US" sz="3000" dirty="0" smtClean="0">
                <a:latin typeface="Helvetica Neue Light"/>
                <a:cs typeface="Helvetica Neue Light"/>
              </a:rPr>
              <a:t>at the workshop back to your teaching practice?</a:t>
            </a:r>
            <a:endParaRPr lang="en-US" sz="3000" dirty="0">
              <a:latin typeface="Helvetica Neue Light"/>
              <a:cs typeface="Helvetica Neue Light"/>
            </a:endParaRPr>
          </a:p>
        </p:txBody>
      </p:sp>
      <p:sp>
        <p:nvSpPr>
          <p:cNvPr id="12" name="Title 1"/>
          <p:cNvSpPr txBox="1">
            <a:spLocks/>
          </p:cNvSpPr>
          <p:nvPr/>
        </p:nvSpPr>
        <p:spPr>
          <a:xfrm>
            <a:off x="645263" y="2242658"/>
            <a:ext cx="7772400" cy="93218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E83582"/>
                </a:solidFill>
                <a:effectLst/>
                <a:uLnTx/>
                <a:uFillTx/>
                <a:latin typeface="Helvetica Neue"/>
                <a:ea typeface="+mj-ea"/>
                <a:cs typeface="Helvetica Neue"/>
              </a:rPr>
              <a:t>Final Reflection</a:t>
            </a:r>
            <a:endParaRPr kumimoji="0" lang="en-US" sz="4000" b="1" i="0" u="none" strike="noStrike" kern="1200" cap="none" spc="0" normalizeH="0" baseline="0" noProof="0" dirty="0">
              <a:ln>
                <a:noFill/>
              </a:ln>
              <a:solidFill>
                <a:srgbClr val="E83582"/>
              </a:solidFill>
              <a:effectLst/>
              <a:uLnTx/>
              <a:uFillTx/>
              <a:latin typeface="Helvetica Neue"/>
              <a:ea typeface="+mj-ea"/>
              <a:cs typeface="Helvetica Neue"/>
            </a:endParaRPr>
          </a:p>
        </p:txBody>
      </p:sp>
      <p:sp>
        <p:nvSpPr>
          <p:cNvPr id="13" name="TextBox 12"/>
          <p:cNvSpPr txBox="1"/>
          <p:nvPr/>
        </p:nvSpPr>
        <p:spPr>
          <a:xfrm>
            <a:off x="4067003" y="2701995"/>
            <a:ext cx="184666" cy="369332"/>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cks.jpg"/>
          <p:cNvPicPr>
            <a:picLocks noChangeAspect="1"/>
          </p:cNvPicPr>
          <p:nvPr/>
        </p:nvPicPr>
        <p:blipFill>
          <a:blip r:embed="rId3"/>
          <a:stretch>
            <a:fillRect/>
          </a:stretch>
        </p:blipFill>
        <p:spPr>
          <a:xfrm>
            <a:off x="334487" y="396099"/>
            <a:ext cx="8514799" cy="1833047"/>
          </a:xfrm>
          <a:prstGeom prst="rect">
            <a:avLst/>
          </a:prstGeom>
        </p:spPr>
      </p:pic>
      <p:sp>
        <p:nvSpPr>
          <p:cNvPr id="12" name="Title 1"/>
          <p:cNvSpPr txBox="1">
            <a:spLocks/>
          </p:cNvSpPr>
          <p:nvPr/>
        </p:nvSpPr>
        <p:spPr>
          <a:xfrm>
            <a:off x="2125533" y="3739444"/>
            <a:ext cx="7772400" cy="932188"/>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E83582"/>
                </a:solidFill>
                <a:effectLst/>
                <a:uLnTx/>
                <a:uFillTx/>
                <a:latin typeface="Helvetica Neue"/>
                <a:ea typeface="+mj-ea"/>
                <a:cs typeface="Helvetica Neue"/>
              </a:rPr>
              <a:t>THANK YOU!</a:t>
            </a:r>
            <a:endParaRPr kumimoji="0" lang="en-US" sz="6000" b="1" i="0" u="none" strike="noStrike" kern="1200" cap="none" spc="0" normalizeH="0" baseline="0" noProof="0" dirty="0">
              <a:ln>
                <a:noFill/>
              </a:ln>
              <a:solidFill>
                <a:srgbClr val="E83582"/>
              </a:solidFill>
              <a:effectLst/>
              <a:uLnTx/>
              <a:uFillTx/>
              <a:latin typeface="Helvetica Neue"/>
              <a:ea typeface="+mj-ea"/>
              <a:cs typeface="Helvetica Neue"/>
            </a:endParaRPr>
          </a:p>
        </p:txBody>
      </p:sp>
      <p:sp>
        <p:nvSpPr>
          <p:cNvPr id="13" name="TextBox 12"/>
          <p:cNvSpPr txBox="1"/>
          <p:nvPr/>
        </p:nvSpPr>
        <p:spPr>
          <a:xfrm>
            <a:off x="4067003" y="2701995"/>
            <a:ext cx="184666" cy="369332"/>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288" y="784225"/>
            <a:ext cx="7500937"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44959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5253" y="2756035"/>
            <a:ext cx="7772400" cy="1470025"/>
          </a:xfrm>
        </p:spPr>
        <p:txBody>
          <a:bodyPr/>
          <a:lstStyle/>
          <a:p>
            <a:r>
              <a:rPr lang="en-US" b="1" dirty="0" smtClean="0">
                <a:latin typeface="Helvetica Neue Light"/>
                <a:cs typeface="Helvetica Neue Light"/>
              </a:rPr>
              <a:t>Example projects</a:t>
            </a:r>
            <a:endParaRPr lang="en-US" b="1" dirty="0">
              <a:latin typeface="Helvetica Neue Light"/>
              <a:cs typeface="Helvetica Neue Light"/>
            </a:endParaRPr>
          </a:p>
        </p:txBody>
      </p:sp>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5253" y="2756035"/>
            <a:ext cx="7772400" cy="1470025"/>
          </a:xfrm>
        </p:spPr>
        <p:txBody>
          <a:bodyPr/>
          <a:lstStyle/>
          <a:p>
            <a:r>
              <a:rPr lang="en-US" b="1" dirty="0" smtClean="0">
                <a:solidFill>
                  <a:srgbClr val="7C5EA8"/>
                </a:solidFill>
                <a:latin typeface="Helvetica Neue Light"/>
                <a:cs typeface="Helvetica Neue Light"/>
              </a:rPr>
              <a:t>Arts</a:t>
            </a:r>
            <a:endParaRPr lang="en-US" b="1" dirty="0">
              <a:solidFill>
                <a:srgbClr val="7C5EA8"/>
              </a:solidFill>
              <a:latin typeface="Helvetica Neue Light"/>
              <a:cs typeface="Helvetica Neue Light"/>
            </a:endParaRPr>
          </a:p>
        </p:txBody>
      </p:sp>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MV Monster Mash.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909713" y="0"/>
            <a:ext cx="10972800" cy="6858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ltimateDressUpGame.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2293453" y="-855091"/>
            <a:ext cx="13895726" cy="868482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756035"/>
            <a:ext cx="7772400" cy="1470025"/>
          </a:xfrm>
        </p:spPr>
        <p:txBody>
          <a:bodyPr anchor="ctr"/>
          <a:lstStyle/>
          <a:p>
            <a:r>
              <a:rPr lang="en-US" dirty="0" smtClean="0">
                <a:solidFill>
                  <a:srgbClr val="65A84C"/>
                </a:solidFill>
                <a:latin typeface="Helvetica Neue Light"/>
                <a:cs typeface="Helvetica Neue Light"/>
              </a:rPr>
              <a:t>Humanities</a:t>
            </a:r>
            <a:endParaRPr lang="en-US" dirty="0">
              <a:solidFill>
                <a:srgbClr val="65A84C"/>
              </a:solidFill>
              <a:latin typeface="Helvetica Neue Light"/>
              <a:cs typeface="Helvetica Neue Light"/>
            </a:endParaRPr>
          </a:p>
        </p:txBody>
      </p:sp>
      <p:pic>
        <p:nvPicPr>
          <p:cNvPr id="3" name="Picture 2" descr="Blocks.jpg"/>
          <p:cNvPicPr>
            <a:picLocks noChangeAspect="1"/>
          </p:cNvPicPr>
          <p:nvPr/>
        </p:nvPicPr>
        <p:blipFill>
          <a:blip r:embed="rId3"/>
          <a:stretch>
            <a:fillRect/>
          </a:stretch>
        </p:blipFill>
        <p:spPr>
          <a:xfrm>
            <a:off x="334487" y="396099"/>
            <a:ext cx="8514799" cy="1833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esopFable - Lion and the Boar.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047489" y="-1"/>
            <a:ext cx="11759080" cy="734942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485835"/>
            <a:ext cx="7772400" cy="1470025"/>
          </a:xfrm>
        </p:spPr>
        <p:txBody>
          <a:bodyPr/>
          <a:lstStyle/>
          <a:p>
            <a:r>
              <a:rPr lang="en-US" dirty="0" smtClean="0">
                <a:latin typeface="Helvetica Neue Light"/>
                <a:cs typeface="Helvetica Neue Light"/>
              </a:rPr>
              <a:t>Wednesday, August 8</a:t>
            </a:r>
            <a:endParaRPr lang="en-US" dirty="0">
              <a:latin typeface="Helvetica Neue Light"/>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poleon.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479651" y="-348919"/>
            <a:ext cx="12155210" cy="7597006"/>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783055"/>
            <a:ext cx="7772400" cy="1470025"/>
          </a:xfrm>
        </p:spPr>
        <p:txBody>
          <a:bodyPr anchor="ctr"/>
          <a:lstStyle/>
          <a:p>
            <a:r>
              <a:rPr lang="en-US" dirty="0" smtClean="0">
                <a:solidFill>
                  <a:srgbClr val="2593D2"/>
                </a:solidFill>
                <a:latin typeface="Helvetica Neue Light"/>
                <a:cs typeface="Helvetica Neue Light"/>
              </a:rPr>
              <a:t>Science</a:t>
            </a:r>
            <a:endParaRPr lang="en-US" dirty="0">
              <a:solidFill>
                <a:srgbClr val="2593D2"/>
              </a:solidFill>
              <a:latin typeface="Helvetica Neue Light"/>
              <a:cs typeface="Helvetica Neue Light"/>
            </a:endParaRPr>
          </a:p>
        </p:txBody>
      </p:sp>
      <p:pic>
        <p:nvPicPr>
          <p:cNvPr id="3" name="Picture 2" descr="Blocks.jpg"/>
          <p:cNvPicPr>
            <a:picLocks noChangeAspect="1"/>
          </p:cNvPicPr>
          <p:nvPr/>
        </p:nvPicPr>
        <p:blipFill>
          <a:blip r:embed="rId3"/>
          <a:stretch>
            <a:fillRect/>
          </a:stretch>
        </p:blipFill>
        <p:spPr>
          <a:xfrm>
            <a:off x="334487" y="396099"/>
            <a:ext cx="8514799" cy="1833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rog Dissection.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828800" y="0"/>
            <a:ext cx="10972800" cy="6858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urneyCentreEarth.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900939" y="-657909"/>
            <a:ext cx="12977304" cy="811081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769545"/>
            <a:ext cx="7772400" cy="1470025"/>
          </a:xfrm>
        </p:spPr>
        <p:txBody>
          <a:bodyPr anchor="ctr"/>
          <a:lstStyle/>
          <a:p>
            <a:r>
              <a:rPr lang="en-US" dirty="0" smtClean="0">
                <a:solidFill>
                  <a:srgbClr val="E1AC39"/>
                </a:solidFill>
                <a:latin typeface="Helvetica Neue Light"/>
                <a:cs typeface="Helvetica Neue Light"/>
              </a:rPr>
              <a:t>Mathematics</a:t>
            </a:r>
            <a:endParaRPr lang="en-US" dirty="0">
              <a:solidFill>
                <a:srgbClr val="E1AC39"/>
              </a:solidFill>
              <a:latin typeface="Helvetica Neue Light"/>
              <a:cs typeface="Helvetica Neue Light"/>
            </a:endParaRPr>
          </a:p>
        </p:txBody>
      </p:sp>
      <p:pic>
        <p:nvPicPr>
          <p:cNvPr id="3" name="Picture 2" descr="Blocks.jpg"/>
          <p:cNvPicPr>
            <a:picLocks noChangeAspect="1"/>
          </p:cNvPicPr>
          <p:nvPr/>
        </p:nvPicPr>
        <p:blipFill>
          <a:blip r:embed="rId3"/>
          <a:stretch>
            <a:fillRect/>
          </a:stretch>
        </p:blipFill>
        <p:spPr>
          <a:xfrm>
            <a:off x="334487" y="396099"/>
            <a:ext cx="8514799" cy="1833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DataWorkshop.mov">
            <a:hlinkClick r:id="" action="ppaction://media"/>
          </p:cNvPr>
          <p:cNvPicPr/>
          <p:nvPr>
            <a:videoFile r:link="rId2"/>
            <p:extLst>
              <p:ext uri="{DAA4B4D4-6D71-4841-9C94-3DE7FCFB9230}">
                <p14:media xmlns:p14="http://schemas.microsoft.com/office/powerpoint/2010/main" r:link="rId1"/>
              </p:ext>
            </p:extLst>
          </p:nvPr>
        </p:nvPicPr>
        <p:blipFill>
          <a:blip r:embed="rId7"/>
          <a:stretch>
            <a:fillRect/>
          </a:stretch>
        </p:blipFill>
        <p:spPr>
          <a:xfrm>
            <a:off x="0" y="3583"/>
            <a:ext cx="9144000" cy="6850834"/>
          </a:xfrm>
          <a:prstGeom prst="rect">
            <a:avLst/>
          </a:prstGeom>
        </p:spPr>
      </p:pic>
      <p:pic>
        <p:nvPicPr>
          <p:cNvPr id="3" name="Parabolator.mov">
            <a:hlinkClick r:id="" action="ppaction://media"/>
          </p:cNvPr>
          <p:cNvPicPr/>
          <p:nvPr>
            <a:videoFile r:link="rId4"/>
            <p:extLst>
              <p:ext uri="{DAA4B4D4-6D71-4841-9C94-3DE7FCFB9230}">
                <p14:media xmlns:p14="http://schemas.microsoft.com/office/powerpoint/2010/main" r:link="rId3"/>
              </p:ext>
            </p:extLst>
          </p:nvPr>
        </p:nvPicPr>
        <p:blipFill>
          <a:blip r:embed="rId8"/>
          <a:stretch>
            <a:fillRect/>
          </a:stretch>
        </p:blipFill>
        <p:spPr>
          <a:xfrm>
            <a:off x="-1511300" y="-711200"/>
            <a:ext cx="12496800" cy="78105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p:cTn id="18"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lackJack.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950692" y="0"/>
            <a:ext cx="10972800" cy="6858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756035"/>
            <a:ext cx="7772400" cy="1470025"/>
          </a:xfrm>
        </p:spPr>
        <p:txBody>
          <a:bodyPr anchor="ctr"/>
          <a:lstStyle/>
          <a:p>
            <a:r>
              <a:rPr lang="en-US" dirty="0" smtClean="0">
                <a:solidFill>
                  <a:srgbClr val="AD58A3"/>
                </a:solidFill>
                <a:latin typeface="Helvetica Neue Light"/>
                <a:cs typeface="Helvetica Neue Light"/>
              </a:rPr>
              <a:t>Computer Science</a:t>
            </a:r>
            <a:endParaRPr lang="en-US" dirty="0">
              <a:solidFill>
                <a:srgbClr val="AD58A3"/>
              </a:solidFill>
              <a:latin typeface="Helvetica Neue Light"/>
              <a:cs typeface="Helvetica Neue Light"/>
            </a:endParaRPr>
          </a:p>
        </p:txBody>
      </p:sp>
      <p:pic>
        <p:nvPicPr>
          <p:cNvPr id="3" name="Picture 2" descr="Blocks.jpg"/>
          <p:cNvPicPr>
            <a:picLocks noChangeAspect="1"/>
          </p:cNvPicPr>
          <p:nvPr/>
        </p:nvPicPr>
        <p:blipFill>
          <a:blip r:embed="rId3"/>
          <a:stretch>
            <a:fillRect/>
          </a:stretch>
        </p:blipFill>
        <p:spPr>
          <a:xfrm>
            <a:off x="334487" y="396099"/>
            <a:ext cx="8514799" cy="1833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9601200" cy="7315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Crush Initial Generator.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761254" y="0"/>
            <a:ext cx="11133854" cy="695865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yDream.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15559"/>
            <a:ext cx="9144000" cy="6826882"/>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485835"/>
            <a:ext cx="7772400" cy="1470025"/>
          </a:xfrm>
        </p:spPr>
        <p:txBody>
          <a:bodyPr/>
          <a:lstStyle/>
          <a:p>
            <a:r>
              <a:rPr lang="en-US" dirty="0" smtClean="0">
                <a:latin typeface="Helvetica Neue Light"/>
                <a:cs typeface="Helvetica Neue Light"/>
              </a:rPr>
              <a:t>What is CS4HS?</a:t>
            </a:r>
            <a:endParaRPr lang="en-US" dirty="0">
              <a:latin typeface="Helvetica Neue Light"/>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485835"/>
            <a:ext cx="7772400" cy="1470025"/>
          </a:xfrm>
        </p:spPr>
        <p:txBody>
          <a:bodyPr/>
          <a:lstStyle/>
          <a:p>
            <a:r>
              <a:rPr lang="en-US" dirty="0" smtClean="0">
                <a:latin typeface="Helvetica Neue Light"/>
                <a:cs typeface="Helvetica Neue Light"/>
              </a:rPr>
              <a:t>About Me</a:t>
            </a:r>
            <a:endParaRPr lang="en-US" dirty="0">
              <a:latin typeface="Helvetica Neue Light"/>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Resources</a:t>
            </a:r>
            <a:endParaRPr lang="en-US" dirty="0">
              <a:latin typeface="Helvetica Neue Light"/>
              <a:cs typeface="Helvetica Neue Light"/>
            </a:endParaRPr>
          </a:p>
        </p:txBody>
      </p:sp>
      <p:sp>
        <p:nvSpPr>
          <p:cNvPr id="3" name="Title 1"/>
          <p:cNvSpPr txBox="1">
            <a:spLocks/>
          </p:cNvSpPr>
          <p:nvPr/>
        </p:nvSpPr>
        <p:spPr>
          <a:xfrm>
            <a:off x="2881551" y="4121770"/>
            <a:ext cx="7772400"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b="1" dirty="0" smtClean="0">
                <a:latin typeface="Helvetica Neue Light"/>
                <a:ea typeface="+mj-ea"/>
                <a:cs typeface="Helvetica Neue Light"/>
              </a:rPr>
              <a:t> </a:t>
            </a:r>
            <a:r>
              <a:rPr lang="en-US" sz="3000" dirty="0" smtClean="0">
                <a:latin typeface="Helvetica Neue Light"/>
                <a:ea typeface="+mj-ea"/>
                <a:cs typeface="Helvetica Neue Light"/>
              </a:rPr>
              <a:t>Scratch Cards</a:t>
            </a:r>
          </a:p>
          <a:p>
            <a:pPr lvl="0">
              <a:spcBef>
                <a:spcPct val="0"/>
              </a:spcBef>
              <a:buFont typeface="Arial"/>
              <a:buChar char="•"/>
            </a:pPr>
            <a:r>
              <a:rPr lang="en-US" sz="3000" dirty="0" smtClean="0">
                <a:latin typeface="Helvetica Neue Light"/>
                <a:cs typeface="Helvetica Neue Light"/>
              </a:rPr>
              <a:t> About </a:t>
            </a:r>
            <a:r>
              <a:rPr lang="en-US" sz="3000" dirty="0">
                <a:latin typeface="Helvetica Neue Light"/>
                <a:cs typeface="Helvetica Neue Light"/>
              </a:rPr>
              <a:t>Me </a:t>
            </a:r>
            <a:r>
              <a:rPr lang="en-US" sz="3000" dirty="0" smtClean="0">
                <a:latin typeface="Helvetica Neue Light"/>
                <a:cs typeface="Helvetica Neue Light"/>
              </a:rPr>
              <a:t>handout</a:t>
            </a:r>
          </a:p>
          <a:p>
            <a:pPr lvl="0">
              <a:spcBef>
                <a:spcPct val="0"/>
              </a:spcBef>
              <a:buFont typeface="Arial"/>
              <a:buChar char="•"/>
            </a:pPr>
            <a:r>
              <a:rPr lang="en-US" sz="3000" b="1" dirty="0" smtClean="0">
                <a:latin typeface="Helvetica Neue Light"/>
                <a:cs typeface="Helvetica Neue Light"/>
              </a:rPr>
              <a:t> </a:t>
            </a:r>
            <a:r>
              <a:rPr lang="en-US" sz="3000" dirty="0" smtClean="0">
                <a:latin typeface="Helvetica Neue Light"/>
                <a:cs typeface="Helvetica Neue Light"/>
              </a:rPr>
              <a:t>design </a:t>
            </a:r>
            <a:r>
              <a:rPr lang="en-US" sz="3000" dirty="0">
                <a:latin typeface="Helvetica Neue Light"/>
                <a:cs typeface="Helvetica Neue Light"/>
              </a:rPr>
              <a:t>j</a:t>
            </a:r>
            <a:r>
              <a:rPr lang="en-US" sz="3000" dirty="0" smtClean="0">
                <a:latin typeface="Helvetica Neue Light"/>
                <a:cs typeface="Helvetica Neue Light"/>
              </a:rPr>
              <a:t>ournal</a:t>
            </a:r>
            <a:endParaRPr lang="en-US" sz="3000" dirty="0" smtClean="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cks.jpg"/>
          <p:cNvPicPr>
            <a:picLocks noChangeAspect="1"/>
          </p:cNvPicPr>
          <p:nvPr/>
        </p:nvPicPr>
        <p:blipFill>
          <a:blip r:embed="rId3"/>
          <a:stretch>
            <a:fillRect/>
          </a:stretch>
        </p:blipFill>
        <p:spPr>
          <a:xfrm>
            <a:off x="334487" y="396099"/>
            <a:ext cx="8514799" cy="1833047"/>
          </a:xfrm>
          <a:prstGeom prst="rect">
            <a:avLst/>
          </a:prstGeom>
        </p:spPr>
      </p:pic>
      <p:sp>
        <p:nvSpPr>
          <p:cNvPr id="7" name="Title 1"/>
          <p:cNvSpPr>
            <a:spLocks noGrp="1"/>
          </p:cNvSpPr>
          <p:nvPr>
            <p:ph type="ctrTitle"/>
          </p:nvPr>
        </p:nvSpPr>
        <p:spPr>
          <a:xfrm>
            <a:off x="1168920" y="3323453"/>
            <a:ext cx="7975080" cy="2837095"/>
          </a:xfrm>
        </p:spPr>
        <p:txBody>
          <a:bodyPr anchor="t">
            <a:normAutofit/>
          </a:bodyPr>
          <a:lstStyle/>
          <a:p>
            <a:pPr algn="l"/>
            <a:r>
              <a:rPr lang="en-US" sz="3000" dirty="0" smtClean="0">
                <a:latin typeface="Helvetica Neue Light"/>
                <a:cs typeface="Helvetica Neue Light"/>
              </a:rPr>
              <a:t>Reflecting on your design process, what worked, what didn’t, what are you learning,</a:t>
            </a:r>
            <a:br>
              <a:rPr lang="en-US" sz="3000" dirty="0" smtClean="0">
                <a:latin typeface="Helvetica Neue Light"/>
                <a:cs typeface="Helvetica Neue Light"/>
              </a:rPr>
            </a:br>
            <a:r>
              <a:rPr lang="en-US" sz="3000" dirty="0" smtClean="0">
                <a:latin typeface="Helvetica Neue Light"/>
                <a:cs typeface="Helvetica Neue Light"/>
              </a:rPr>
              <a:t>what surprised you?</a:t>
            </a:r>
            <a:br>
              <a:rPr lang="en-US" sz="3000" dirty="0" smtClean="0">
                <a:latin typeface="Helvetica Neue Light"/>
                <a:cs typeface="Helvetica Neue Light"/>
              </a:rPr>
            </a:br>
            <a:r>
              <a:rPr lang="en-US" sz="3000" dirty="0" smtClean="0">
                <a:latin typeface="Helvetica Neue Light"/>
                <a:cs typeface="Helvetica Neue Light"/>
              </a:rPr>
              <a:t/>
            </a:r>
            <a:br>
              <a:rPr lang="en-US" sz="3000" dirty="0" smtClean="0">
                <a:latin typeface="Helvetica Neue Light"/>
                <a:cs typeface="Helvetica Neue Light"/>
              </a:rPr>
            </a:br>
            <a:r>
              <a:rPr lang="en-US" sz="3000" dirty="0" smtClean="0">
                <a:latin typeface="Helvetica Neue Light"/>
                <a:cs typeface="Helvetica Neue Light"/>
              </a:rPr>
              <a:t>Write your thoughts in your design journal.</a:t>
            </a:r>
            <a:br>
              <a:rPr lang="en-US" sz="3000" dirty="0" smtClean="0">
                <a:latin typeface="Helvetica Neue Light"/>
                <a:cs typeface="Helvetica Neue Light"/>
              </a:rPr>
            </a:br>
            <a:endParaRPr lang="en-US" sz="3000" dirty="0">
              <a:latin typeface="Helvetica Neue Light"/>
              <a:cs typeface="Helvetica Neue Light"/>
            </a:endParaRPr>
          </a:p>
        </p:txBody>
      </p:sp>
      <p:sp>
        <p:nvSpPr>
          <p:cNvPr id="12" name="Title 1"/>
          <p:cNvSpPr txBox="1">
            <a:spLocks/>
          </p:cNvSpPr>
          <p:nvPr/>
        </p:nvSpPr>
        <p:spPr>
          <a:xfrm>
            <a:off x="645263" y="2242658"/>
            <a:ext cx="7772400" cy="93218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E83582"/>
                </a:solidFill>
                <a:effectLst/>
                <a:uLnTx/>
                <a:uFillTx/>
                <a:latin typeface="Helvetica Neue"/>
                <a:ea typeface="+mj-ea"/>
                <a:cs typeface="Helvetica Neue"/>
              </a:rPr>
              <a:t>Reflections</a:t>
            </a:r>
            <a:endParaRPr kumimoji="0" lang="en-US" sz="4000" b="1" i="0" u="none" strike="noStrike" kern="1200" cap="none" spc="0" normalizeH="0" baseline="0" noProof="0" dirty="0">
              <a:ln>
                <a:noFill/>
              </a:ln>
              <a:solidFill>
                <a:srgbClr val="E83582"/>
              </a:solidFill>
              <a:effectLst/>
              <a:uLnTx/>
              <a:uFillTx/>
              <a:latin typeface="Helvetica Neue"/>
              <a:ea typeface="+mj-ea"/>
              <a:cs typeface="Helvetica Neue"/>
            </a:endParaRPr>
          </a:p>
        </p:txBody>
      </p:sp>
      <p:sp>
        <p:nvSpPr>
          <p:cNvPr id="13" name="TextBox 12"/>
          <p:cNvSpPr txBox="1"/>
          <p:nvPr/>
        </p:nvSpPr>
        <p:spPr>
          <a:xfrm>
            <a:off x="4067003" y="2701995"/>
            <a:ext cx="184666" cy="369332"/>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Design Based Learning</a:t>
            </a:r>
            <a:endParaRPr lang="en-US" dirty="0">
              <a:latin typeface="Helvetica Neue Light"/>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Design Based Learning</a:t>
            </a:r>
            <a:endParaRPr lang="en-US" dirty="0">
              <a:latin typeface="Helvetica Neue Light"/>
              <a:cs typeface="Helvetica Neue Light"/>
            </a:endParaRPr>
          </a:p>
        </p:txBody>
      </p:sp>
      <p:sp>
        <p:nvSpPr>
          <p:cNvPr id="3" name="Title 1"/>
          <p:cNvSpPr txBox="1">
            <a:spLocks/>
          </p:cNvSpPr>
          <p:nvPr/>
        </p:nvSpPr>
        <p:spPr>
          <a:xfrm>
            <a:off x="1604595" y="4121770"/>
            <a:ext cx="7772400"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err="1" smtClean="0">
                <a:latin typeface="Helvetica Neue Light"/>
                <a:ea typeface="+mj-ea"/>
                <a:cs typeface="Helvetica Neue Light"/>
              </a:rPr>
              <a:t>l</a:t>
            </a:r>
            <a:r>
              <a:rPr kumimoji="0" lang="en-US" sz="3000" b="0" i="0" u="none" strike="noStrike" kern="1200" cap="none" spc="0" normalizeH="0" baseline="0" noProof="0" dirty="0" smtClean="0">
                <a:ln>
                  <a:noFill/>
                </a:ln>
                <a:solidFill>
                  <a:schemeClr val="tx1"/>
                </a:solidFill>
                <a:effectLst/>
                <a:uLnTx/>
                <a:uFillTx/>
                <a:latin typeface="Helvetica Neue Light"/>
                <a:ea typeface="+mj-ea"/>
                <a:cs typeface="Helvetica Neue Light"/>
              </a:rPr>
              <a:t>earning </a:t>
            </a:r>
            <a:r>
              <a:rPr lang="en-US" sz="3000" dirty="0" smtClean="0">
                <a:latin typeface="Helvetica Neue Light"/>
                <a:ea typeface="+mj-ea"/>
                <a:cs typeface="Helvetica Neue Light"/>
              </a:rPr>
              <a:t>through </a:t>
            </a:r>
            <a:r>
              <a:rPr lang="en-US" sz="3000" b="1" dirty="0" smtClean="0">
                <a:solidFill>
                  <a:srgbClr val="E83582"/>
                </a:solidFill>
                <a:latin typeface="Helvetica"/>
                <a:ea typeface="+mj-ea"/>
                <a:cs typeface="Helvetica"/>
              </a:rPr>
              <a:t>designing</a:t>
            </a:r>
          </a:p>
          <a:p>
            <a:pPr marL="0" marR="0" lvl="0" indent="0" defTabSz="457200" rtl="0" eaLnBrk="1" fontAlgn="auto" latinLnBrk="0" hangingPunct="1">
              <a:lnSpc>
                <a:spcPct val="100000"/>
              </a:lnSpc>
              <a:spcBef>
                <a:spcPct val="0"/>
              </a:spcBef>
              <a:spcAft>
                <a:spcPts val="0"/>
              </a:spcAft>
              <a:buClrTx/>
              <a:buSzTx/>
              <a:tabLst/>
              <a:defRPr/>
            </a:pPr>
            <a:endParaRPr lang="en-US" sz="3000" b="1" dirty="0" smtClean="0">
              <a:solidFill>
                <a:srgbClr val="7C5FA9"/>
              </a:solidFill>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Design Based Learning</a:t>
            </a:r>
            <a:endParaRPr lang="en-US" dirty="0">
              <a:latin typeface="Helvetica Neue Light"/>
              <a:cs typeface="Helvetica Neue Light"/>
            </a:endParaRPr>
          </a:p>
        </p:txBody>
      </p:sp>
      <p:sp>
        <p:nvSpPr>
          <p:cNvPr id="3" name="Title 1"/>
          <p:cNvSpPr txBox="1">
            <a:spLocks/>
          </p:cNvSpPr>
          <p:nvPr/>
        </p:nvSpPr>
        <p:spPr>
          <a:xfrm>
            <a:off x="1604595" y="4121770"/>
            <a:ext cx="7772400"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err="1" smtClean="0">
                <a:latin typeface="Helvetica Neue Light"/>
                <a:ea typeface="+mj-ea"/>
                <a:cs typeface="Helvetica Neue Light"/>
              </a:rPr>
              <a:t>l</a:t>
            </a:r>
            <a:r>
              <a:rPr kumimoji="0" lang="en-US" sz="3000" b="0" i="0" u="none" strike="noStrike" kern="1200" cap="none" spc="0" normalizeH="0" baseline="0" noProof="0" dirty="0" smtClean="0">
                <a:ln>
                  <a:noFill/>
                </a:ln>
                <a:solidFill>
                  <a:schemeClr val="tx1"/>
                </a:solidFill>
                <a:effectLst/>
                <a:uLnTx/>
                <a:uFillTx/>
                <a:latin typeface="Helvetica Neue Light"/>
                <a:ea typeface="+mj-ea"/>
                <a:cs typeface="Helvetica Neue Light"/>
              </a:rPr>
              <a:t>earning </a:t>
            </a:r>
            <a:r>
              <a:rPr lang="en-US" sz="3000" dirty="0" smtClean="0">
                <a:latin typeface="Helvetica Neue Light"/>
                <a:ea typeface="+mj-ea"/>
                <a:cs typeface="Helvetica Neue Light"/>
              </a:rPr>
              <a:t>through </a:t>
            </a:r>
            <a:r>
              <a:rPr lang="en-US" sz="3000" b="1" dirty="0" smtClean="0">
                <a:solidFill>
                  <a:srgbClr val="E83582"/>
                </a:solidFill>
                <a:latin typeface="Helvetica"/>
                <a:ea typeface="+mj-ea"/>
                <a:cs typeface="Helvetica"/>
              </a:rPr>
              <a:t>designing</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b="1" dirty="0" smtClean="0">
                <a:latin typeface="Helvetica Neue Light"/>
                <a:ea typeface="+mj-ea"/>
                <a:cs typeface="Helvetica Neue Light"/>
              </a:rPr>
              <a:t> </a:t>
            </a:r>
            <a:r>
              <a:rPr lang="en-US" sz="3000" dirty="0" smtClean="0">
                <a:latin typeface="Helvetica Neue Light"/>
                <a:ea typeface="+mj-ea"/>
                <a:cs typeface="Helvetica Neue Light"/>
              </a:rPr>
              <a:t>learning through </a:t>
            </a:r>
            <a:r>
              <a:rPr lang="en-US" sz="3000" b="1" dirty="0" smtClean="0">
                <a:solidFill>
                  <a:srgbClr val="64BC44"/>
                </a:solidFill>
                <a:latin typeface="Helvetica"/>
                <a:ea typeface="+mj-ea"/>
                <a:cs typeface="Helvetica"/>
              </a:rPr>
              <a:t>personalizing</a:t>
            </a:r>
          </a:p>
          <a:p>
            <a:pPr lvl="0">
              <a:spcBef>
                <a:spcPct val="0"/>
              </a:spcBef>
            </a:pPr>
            <a:endParaRPr lang="en-US" sz="3000" b="1" dirty="0" smtClean="0">
              <a:solidFill>
                <a:srgbClr val="7C5FA9"/>
              </a:solidFill>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Design Based Learning</a:t>
            </a:r>
            <a:endParaRPr lang="en-US" dirty="0">
              <a:latin typeface="Helvetica Neue Light"/>
              <a:cs typeface="Helvetica Neue Light"/>
            </a:endParaRPr>
          </a:p>
        </p:txBody>
      </p:sp>
      <p:sp>
        <p:nvSpPr>
          <p:cNvPr id="3" name="Title 1"/>
          <p:cNvSpPr txBox="1">
            <a:spLocks/>
          </p:cNvSpPr>
          <p:nvPr/>
        </p:nvSpPr>
        <p:spPr>
          <a:xfrm>
            <a:off x="1604595" y="4121770"/>
            <a:ext cx="7772400"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err="1" smtClean="0">
                <a:latin typeface="Helvetica Neue Light"/>
                <a:ea typeface="+mj-ea"/>
                <a:cs typeface="Helvetica Neue Light"/>
              </a:rPr>
              <a:t>l</a:t>
            </a:r>
            <a:r>
              <a:rPr kumimoji="0" lang="en-US" sz="3000" b="0" i="0" u="none" strike="noStrike" kern="1200" cap="none" spc="0" normalizeH="0" baseline="0" noProof="0" dirty="0" smtClean="0">
                <a:ln>
                  <a:noFill/>
                </a:ln>
                <a:solidFill>
                  <a:schemeClr val="tx1"/>
                </a:solidFill>
                <a:effectLst/>
                <a:uLnTx/>
                <a:uFillTx/>
                <a:latin typeface="Helvetica Neue Light"/>
                <a:ea typeface="+mj-ea"/>
                <a:cs typeface="Helvetica Neue Light"/>
              </a:rPr>
              <a:t>earning </a:t>
            </a:r>
            <a:r>
              <a:rPr lang="en-US" sz="3000" dirty="0" smtClean="0">
                <a:latin typeface="Helvetica Neue Light"/>
                <a:ea typeface="+mj-ea"/>
                <a:cs typeface="Helvetica Neue Light"/>
              </a:rPr>
              <a:t>through </a:t>
            </a:r>
            <a:r>
              <a:rPr lang="en-US" sz="3000" b="1" dirty="0" smtClean="0">
                <a:solidFill>
                  <a:srgbClr val="E83582"/>
                </a:solidFill>
                <a:latin typeface="Helvetica"/>
                <a:ea typeface="+mj-ea"/>
                <a:cs typeface="Helvetica"/>
              </a:rPr>
              <a:t>designing</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b="1" dirty="0" smtClean="0">
                <a:latin typeface="Helvetica Neue Light"/>
                <a:ea typeface="+mj-ea"/>
                <a:cs typeface="Helvetica Neue Light"/>
              </a:rPr>
              <a:t> </a:t>
            </a:r>
            <a:r>
              <a:rPr lang="en-US" sz="3000" dirty="0" smtClean="0">
                <a:latin typeface="Helvetica Neue Light"/>
                <a:ea typeface="+mj-ea"/>
                <a:cs typeface="Helvetica Neue Light"/>
              </a:rPr>
              <a:t>learning through </a:t>
            </a:r>
            <a:r>
              <a:rPr lang="en-US" sz="3000" b="1" dirty="0" smtClean="0">
                <a:solidFill>
                  <a:srgbClr val="64BC44"/>
                </a:solidFill>
                <a:latin typeface="Helvetica"/>
                <a:ea typeface="+mj-ea"/>
                <a:cs typeface="Helvetica"/>
              </a:rPr>
              <a:t>personalizing</a:t>
            </a:r>
          </a:p>
          <a:p>
            <a:pPr lvl="0">
              <a:spcBef>
                <a:spcPct val="0"/>
              </a:spcBef>
              <a:buFont typeface="Arial"/>
              <a:buChar char="•"/>
            </a:pPr>
            <a:r>
              <a:rPr lang="en-US" sz="3000" dirty="0" smtClean="0">
                <a:latin typeface="Helvetica Neue Light"/>
                <a:cs typeface="Helvetica Neue Light"/>
              </a:rPr>
              <a:t> learning through </a:t>
            </a:r>
            <a:r>
              <a:rPr lang="en-US" sz="3000" b="1" dirty="0" smtClean="0">
                <a:solidFill>
                  <a:srgbClr val="2593D2"/>
                </a:solidFill>
                <a:latin typeface="Helvetica"/>
                <a:cs typeface="Helvetica"/>
              </a:rPr>
              <a:t>collaborating</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Design Based Learning</a:t>
            </a:r>
            <a:endParaRPr lang="en-US" dirty="0">
              <a:latin typeface="Helvetica Neue Light"/>
              <a:cs typeface="Helvetica Neue Light"/>
            </a:endParaRPr>
          </a:p>
        </p:txBody>
      </p:sp>
      <p:sp>
        <p:nvSpPr>
          <p:cNvPr id="3" name="Title 1"/>
          <p:cNvSpPr txBox="1">
            <a:spLocks/>
          </p:cNvSpPr>
          <p:nvPr/>
        </p:nvSpPr>
        <p:spPr>
          <a:xfrm>
            <a:off x="1604595" y="4121770"/>
            <a:ext cx="7772400"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err="1" smtClean="0">
                <a:latin typeface="Helvetica Neue Light"/>
                <a:ea typeface="+mj-ea"/>
                <a:cs typeface="Helvetica Neue Light"/>
              </a:rPr>
              <a:t>l</a:t>
            </a:r>
            <a:r>
              <a:rPr kumimoji="0" lang="en-US" sz="3000" b="0" i="0" u="none" strike="noStrike" kern="1200" cap="none" spc="0" normalizeH="0" baseline="0" noProof="0" dirty="0" smtClean="0">
                <a:ln>
                  <a:noFill/>
                </a:ln>
                <a:solidFill>
                  <a:schemeClr val="tx1"/>
                </a:solidFill>
                <a:effectLst/>
                <a:uLnTx/>
                <a:uFillTx/>
                <a:latin typeface="Helvetica Neue Light"/>
                <a:ea typeface="+mj-ea"/>
                <a:cs typeface="Helvetica Neue Light"/>
              </a:rPr>
              <a:t>earning </a:t>
            </a:r>
            <a:r>
              <a:rPr lang="en-US" sz="3000" dirty="0" smtClean="0">
                <a:latin typeface="Helvetica Neue Light"/>
                <a:ea typeface="+mj-ea"/>
                <a:cs typeface="Helvetica Neue Light"/>
              </a:rPr>
              <a:t>through </a:t>
            </a:r>
            <a:r>
              <a:rPr lang="en-US" sz="3000" b="1" dirty="0" smtClean="0">
                <a:solidFill>
                  <a:srgbClr val="E83582"/>
                </a:solidFill>
                <a:latin typeface="Helvetica"/>
                <a:ea typeface="+mj-ea"/>
                <a:cs typeface="Helvetica"/>
              </a:rPr>
              <a:t>designing</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b="1" dirty="0" smtClean="0">
                <a:latin typeface="Helvetica Neue Light"/>
                <a:ea typeface="+mj-ea"/>
                <a:cs typeface="Helvetica Neue Light"/>
              </a:rPr>
              <a:t> </a:t>
            </a:r>
            <a:r>
              <a:rPr lang="en-US" sz="3000" dirty="0" smtClean="0">
                <a:latin typeface="Helvetica Neue Light"/>
                <a:ea typeface="+mj-ea"/>
                <a:cs typeface="Helvetica Neue Light"/>
              </a:rPr>
              <a:t>learning through </a:t>
            </a:r>
            <a:r>
              <a:rPr lang="en-US" sz="3000" b="1" dirty="0" smtClean="0">
                <a:solidFill>
                  <a:srgbClr val="64BC44"/>
                </a:solidFill>
                <a:latin typeface="Helvetica"/>
                <a:ea typeface="+mj-ea"/>
                <a:cs typeface="Helvetica"/>
              </a:rPr>
              <a:t>personalizing</a:t>
            </a:r>
          </a:p>
          <a:p>
            <a:pPr lvl="0">
              <a:spcBef>
                <a:spcPct val="0"/>
              </a:spcBef>
              <a:buFont typeface="Arial"/>
              <a:buChar char="•"/>
            </a:pPr>
            <a:r>
              <a:rPr lang="en-US" sz="3000" dirty="0" smtClean="0">
                <a:latin typeface="Helvetica Neue Light"/>
                <a:cs typeface="Helvetica Neue Light"/>
              </a:rPr>
              <a:t> learning through </a:t>
            </a:r>
            <a:r>
              <a:rPr lang="en-US" sz="3000" b="1" dirty="0" smtClean="0">
                <a:solidFill>
                  <a:srgbClr val="2593D2"/>
                </a:solidFill>
                <a:latin typeface="Helvetica"/>
                <a:cs typeface="Helvetica"/>
              </a:rPr>
              <a:t>collaborating</a:t>
            </a:r>
          </a:p>
          <a:p>
            <a:pPr lvl="0">
              <a:spcBef>
                <a:spcPct val="0"/>
              </a:spcBef>
              <a:buFont typeface="Arial"/>
              <a:buChar char="•"/>
            </a:pPr>
            <a:r>
              <a:rPr lang="en-US" sz="3000" b="1" dirty="0" smtClean="0">
                <a:latin typeface="Helvetica"/>
                <a:ea typeface="+mj-ea"/>
                <a:cs typeface="Helvetica"/>
              </a:rPr>
              <a:t> </a:t>
            </a:r>
            <a:r>
              <a:rPr lang="en-US" sz="3000" dirty="0" smtClean="0">
                <a:latin typeface="Helvetica Neue Light"/>
                <a:cs typeface="Helvetica Neue Light"/>
              </a:rPr>
              <a:t>learning through </a:t>
            </a:r>
            <a:r>
              <a:rPr lang="en-US" sz="3000" b="1" dirty="0" smtClean="0">
                <a:solidFill>
                  <a:srgbClr val="7C5FA9"/>
                </a:solidFill>
                <a:latin typeface="Helvetica"/>
                <a:cs typeface="Helvetica"/>
              </a:rPr>
              <a:t>reflecting</a:t>
            </a:r>
            <a:endParaRPr lang="en-US" sz="3000" b="1" dirty="0" smtClean="0">
              <a:solidFill>
                <a:srgbClr val="7C5FA9"/>
              </a:solidFill>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Workshop Goals</a:t>
            </a:r>
            <a:endParaRPr lang="en-US" dirty="0">
              <a:latin typeface="Helvetica Neue Light"/>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Workshop Goals</a:t>
            </a:r>
            <a:endParaRPr lang="en-US" dirty="0">
              <a:latin typeface="Helvetica Neue Light"/>
              <a:cs typeface="Helvetica Neue Light"/>
            </a:endParaRPr>
          </a:p>
        </p:txBody>
      </p:sp>
      <p:sp>
        <p:nvSpPr>
          <p:cNvPr id="3" name="Title 1"/>
          <p:cNvSpPr txBox="1">
            <a:spLocks/>
          </p:cNvSpPr>
          <p:nvPr/>
        </p:nvSpPr>
        <p:spPr>
          <a:xfrm>
            <a:off x="195589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understand </a:t>
            </a:r>
            <a:r>
              <a:rPr lang="en-US" sz="2800" dirty="0" smtClean="0">
                <a:solidFill>
                  <a:srgbClr val="E83582"/>
                </a:solidFill>
                <a:latin typeface="Helvetica Neue Light"/>
                <a:ea typeface="+mj-ea"/>
                <a:cs typeface="Helvetica Neue Light"/>
              </a:rPr>
              <a:t>creative </a:t>
            </a:r>
            <a:r>
              <a:rPr lang="en-US" sz="2800" dirty="0">
                <a:solidFill>
                  <a:srgbClr val="E83582"/>
                </a:solidFill>
                <a:latin typeface="Helvetica Neue Light"/>
                <a:ea typeface="+mj-ea"/>
                <a:cs typeface="Helvetica Neue Light"/>
              </a:rPr>
              <a:t>c</a:t>
            </a:r>
            <a:r>
              <a:rPr lang="en-US" sz="2800" dirty="0" smtClean="0">
                <a:solidFill>
                  <a:srgbClr val="E83582"/>
                </a:solidFill>
                <a:latin typeface="Helvetica Neue Light"/>
                <a:ea typeface="+mj-ea"/>
                <a:cs typeface="Helvetica Neue Light"/>
              </a:rPr>
              <a:t>omputing</a:t>
            </a: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485835"/>
            <a:ext cx="7772400" cy="1470025"/>
          </a:xfrm>
        </p:spPr>
        <p:txBody>
          <a:bodyPr/>
          <a:lstStyle/>
          <a:p>
            <a:r>
              <a:rPr lang="en-US" dirty="0" smtClean="0">
                <a:latin typeface="Helvetica Neue Light"/>
                <a:cs typeface="Helvetica Neue Light"/>
              </a:rPr>
              <a:t>What is CS4HS?</a:t>
            </a:r>
            <a:endParaRPr lang="en-US" dirty="0">
              <a:latin typeface="Helvetica Neue Light"/>
              <a:cs typeface="Helvetica Neue Light"/>
            </a:endParaRPr>
          </a:p>
        </p:txBody>
      </p:sp>
      <p:cxnSp>
        <p:nvCxnSpPr>
          <p:cNvPr id="6" name="Straight Connector 5"/>
          <p:cNvCxnSpPr/>
          <p:nvPr/>
        </p:nvCxnSpPr>
        <p:spPr>
          <a:xfrm>
            <a:off x="4607468" y="2999214"/>
            <a:ext cx="702605" cy="47284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4607469" y="2999213"/>
            <a:ext cx="702605" cy="47284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Workshop Goals</a:t>
            </a:r>
            <a:endParaRPr lang="en-US" dirty="0">
              <a:latin typeface="Helvetica Neue Light"/>
              <a:cs typeface="Helvetica Neue Light"/>
            </a:endParaRPr>
          </a:p>
        </p:txBody>
      </p:sp>
      <p:sp>
        <p:nvSpPr>
          <p:cNvPr id="3" name="Title 1"/>
          <p:cNvSpPr txBox="1">
            <a:spLocks/>
          </p:cNvSpPr>
          <p:nvPr/>
        </p:nvSpPr>
        <p:spPr>
          <a:xfrm>
            <a:off x="195589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understand </a:t>
            </a:r>
            <a:r>
              <a:rPr lang="en-US" sz="2800" dirty="0" smtClean="0">
                <a:solidFill>
                  <a:srgbClr val="E83582"/>
                </a:solidFill>
                <a:latin typeface="Helvetica Neue Light"/>
                <a:ea typeface="+mj-ea"/>
                <a:cs typeface="Helvetica Neue Light"/>
              </a:rPr>
              <a:t>creative </a:t>
            </a:r>
            <a:r>
              <a:rPr lang="en-US" sz="2800" dirty="0">
                <a:solidFill>
                  <a:srgbClr val="E83582"/>
                </a:solidFill>
                <a:latin typeface="Helvetica Neue Light"/>
                <a:ea typeface="+mj-ea"/>
                <a:cs typeface="Helvetica Neue Light"/>
              </a:rPr>
              <a:t>c</a:t>
            </a:r>
            <a:r>
              <a:rPr lang="en-US" sz="2800" dirty="0" smtClean="0">
                <a:solidFill>
                  <a:srgbClr val="E83582"/>
                </a:solidFill>
                <a:latin typeface="Helvetica Neue Light"/>
                <a:ea typeface="+mj-ea"/>
                <a:cs typeface="Helvetica Neue Light"/>
              </a:rPr>
              <a:t>omputing</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experience </a:t>
            </a:r>
            <a:r>
              <a:rPr lang="en-US" sz="2800" dirty="0" smtClean="0">
                <a:solidFill>
                  <a:srgbClr val="64BC44"/>
                </a:solidFill>
                <a:latin typeface="Helvetica Neue Light"/>
                <a:ea typeface="+mj-ea"/>
                <a:cs typeface="Helvetica Neue Light"/>
              </a:rPr>
              <a:t>design based </a:t>
            </a:r>
            <a:r>
              <a:rPr lang="en-US" sz="2800" dirty="0">
                <a:solidFill>
                  <a:srgbClr val="64BC44"/>
                </a:solidFill>
                <a:latin typeface="Helvetica Neue Light"/>
                <a:ea typeface="+mj-ea"/>
                <a:cs typeface="Helvetica Neue Light"/>
              </a:rPr>
              <a:t>l</a:t>
            </a:r>
            <a:r>
              <a:rPr lang="en-US" sz="2800" dirty="0" smtClean="0">
                <a:solidFill>
                  <a:srgbClr val="64BC44"/>
                </a:solidFill>
                <a:latin typeface="Helvetica Neue Light"/>
                <a:ea typeface="+mj-ea"/>
                <a:cs typeface="Helvetica Neue Light"/>
              </a:rPr>
              <a:t>earning</a:t>
            </a: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Workshop Goals</a:t>
            </a:r>
            <a:endParaRPr lang="en-US" dirty="0">
              <a:latin typeface="Helvetica Neue Light"/>
              <a:cs typeface="Helvetica Neue Light"/>
            </a:endParaRPr>
          </a:p>
        </p:txBody>
      </p:sp>
      <p:sp>
        <p:nvSpPr>
          <p:cNvPr id="3" name="Title 1"/>
          <p:cNvSpPr txBox="1">
            <a:spLocks/>
          </p:cNvSpPr>
          <p:nvPr/>
        </p:nvSpPr>
        <p:spPr>
          <a:xfrm>
            <a:off x="195589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understand </a:t>
            </a:r>
            <a:r>
              <a:rPr lang="en-US" sz="2800" dirty="0" smtClean="0">
                <a:solidFill>
                  <a:srgbClr val="E83582"/>
                </a:solidFill>
                <a:latin typeface="Helvetica Neue Light"/>
                <a:ea typeface="+mj-ea"/>
                <a:cs typeface="Helvetica Neue Light"/>
              </a:rPr>
              <a:t>creative </a:t>
            </a:r>
            <a:r>
              <a:rPr lang="en-US" sz="2800" dirty="0">
                <a:solidFill>
                  <a:srgbClr val="E83582"/>
                </a:solidFill>
                <a:latin typeface="Helvetica Neue Light"/>
                <a:ea typeface="+mj-ea"/>
                <a:cs typeface="Helvetica Neue Light"/>
              </a:rPr>
              <a:t>c</a:t>
            </a:r>
            <a:r>
              <a:rPr lang="en-US" sz="2800" dirty="0" smtClean="0">
                <a:solidFill>
                  <a:srgbClr val="E83582"/>
                </a:solidFill>
                <a:latin typeface="Helvetica Neue Light"/>
                <a:ea typeface="+mj-ea"/>
                <a:cs typeface="Helvetica Neue Light"/>
              </a:rPr>
              <a:t>omputing</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experience </a:t>
            </a:r>
            <a:r>
              <a:rPr lang="en-US" sz="2800" dirty="0" smtClean="0">
                <a:solidFill>
                  <a:srgbClr val="64BC44"/>
                </a:solidFill>
                <a:latin typeface="Helvetica Neue Light"/>
                <a:ea typeface="+mj-ea"/>
                <a:cs typeface="Helvetica Neue Light"/>
              </a:rPr>
              <a:t>design based </a:t>
            </a:r>
            <a:r>
              <a:rPr lang="en-US" sz="2800" dirty="0">
                <a:solidFill>
                  <a:srgbClr val="64BC44"/>
                </a:solidFill>
                <a:latin typeface="Helvetica Neue Light"/>
                <a:ea typeface="+mj-ea"/>
                <a:cs typeface="Helvetica Neue Light"/>
              </a:rPr>
              <a:t>l</a:t>
            </a:r>
            <a:r>
              <a:rPr lang="en-US" sz="2800" dirty="0" smtClean="0">
                <a:solidFill>
                  <a:srgbClr val="64BC44"/>
                </a:solidFill>
                <a:latin typeface="Helvetica Neue Light"/>
                <a:ea typeface="+mj-ea"/>
                <a:cs typeface="Helvetica Neue Light"/>
              </a:rPr>
              <a:t>earning</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develop </a:t>
            </a:r>
            <a:r>
              <a:rPr lang="en-US" sz="2800" dirty="0" smtClean="0">
                <a:solidFill>
                  <a:srgbClr val="2392D1"/>
                </a:solidFill>
                <a:latin typeface="Helvetica Neue Light"/>
                <a:ea typeface="+mj-ea"/>
                <a:cs typeface="Helvetica Neue Light"/>
              </a:rPr>
              <a:t>computational thinking</a:t>
            </a: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Workshop Goals</a:t>
            </a:r>
            <a:endParaRPr lang="en-US" dirty="0">
              <a:latin typeface="Helvetica Neue Light"/>
              <a:cs typeface="Helvetica Neue Light"/>
            </a:endParaRPr>
          </a:p>
        </p:txBody>
      </p:sp>
      <p:sp>
        <p:nvSpPr>
          <p:cNvPr id="3" name="Title 1"/>
          <p:cNvSpPr txBox="1">
            <a:spLocks/>
          </p:cNvSpPr>
          <p:nvPr/>
        </p:nvSpPr>
        <p:spPr>
          <a:xfrm>
            <a:off x="195589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understand </a:t>
            </a:r>
            <a:r>
              <a:rPr lang="en-US" sz="2800" dirty="0" smtClean="0">
                <a:solidFill>
                  <a:srgbClr val="E83582"/>
                </a:solidFill>
                <a:latin typeface="Helvetica Neue Light"/>
                <a:ea typeface="+mj-ea"/>
                <a:cs typeface="Helvetica Neue Light"/>
              </a:rPr>
              <a:t>creative </a:t>
            </a:r>
            <a:r>
              <a:rPr lang="en-US" sz="2800" dirty="0">
                <a:solidFill>
                  <a:srgbClr val="E83582"/>
                </a:solidFill>
                <a:latin typeface="Helvetica Neue Light"/>
                <a:ea typeface="+mj-ea"/>
                <a:cs typeface="Helvetica Neue Light"/>
              </a:rPr>
              <a:t>c</a:t>
            </a:r>
            <a:r>
              <a:rPr lang="en-US" sz="2800" dirty="0" smtClean="0">
                <a:solidFill>
                  <a:srgbClr val="E83582"/>
                </a:solidFill>
                <a:latin typeface="Helvetica Neue Light"/>
                <a:ea typeface="+mj-ea"/>
                <a:cs typeface="Helvetica Neue Light"/>
              </a:rPr>
              <a:t>omputing</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experience </a:t>
            </a:r>
            <a:r>
              <a:rPr lang="en-US" sz="2800" dirty="0" smtClean="0">
                <a:solidFill>
                  <a:srgbClr val="64BC44"/>
                </a:solidFill>
                <a:latin typeface="Helvetica Neue Light"/>
                <a:ea typeface="+mj-ea"/>
                <a:cs typeface="Helvetica Neue Light"/>
              </a:rPr>
              <a:t>design based </a:t>
            </a:r>
            <a:r>
              <a:rPr lang="en-US" sz="2800" dirty="0">
                <a:solidFill>
                  <a:srgbClr val="64BC44"/>
                </a:solidFill>
                <a:latin typeface="Helvetica Neue Light"/>
                <a:ea typeface="+mj-ea"/>
                <a:cs typeface="Helvetica Neue Light"/>
              </a:rPr>
              <a:t>l</a:t>
            </a:r>
            <a:r>
              <a:rPr lang="en-US" sz="2800" dirty="0" smtClean="0">
                <a:solidFill>
                  <a:srgbClr val="64BC44"/>
                </a:solidFill>
                <a:latin typeface="Helvetica Neue Light"/>
                <a:ea typeface="+mj-ea"/>
                <a:cs typeface="Helvetica Neue Light"/>
              </a:rPr>
              <a:t>earning</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develop </a:t>
            </a:r>
            <a:r>
              <a:rPr lang="en-US" sz="2800" dirty="0" smtClean="0">
                <a:solidFill>
                  <a:srgbClr val="2392D1"/>
                </a:solidFill>
                <a:latin typeface="Helvetica Neue Light"/>
                <a:ea typeface="+mj-ea"/>
                <a:cs typeface="Helvetica Neue Light"/>
              </a:rPr>
              <a:t>computational thinking</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connect with </a:t>
            </a:r>
            <a:r>
              <a:rPr lang="en-US" sz="2800" dirty="0" smtClean="0">
                <a:solidFill>
                  <a:srgbClr val="7C5FA9"/>
                </a:solidFill>
                <a:latin typeface="Helvetica Neue Light"/>
                <a:ea typeface="+mj-ea"/>
                <a:cs typeface="Helvetica Neue Light"/>
              </a:rPr>
              <a:t>other educators</a:t>
            </a: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Workshop Activities</a:t>
            </a:r>
            <a:endParaRPr lang="en-US" dirty="0">
              <a:latin typeface="Helvetica Neue Light"/>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Workshop Activities</a:t>
            </a:r>
            <a:endParaRPr lang="en-US" dirty="0">
              <a:latin typeface="Helvetica Neue Light"/>
              <a:cs typeface="Helvetica Neue Light"/>
            </a:endParaRPr>
          </a:p>
        </p:txBody>
      </p:sp>
      <p:sp>
        <p:nvSpPr>
          <p:cNvPr id="3" name="Title 1"/>
          <p:cNvSpPr txBox="1">
            <a:spLocks/>
          </p:cNvSpPr>
          <p:nvPr/>
        </p:nvSpPr>
        <p:spPr>
          <a:xfrm>
            <a:off x="3337435"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smtClean="0">
                <a:solidFill>
                  <a:srgbClr val="E83582"/>
                </a:solidFill>
                <a:latin typeface="Helvetica Neue Light"/>
                <a:ea typeface="+mj-ea"/>
                <a:cs typeface="Helvetica Neue Light"/>
              </a:rPr>
              <a:t>imagine</a:t>
            </a: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Workshop Activities</a:t>
            </a:r>
            <a:endParaRPr lang="en-US" dirty="0">
              <a:latin typeface="Helvetica Neue Light"/>
              <a:cs typeface="Helvetica Neue Light"/>
            </a:endParaRPr>
          </a:p>
        </p:txBody>
      </p:sp>
      <p:sp>
        <p:nvSpPr>
          <p:cNvPr id="3" name="Title 1"/>
          <p:cNvSpPr txBox="1">
            <a:spLocks/>
          </p:cNvSpPr>
          <p:nvPr/>
        </p:nvSpPr>
        <p:spPr>
          <a:xfrm>
            <a:off x="3337435"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smtClean="0">
                <a:solidFill>
                  <a:srgbClr val="E83582"/>
                </a:solidFill>
                <a:latin typeface="Helvetica Neue Light"/>
                <a:ea typeface="+mj-ea"/>
                <a:cs typeface="Helvetica Neue Light"/>
              </a:rPr>
              <a:t>imagine</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smtClean="0">
                <a:solidFill>
                  <a:srgbClr val="64BC44"/>
                </a:solidFill>
                <a:latin typeface="Helvetica Neue Light"/>
                <a:ea typeface="+mj-ea"/>
                <a:cs typeface="Helvetica Neue Light"/>
              </a:rPr>
              <a:t>program</a:t>
            </a: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Workshop Activities</a:t>
            </a:r>
            <a:endParaRPr lang="en-US" dirty="0">
              <a:latin typeface="Helvetica Neue Light"/>
              <a:cs typeface="Helvetica Neue Light"/>
            </a:endParaRPr>
          </a:p>
        </p:txBody>
      </p:sp>
      <p:sp>
        <p:nvSpPr>
          <p:cNvPr id="3" name="Title 1"/>
          <p:cNvSpPr txBox="1">
            <a:spLocks/>
          </p:cNvSpPr>
          <p:nvPr/>
        </p:nvSpPr>
        <p:spPr>
          <a:xfrm>
            <a:off x="3337435"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smtClean="0">
                <a:solidFill>
                  <a:srgbClr val="E83582"/>
                </a:solidFill>
                <a:latin typeface="Helvetica Neue Light"/>
                <a:ea typeface="+mj-ea"/>
                <a:cs typeface="Helvetica Neue Light"/>
              </a:rPr>
              <a:t>imagine</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smtClean="0">
                <a:solidFill>
                  <a:srgbClr val="64BC44"/>
                </a:solidFill>
                <a:latin typeface="Helvetica Neue Light"/>
                <a:ea typeface="+mj-ea"/>
                <a:cs typeface="Helvetica Neue Light"/>
              </a:rPr>
              <a:t>program</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smtClean="0">
                <a:solidFill>
                  <a:srgbClr val="2392D1"/>
                </a:solidFill>
                <a:latin typeface="Helvetica Neue Light"/>
                <a:ea typeface="+mj-ea"/>
                <a:cs typeface="Helvetica Neue Light"/>
              </a:rPr>
              <a:t>share</a:t>
            </a: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Workshop Activities</a:t>
            </a:r>
            <a:endParaRPr lang="en-US" dirty="0">
              <a:latin typeface="Helvetica Neue Light"/>
              <a:cs typeface="Helvetica Neue Light"/>
            </a:endParaRPr>
          </a:p>
        </p:txBody>
      </p:sp>
      <p:sp>
        <p:nvSpPr>
          <p:cNvPr id="3" name="Title 1"/>
          <p:cNvSpPr txBox="1">
            <a:spLocks/>
          </p:cNvSpPr>
          <p:nvPr/>
        </p:nvSpPr>
        <p:spPr>
          <a:xfrm>
            <a:off x="3337435"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smtClean="0">
                <a:solidFill>
                  <a:srgbClr val="E83582"/>
                </a:solidFill>
                <a:latin typeface="Helvetica Neue Light"/>
                <a:ea typeface="+mj-ea"/>
                <a:cs typeface="Helvetica Neue Light"/>
              </a:rPr>
              <a:t>imagine</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smtClean="0">
                <a:solidFill>
                  <a:srgbClr val="64BC44"/>
                </a:solidFill>
                <a:latin typeface="Helvetica Neue Light"/>
                <a:ea typeface="+mj-ea"/>
                <a:cs typeface="Helvetica Neue Light"/>
              </a:rPr>
              <a:t>program</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smtClean="0">
                <a:solidFill>
                  <a:srgbClr val="2392D1"/>
                </a:solidFill>
                <a:latin typeface="Helvetica Neue Light"/>
                <a:ea typeface="+mj-ea"/>
                <a:cs typeface="Helvetica Neue Light"/>
              </a:rPr>
              <a:t>share</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dirty="0" smtClean="0">
                <a:latin typeface="Helvetica Neue Light"/>
                <a:ea typeface="+mj-ea"/>
                <a:cs typeface="Helvetica Neue Light"/>
              </a:rPr>
              <a:t> </a:t>
            </a:r>
            <a:r>
              <a:rPr lang="en-US" sz="3000" dirty="0" smtClean="0">
                <a:solidFill>
                  <a:srgbClr val="7C5FA9"/>
                </a:solidFill>
                <a:latin typeface="Helvetica Neue Light"/>
                <a:ea typeface="+mj-ea"/>
                <a:cs typeface="Helvetica Neue Light"/>
              </a:rPr>
              <a:t>reflect</a:t>
            </a: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8-07 at 2.18.18 AM.png"/>
          <p:cNvPicPr>
            <a:picLocks noChangeAspect="1"/>
          </p:cNvPicPr>
          <p:nvPr/>
        </p:nvPicPr>
        <p:blipFill>
          <a:blip r:embed="rId3"/>
          <a:stretch>
            <a:fillRect/>
          </a:stretch>
        </p:blipFill>
        <p:spPr>
          <a:xfrm>
            <a:off x="0" y="2212558"/>
            <a:ext cx="9144000" cy="243288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Optional Homework</a:t>
            </a:r>
            <a:endParaRPr lang="en-US" dirty="0">
              <a:latin typeface="Helvetica Neue Light"/>
              <a:cs typeface="Helvetica Neue Light"/>
            </a:endParaRPr>
          </a:p>
        </p:txBody>
      </p:sp>
      <p:sp>
        <p:nvSpPr>
          <p:cNvPr id="3" name="Title 1"/>
          <p:cNvSpPr txBox="1">
            <a:spLocks/>
          </p:cNvSpPr>
          <p:nvPr/>
        </p:nvSpPr>
        <p:spPr>
          <a:xfrm>
            <a:off x="80740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a:t>
            </a:r>
            <a:r>
              <a:rPr lang="en-US" sz="2600" dirty="0" smtClean="0">
                <a:latin typeface="Helvetica Neue Light"/>
                <a:ea typeface="+mj-ea"/>
                <a:cs typeface="Helvetica Neue Light"/>
              </a:rPr>
              <a:t>continue working on About Me projects</a:t>
            </a: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485835"/>
            <a:ext cx="7772400" cy="1470025"/>
          </a:xfrm>
        </p:spPr>
        <p:txBody>
          <a:bodyPr/>
          <a:lstStyle/>
          <a:p>
            <a:r>
              <a:rPr lang="en-US" dirty="0" smtClean="0">
                <a:latin typeface="Helvetica Neue Light"/>
                <a:cs typeface="Helvetica Neue Light"/>
              </a:rPr>
              <a:t>What is CS4HS?</a:t>
            </a:r>
            <a:endParaRPr lang="en-US" dirty="0">
              <a:latin typeface="Helvetica Neue Light"/>
              <a:cs typeface="Helvetica Neue Light"/>
            </a:endParaRPr>
          </a:p>
        </p:txBody>
      </p:sp>
      <p:cxnSp>
        <p:nvCxnSpPr>
          <p:cNvPr id="6" name="Straight Connector 5"/>
          <p:cNvCxnSpPr/>
          <p:nvPr/>
        </p:nvCxnSpPr>
        <p:spPr>
          <a:xfrm>
            <a:off x="4607468" y="2999214"/>
            <a:ext cx="702605" cy="47284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4607469" y="2999213"/>
            <a:ext cx="702605" cy="47284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5665148" y="2999215"/>
            <a:ext cx="702605" cy="47284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10800000" flipV="1">
            <a:off x="5665149" y="2999214"/>
            <a:ext cx="702605" cy="47284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Optional Homework</a:t>
            </a:r>
            <a:endParaRPr lang="en-US" dirty="0">
              <a:latin typeface="Helvetica Neue Light"/>
              <a:cs typeface="Helvetica Neue Light"/>
            </a:endParaRPr>
          </a:p>
        </p:txBody>
      </p:sp>
      <p:sp>
        <p:nvSpPr>
          <p:cNvPr id="3" name="Title 1"/>
          <p:cNvSpPr txBox="1">
            <a:spLocks/>
          </p:cNvSpPr>
          <p:nvPr/>
        </p:nvSpPr>
        <p:spPr>
          <a:xfrm>
            <a:off x="80740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a:t>
            </a:r>
            <a:r>
              <a:rPr lang="en-US" sz="2600" dirty="0" smtClean="0">
                <a:latin typeface="Helvetica Neue Light"/>
                <a:ea typeface="+mj-ea"/>
                <a:cs typeface="Helvetica Neue Light"/>
              </a:rPr>
              <a:t>continue working on About Me projects</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upload your project to the Scratch website</a:t>
            </a: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8-08 at 12.20.49 AM.png"/>
          <p:cNvPicPr>
            <a:picLocks noChangeAspect="1"/>
          </p:cNvPicPr>
          <p:nvPr/>
        </p:nvPicPr>
        <p:blipFill>
          <a:blip r:embed="rId3"/>
          <a:srcRect t="2832"/>
          <a:stretch>
            <a:fillRect/>
          </a:stretch>
        </p:blipFill>
        <p:spPr>
          <a:xfrm>
            <a:off x="-401227" y="976973"/>
            <a:ext cx="14891928" cy="9043833"/>
          </a:xfrm>
          <a:prstGeom prst="rect">
            <a:avLst/>
          </a:prstGeom>
        </p:spPr>
      </p:pic>
      <p:sp>
        <p:nvSpPr>
          <p:cNvPr id="4" name="Oval 3"/>
          <p:cNvSpPr/>
          <p:nvPr/>
        </p:nvSpPr>
        <p:spPr>
          <a:xfrm>
            <a:off x="2763085" y="1102580"/>
            <a:ext cx="1074534" cy="76762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Optional Homework</a:t>
            </a:r>
            <a:endParaRPr lang="en-US" dirty="0">
              <a:latin typeface="Helvetica Neue Light"/>
              <a:cs typeface="Helvetica Neue Light"/>
            </a:endParaRPr>
          </a:p>
        </p:txBody>
      </p:sp>
      <p:sp>
        <p:nvSpPr>
          <p:cNvPr id="3" name="Title 1"/>
          <p:cNvSpPr txBox="1">
            <a:spLocks/>
          </p:cNvSpPr>
          <p:nvPr/>
        </p:nvSpPr>
        <p:spPr>
          <a:xfrm>
            <a:off x="80740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a:t>
            </a:r>
            <a:r>
              <a:rPr lang="en-US" sz="2600" dirty="0" smtClean="0">
                <a:latin typeface="Helvetica Neue Light"/>
                <a:ea typeface="+mj-ea"/>
                <a:cs typeface="Helvetica Neue Light"/>
              </a:rPr>
              <a:t>continue working on About Me projects</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upload your project to the Scratch website</a:t>
            </a: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Optional Homework</a:t>
            </a:r>
            <a:endParaRPr lang="en-US" dirty="0">
              <a:latin typeface="Helvetica Neue Light"/>
              <a:cs typeface="Helvetica Neue Light"/>
            </a:endParaRPr>
          </a:p>
        </p:txBody>
      </p:sp>
      <p:sp>
        <p:nvSpPr>
          <p:cNvPr id="3" name="Title 1"/>
          <p:cNvSpPr txBox="1">
            <a:spLocks/>
          </p:cNvSpPr>
          <p:nvPr/>
        </p:nvSpPr>
        <p:spPr>
          <a:xfrm>
            <a:off x="80740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a:t>
            </a:r>
            <a:r>
              <a:rPr lang="en-US" sz="2600" dirty="0" smtClean="0">
                <a:latin typeface="Helvetica Neue Light"/>
                <a:ea typeface="+mj-ea"/>
                <a:cs typeface="Helvetica Neue Light"/>
              </a:rPr>
              <a:t>continue working on About Me projects</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upload your project to the Scratch website</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add your project to the Creative Computing gallery</a:t>
            </a:r>
            <a:r>
              <a:rPr lang="en-US" sz="2800" dirty="0" smtClean="0">
                <a:latin typeface="Helvetica Neue Light"/>
                <a:ea typeface="+mj-ea"/>
                <a:cs typeface="Helvetica Neue Light"/>
              </a:rPr>
              <a:t>:</a:t>
            </a:r>
          </a:p>
          <a:p>
            <a:pPr lvl="0">
              <a:spcBef>
                <a:spcPct val="0"/>
              </a:spcBef>
            </a:pPr>
            <a:r>
              <a:rPr lang="en-US" sz="2800" b="1" dirty="0" smtClean="0">
                <a:latin typeface="Helvetica Neue Light"/>
                <a:ea typeface="+mj-ea"/>
                <a:cs typeface="Helvetica Neue Light"/>
              </a:rPr>
              <a:t>  </a:t>
            </a:r>
            <a:r>
              <a:rPr lang="en-US" sz="2800" b="1" dirty="0" smtClean="0">
                <a:latin typeface="Helvetica"/>
                <a:ea typeface="+mj-ea"/>
                <a:cs typeface="Helvetica"/>
              </a:rPr>
              <a:t>http://scratch.mit.edu/galleries/view/173859</a:t>
            </a: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8-08 at 12.21.46 AM.png"/>
          <p:cNvPicPr>
            <a:picLocks noChangeAspect="1"/>
          </p:cNvPicPr>
          <p:nvPr/>
        </p:nvPicPr>
        <p:blipFill>
          <a:blip r:embed="rId3"/>
          <a:stretch>
            <a:fillRect/>
          </a:stretch>
        </p:blipFill>
        <p:spPr>
          <a:xfrm>
            <a:off x="0" y="0"/>
            <a:ext cx="9144000" cy="622053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Goodnight!</a:t>
            </a:r>
            <a:endParaRPr lang="en-US" dirty="0">
              <a:latin typeface="Helvetica Neue Light"/>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Thursday, August 9</a:t>
            </a:r>
            <a:endParaRPr lang="en-US" dirty="0">
              <a:latin typeface="Helvetica Neue Light"/>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cks.jpg"/>
          <p:cNvPicPr>
            <a:picLocks noChangeAspect="1"/>
          </p:cNvPicPr>
          <p:nvPr/>
        </p:nvPicPr>
        <p:blipFill>
          <a:blip r:embed="rId3"/>
          <a:stretch>
            <a:fillRect/>
          </a:stretch>
        </p:blipFill>
        <p:spPr>
          <a:xfrm>
            <a:off x="334487" y="396099"/>
            <a:ext cx="8514799" cy="1833047"/>
          </a:xfrm>
          <a:prstGeom prst="rect">
            <a:avLst/>
          </a:prstGeom>
        </p:spPr>
      </p:pic>
      <p:sp>
        <p:nvSpPr>
          <p:cNvPr id="4" name="Rectangle 3"/>
          <p:cNvSpPr/>
          <p:nvPr/>
        </p:nvSpPr>
        <p:spPr>
          <a:xfrm>
            <a:off x="749820" y="3373310"/>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p:nvPr>
        </p:nvSpPr>
        <p:spPr>
          <a:xfrm>
            <a:off x="1168920" y="3174846"/>
            <a:ext cx="7772400" cy="661988"/>
          </a:xfrm>
        </p:spPr>
        <p:txBody>
          <a:bodyPr anchor="t">
            <a:normAutofit/>
          </a:bodyPr>
          <a:lstStyle/>
          <a:p>
            <a:pPr algn="l"/>
            <a:r>
              <a:rPr lang="en-US" sz="3000" dirty="0" smtClean="0">
                <a:latin typeface="Helvetica Neue Light"/>
                <a:cs typeface="Helvetica Neue Light"/>
              </a:rPr>
              <a:t>say hello to your new neighbors</a:t>
            </a:r>
            <a:endParaRPr lang="en-US" sz="3000" dirty="0">
              <a:latin typeface="Helvetica Neue Light"/>
              <a:cs typeface="Helvetica Neue Light"/>
            </a:endParaRPr>
          </a:p>
        </p:txBody>
      </p:sp>
      <p:sp>
        <p:nvSpPr>
          <p:cNvPr id="8" name="Rectangle 7"/>
          <p:cNvSpPr/>
          <p:nvPr/>
        </p:nvSpPr>
        <p:spPr>
          <a:xfrm>
            <a:off x="751548" y="4152830"/>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143624" y="3910234"/>
            <a:ext cx="7772400" cy="1516906"/>
          </a:xfrm>
          <a:prstGeom prst="rect">
            <a:avLst/>
          </a:prstGeom>
        </p:spPr>
        <p:txBody>
          <a:bodyPr vert="horz" wrap="none"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000" dirty="0" smtClean="0">
                <a:latin typeface="Helvetica Neue Light"/>
                <a:ea typeface="+mj-ea"/>
                <a:cs typeface="Helvetica Neue Light"/>
              </a:rPr>
              <a:t>check out other About Me projects in the</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smtClean="0">
                <a:ln>
                  <a:noFill/>
                </a:ln>
                <a:solidFill>
                  <a:schemeClr val="tx1"/>
                </a:solidFill>
                <a:effectLst/>
                <a:uLnTx/>
                <a:uFillTx/>
                <a:latin typeface="Helvetica Neue Light"/>
                <a:ea typeface="+mj-ea"/>
                <a:cs typeface="Helvetica Neue Light"/>
              </a:rPr>
              <a:t>Creative</a:t>
            </a:r>
            <a:r>
              <a:rPr lang="en-US" sz="3000" dirty="0" smtClean="0">
                <a:latin typeface="Helvetica Neue Light"/>
                <a:ea typeface="+mj-ea"/>
                <a:cs typeface="Helvetica Neue Light"/>
              </a:rPr>
              <a:t> Computing gallery:</a:t>
            </a:r>
          </a:p>
          <a:p>
            <a:pPr lvl="0">
              <a:spcBef>
                <a:spcPct val="0"/>
              </a:spcBef>
            </a:pPr>
            <a:r>
              <a:rPr lang="en-US" sz="2800" b="1" dirty="0">
                <a:latin typeface="Helvetica Neue"/>
                <a:ea typeface="+mj-ea"/>
                <a:cs typeface="Helvetica Neue"/>
              </a:rPr>
              <a:t>http://scratch.mit.edu/galleries/view/173859</a:t>
            </a:r>
            <a:endParaRPr kumimoji="0" lang="en-US" sz="2800" b="1" i="0" u="none" strike="noStrike" kern="1200" cap="none" spc="0" normalizeH="0" baseline="0" noProof="0" dirty="0">
              <a:ln>
                <a:noFill/>
              </a:ln>
              <a:solidFill>
                <a:schemeClr val="tx1"/>
              </a:solidFill>
              <a:effectLst/>
              <a:uLnTx/>
              <a:uFillTx/>
              <a:latin typeface="Helvetica Neue"/>
              <a:ea typeface="+mj-ea"/>
              <a:cs typeface="Helvetica Neue"/>
            </a:endParaRPr>
          </a:p>
        </p:txBody>
      </p:sp>
      <p:sp>
        <p:nvSpPr>
          <p:cNvPr id="10" name="Rectangle 9"/>
          <p:cNvSpPr/>
          <p:nvPr/>
        </p:nvSpPr>
        <p:spPr>
          <a:xfrm>
            <a:off x="766788" y="5772088"/>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1185888" y="5587134"/>
            <a:ext cx="7772400" cy="66198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000" dirty="0" smtClean="0">
                <a:latin typeface="Helvetica Neue Light"/>
                <a:ea typeface="+mj-ea"/>
                <a:cs typeface="Helvetica Neue Light"/>
              </a:rPr>
              <a:t>leave comments for 2 other projects</a:t>
            </a:r>
            <a:endParaRPr kumimoji="0" lang="en-US" sz="30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
        <p:nvSpPr>
          <p:cNvPr id="12" name="Title 1"/>
          <p:cNvSpPr txBox="1">
            <a:spLocks/>
          </p:cNvSpPr>
          <p:nvPr/>
        </p:nvSpPr>
        <p:spPr>
          <a:xfrm>
            <a:off x="645263" y="2242658"/>
            <a:ext cx="7772400" cy="93218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E83582"/>
                </a:solidFill>
                <a:effectLst/>
                <a:uLnTx/>
                <a:uFillTx/>
                <a:latin typeface="Helvetica Neue"/>
                <a:ea typeface="+mj-ea"/>
                <a:cs typeface="Helvetica Neue"/>
              </a:rPr>
              <a:t>Morning</a:t>
            </a:r>
            <a:r>
              <a:rPr kumimoji="0" lang="en-US" sz="4000" b="1" i="0" u="none" strike="noStrike" kern="1200" cap="none" spc="0" normalizeH="0" noProof="0" dirty="0" smtClean="0">
                <a:ln>
                  <a:noFill/>
                </a:ln>
                <a:solidFill>
                  <a:srgbClr val="E83582"/>
                </a:solidFill>
                <a:effectLst/>
                <a:uLnTx/>
                <a:uFillTx/>
                <a:latin typeface="Helvetica Neue"/>
                <a:ea typeface="+mj-ea"/>
                <a:cs typeface="Helvetica Neue"/>
              </a:rPr>
              <a:t> Checklist</a:t>
            </a:r>
            <a:endParaRPr kumimoji="0" lang="en-US" sz="4000" b="1" i="0" u="none" strike="noStrike" kern="1200" cap="none" spc="0" normalizeH="0" baseline="0" noProof="0" dirty="0">
              <a:ln>
                <a:noFill/>
              </a:ln>
              <a:solidFill>
                <a:srgbClr val="E83582"/>
              </a:solidFill>
              <a:effectLst/>
              <a:uLnTx/>
              <a:uFillTx/>
              <a:latin typeface="Helvetica Neue"/>
              <a:ea typeface="+mj-ea"/>
              <a:cs typeface="Helvetica Neue"/>
            </a:endParaRPr>
          </a:p>
        </p:txBody>
      </p:sp>
      <p:sp>
        <p:nvSpPr>
          <p:cNvPr id="13" name="TextBox 12"/>
          <p:cNvSpPr txBox="1"/>
          <p:nvPr/>
        </p:nvSpPr>
        <p:spPr>
          <a:xfrm>
            <a:off x="4067003" y="2701995"/>
            <a:ext cx="184666" cy="369332"/>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cks.jpg"/>
          <p:cNvPicPr>
            <a:picLocks noChangeAspect="1"/>
          </p:cNvPicPr>
          <p:nvPr/>
        </p:nvPicPr>
        <p:blipFill>
          <a:blip r:embed="rId3"/>
          <a:stretch>
            <a:fillRect/>
          </a:stretch>
        </p:blipFill>
        <p:spPr>
          <a:xfrm>
            <a:off x="334487" y="396099"/>
            <a:ext cx="8514799" cy="1833047"/>
          </a:xfrm>
          <a:prstGeom prst="rect">
            <a:avLst/>
          </a:prstGeom>
        </p:spPr>
      </p:pic>
      <p:sp>
        <p:nvSpPr>
          <p:cNvPr id="7" name="Title 1"/>
          <p:cNvSpPr>
            <a:spLocks noGrp="1"/>
          </p:cNvSpPr>
          <p:nvPr>
            <p:ph type="ctrTitle"/>
          </p:nvPr>
        </p:nvSpPr>
        <p:spPr>
          <a:xfrm>
            <a:off x="1168920" y="3323454"/>
            <a:ext cx="7772400" cy="661988"/>
          </a:xfrm>
        </p:spPr>
        <p:txBody>
          <a:bodyPr anchor="t">
            <a:normAutofit/>
          </a:bodyPr>
          <a:lstStyle/>
          <a:p>
            <a:pPr algn="l"/>
            <a:r>
              <a:rPr lang="en-US" sz="3000" dirty="0" smtClean="0">
                <a:latin typeface="Helvetica Neue Light"/>
                <a:cs typeface="Helvetica Neue Light"/>
              </a:rPr>
              <a:t>What is your name?</a:t>
            </a:r>
            <a:endParaRPr lang="en-US" sz="3000" dirty="0">
              <a:latin typeface="Helvetica Neue Light"/>
              <a:cs typeface="Helvetica Neue Light"/>
            </a:endParaRPr>
          </a:p>
        </p:txBody>
      </p:sp>
      <p:sp>
        <p:nvSpPr>
          <p:cNvPr id="11" name="Title 1"/>
          <p:cNvSpPr txBox="1">
            <a:spLocks/>
          </p:cNvSpPr>
          <p:nvPr/>
        </p:nvSpPr>
        <p:spPr>
          <a:xfrm>
            <a:off x="1185888" y="3985442"/>
            <a:ext cx="7772400" cy="66198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000" dirty="0" smtClean="0">
                <a:latin typeface="Helvetica Neue Light"/>
                <a:ea typeface="+mj-ea"/>
                <a:cs typeface="Helvetica Neue Light"/>
              </a:rPr>
              <a:t>What is one of your goals for the workshop?</a:t>
            </a:r>
            <a:endParaRPr kumimoji="0" lang="en-US" sz="30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
        <p:nvSpPr>
          <p:cNvPr id="12" name="Title 1"/>
          <p:cNvSpPr txBox="1">
            <a:spLocks/>
          </p:cNvSpPr>
          <p:nvPr/>
        </p:nvSpPr>
        <p:spPr>
          <a:xfrm>
            <a:off x="645263" y="2242658"/>
            <a:ext cx="7772400" cy="93218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E83582"/>
                </a:solidFill>
                <a:effectLst/>
                <a:uLnTx/>
                <a:uFillTx/>
                <a:latin typeface="Helvetica Neue"/>
                <a:ea typeface="+mj-ea"/>
                <a:cs typeface="Helvetica Neue"/>
              </a:rPr>
              <a:t>Getting to</a:t>
            </a:r>
            <a:r>
              <a:rPr kumimoji="0" lang="en-US" sz="4000" b="1" i="0" u="none" strike="noStrike" kern="1200" cap="none" spc="0" normalizeH="0" noProof="0" dirty="0" smtClean="0">
                <a:ln>
                  <a:noFill/>
                </a:ln>
                <a:solidFill>
                  <a:srgbClr val="E83582"/>
                </a:solidFill>
                <a:effectLst/>
                <a:uLnTx/>
                <a:uFillTx/>
                <a:latin typeface="Helvetica Neue"/>
                <a:ea typeface="+mj-ea"/>
                <a:cs typeface="Helvetica Neue"/>
              </a:rPr>
              <a:t> Know </a:t>
            </a:r>
            <a:r>
              <a:rPr lang="en-US" sz="4000" b="1" dirty="0" smtClean="0">
                <a:solidFill>
                  <a:srgbClr val="E83582"/>
                </a:solidFill>
                <a:latin typeface="Helvetica Neue"/>
                <a:ea typeface="+mj-ea"/>
                <a:cs typeface="Helvetica Neue"/>
              </a:rPr>
              <a:t>Y</a:t>
            </a:r>
            <a:r>
              <a:rPr kumimoji="0" lang="en-US" sz="4000" b="1" i="0" u="none" strike="noStrike" kern="1200" cap="none" spc="0" normalizeH="0" noProof="0" dirty="0" err="1" smtClean="0">
                <a:ln>
                  <a:noFill/>
                </a:ln>
                <a:solidFill>
                  <a:srgbClr val="E83582"/>
                </a:solidFill>
                <a:effectLst/>
                <a:uLnTx/>
                <a:uFillTx/>
                <a:latin typeface="Helvetica Neue"/>
                <a:ea typeface="+mj-ea"/>
                <a:cs typeface="Helvetica Neue"/>
              </a:rPr>
              <a:t>ou</a:t>
            </a:r>
            <a:endParaRPr kumimoji="0" lang="en-US" sz="4000" b="1" i="0" u="none" strike="noStrike" kern="1200" cap="none" spc="0" normalizeH="0" baseline="0" noProof="0" dirty="0">
              <a:ln>
                <a:noFill/>
              </a:ln>
              <a:solidFill>
                <a:srgbClr val="E83582"/>
              </a:solidFill>
              <a:effectLst/>
              <a:uLnTx/>
              <a:uFillTx/>
              <a:latin typeface="Helvetica Neue"/>
              <a:ea typeface="+mj-ea"/>
              <a:cs typeface="Helvetica Neue"/>
            </a:endParaRPr>
          </a:p>
        </p:txBody>
      </p:sp>
      <p:sp>
        <p:nvSpPr>
          <p:cNvPr id="13" name="TextBox 12"/>
          <p:cNvSpPr txBox="1"/>
          <p:nvPr/>
        </p:nvSpPr>
        <p:spPr>
          <a:xfrm>
            <a:off x="4067003" y="2701995"/>
            <a:ext cx="184666" cy="369332"/>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5253" y="2756035"/>
            <a:ext cx="7772400" cy="1470025"/>
          </a:xfrm>
        </p:spPr>
        <p:txBody>
          <a:bodyPr/>
          <a:lstStyle/>
          <a:p>
            <a:r>
              <a:rPr lang="en-US" b="1" dirty="0" smtClean="0">
                <a:solidFill>
                  <a:srgbClr val="7C5EA8"/>
                </a:solidFill>
                <a:latin typeface="Helvetica Neue Light"/>
                <a:cs typeface="Helvetica Neue Light"/>
              </a:rPr>
              <a:t>Arts</a:t>
            </a:r>
            <a:endParaRPr lang="en-US" b="1" dirty="0">
              <a:solidFill>
                <a:srgbClr val="7C5EA8"/>
              </a:solidFill>
              <a:latin typeface="Helvetica Neue Light"/>
              <a:cs typeface="Helvetica Neue Light"/>
            </a:endParaRPr>
          </a:p>
        </p:txBody>
      </p:sp>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742525"/>
            <a:ext cx="7772400" cy="1470025"/>
          </a:xfrm>
        </p:spPr>
        <p:txBody>
          <a:bodyPr anchor="b"/>
          <a:lstStyle/>
          <a:p>
            <a:r>
              <a:rPr lang="en-US" dirty="0" smtClean="0">
                <a:latin typeface="Helvetica Neue Light"/>
                <a:cs typeface="Helvetica Neue Light"/>
              </a:rPr>
              <a:t>What is </a:t>
            </a:r>
            <a:r>
              <a:rPr lang="en-US" dirty="0" smtClean="0">
                <a:solidFill>
                  <a:srgbClr val="E83582"/>
                </a:solidFill>
                <a:latin typeface="Helvetica Neue"/>
                <a:cs typeface="Helvetica Neue"/>
              </a:rPr>
              <a:t>Creative Computing</a:t>
            </a:r>
            <a:r>
              <a:rPr lang="en-US" dirty="0" smtClean="0">
                <a:latin typeface="Helvetica Neue Light"/>
                <a:cs typeface="Helvetica Neue Light"/>
              </a:rPr>
              <a:t>?</a:t>
            </a:r>
            <a:endParaRPr lang="en-US" dirty="0">
              <a:latin typeface="Helvetica Neue Light"/>
              <a:cs typeface="Helvetica Neue Light"/>
            </a:endParaRPr>
          </a:p>
        </p:txBody>
      </p:sp>
      <p:pic>
        <p:nvPicPr>
          <p:cNvPr id="5" name="Picture 4" descr="Blocks.jpg"/>
          <p:cNvPicPr>
            <a:picLocks noChangeAspect="1"/>
          </p:cNvPicPr>
          <p:nvPr/>
        </p:nvPicPr>
        <p:blipFill>
          <a:blip r:embed="rId3"/>
          <a:stretch>
            <a:fillRect/>
          </a:stretch>
        </p:blipFill>
        <p:spPr>
          <a:xfrm>
            <a:off x="334487" y="396099"/>
            <a:ext cx="8514799" cy="1833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5253" y="2756035"/>
            <a:ext cx="7772400" cy="1470025"/>
          </a:xfrm>
        </p:spPr>
        <p:txBody>
          <a:bodyPr/>
          <a:lstStyle/>
          <a:p>
            <a:r>
              <a:rPr lang="en-US" b="1" dirty="0" smtClean="0">
                <a:solidFill>
                  <a:srgbClr val="7C5EA8"/>
                </a:solidFill>
                <a:latin typeface="Helvetica Neue Light"/>
                <a:cs typeface="Helvetica Neue Light"/>
              </a:rPr>
              <a:t>Arts</a:t>
            </a:r>
            <a:endParaRPr lang="en-US" b="1" dirty="0">
              <a:solidFill>
                <a:srgbClr val="7C5EA8"/>
              </a:solidFill>
              <a:latin typeface="Helvetica Neue Light"/>
              <a:cs typeface="Helvetica Neue Light"/>
            </a:endParaRPr>
          </a:p>
        </p:txBody>
      </p:sp>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
        <p:nvSpPr>
          <p:cNvPr id="5" name="Title 1"/>
          <p:cNvSpPr txBox="1">
            <a:spLocks/>
          </p:cNvSpPr>
          <p:nvPr/>
        </p:nvSpPr>
        <p:spPr>
          <a:xfrm>
            <a:off x="304926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a:t>
            </a:r>
            <a:r>
              <a:rPr lang="en-US" sz="2600" dirty="0" smtClean="0">
                <a:latin typeface="Helvetica Neue Light"/>
                <a:ea typeface="+mj-ea"/>
                <a:cs typeface="Helvetica Neue Light"/>
              </a:rPr>
              <a:t>programmed to dance</a:t>
            </a: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5253" y="2756035"/>
            <a:ext cx="7772400" cy="1470025"/>
          </a:xfrm>
        </p:spPr>
        <p:txBody>
          <a:bodyPr/>
          <a:lstStyle/>
          <a:p>
            <a:r>
              <a:rPr lang="en-US" b="1" dirty="0" smtClean="0">
                <a:solidFill>
                  <a:srgbClr val="7C5EA8"/>
                </a:solidFill>
                <a:latin typeface="Helvetica Neue Light"/>
                <a:cs typeface="Helvetica Neue Light"/>
              </a:rPr>
              <a:t>Arts</a:t>
            </a:r>
            <a:endParaRPr lang="en-US" b="1" dirty="0">
              <a:solidFill>
                <a:srgbClr val="7C5EA8"/>
              </a:solidFill>
              <a:latin typeface="Helvetica Neue Light"/>
              <a:cs typeface="Helvetica Neue Light"/>
            </a:endParaRPr>
          </a:p>
        </p:txBody>
      </p:sp>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
        <p:nvSpPr>
          <p:cNvPr id="5" name="Title 1"/>
          <p:cNvSpPr txBox="1">
            <a:spLocks/>
          </p:cNvSpPr>
          <p:nvPr/>
        </p:nvSpPr>
        <p:spPr>
          <a:xfrm>
            <a:off x="304926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a:t>
            </a:r>
            <a:r>
              <a:rPr lang="en-US" sz="2600" dirty="0" smtClean="0">
                <a:latin typeface="Helvetica Neue Light"/>
                <a:ea typeface="+mj-ea"/>
                <a:cs typeface="Helvetica Neue Light"/>
              </a:rPr>
              <a:t>programmed to dance</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dance party projects</a:t>
            </a:r>
            <a:endParaRPr lang="en-US" sz="2800" dirty="0" smtClean="0">
              <a:latin typeface="Helvetica"/>
              <a:ea typeface="+mj-ea"/>
              <a:cs typeface="Helvetica"/>
            </a:endParaRP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5253" y="2756035"/>
            <a:ext cx="7772400" cy="1470025"/>
          </a:xfrm>
        </p:spPr>
        <p:txBody>
          <a:bodyPr/>
          <a:lstStyle/>
          <a:p>
            <a:r>
              <a:rPr lang="en-US" b="1" dirty="0" smtClean="0">
                <a:solidFill>
                  <a:srgbClr val="7C5EA8"/>
                </a:solidFill>
                <a:latin typeface="Helvetica Neue Light"/>
                <a:cs typeface="Helvetica Neue Light"/>
              </a:rPr>
              <a:t>Arts</a:t>
            </a:r>
            <a:endParaRPr lang="en-US" b="1" dirty="0">
              <a:solidFill>
                <a:srgbClr val="7C5EA8"/>
              </a:solidFill>
              <a:latin typeface="Helvetica Neue Light"/>
              <a:cs typeface="Helvetica Neue Light"/>
            </a:endParaRPr>
          </a:p>
        </p:txBody>
      </p:sp>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
        <p:nvSpPr>
          <p:cNvPr id="5" name="Title 1"/>
          <p:cNvSpPr txBox="1">
            <a:spLocks/>
          </p:cNvSpPr>
          <p:nvPr/>
        </p:nvSpPr>
        <p:spPr>
          <a:xfrm>
            <a:off x="304926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a:t>
            </a:r>
            <a:r>
              <a:rPr lang="en-US" sz="2600" dirty="0" smtClean="0">
                <a:latin typeface="Helvetica Neue Light"/>
                <a:ea typeface="+mj-ea"/>
                <a:cs typeface="Helvetica Neue Light"/>
              </a:rPr>
              <a:t>programmed to dance</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dance party projects</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work of art</a:t>
            </a:r>
            <a:endParaRPr lang="en-US" sz="2800" dirty="0" smtClean="0">
              <a:latin typeface="Helvetica"/>
              <a:ea typeface="+mj-ea"/>
              <a:cs typeface="Helvetica"/>
            </a:endParaRP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5253" y="2756035"/>
            <a:ext cx="7772400" cy="1470025"/>
          </a:xfrm>
        </p:spPr>
        <p:txBody>
          <a:bodyPr/>
          <a:lstStyle/>
          <a:p>
            <a:r>
              <a:rPr lang="en-US" b="1" dirty="0" smtClean="0">
                <a:solidFill>
                  <a:srgbClr val="7C5EA8"/>
                </a:solidFill>
                <a:latin typeface="Helvetica Neue Light"/>
                <a:cs typeface="Helvetica Neue Light"/>
              </a:rPr>
              <a:t>Art examples</a:t>
            </a:r>
            <a:endParaRPr lang="en-US" b="1" dirty="0">
              <a:solidFill>
                <a:srgbClr val="7C5EA8"/>
              </a:solidFill>
              <a:latin typeface="Helvetica Neue Light"/>
              <a:cs typeface="Helvetica Neue Light"/>
            </a:endParaRPr>
          </a:p>
        </p:txBody>
      </p:sp>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virtual guitar.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2949" y="0"/>
            <a:ext cx="10972800" cy="6858000"/>
          </a:xfrm>
          <a:prstGeom prst="rect">
            <a:avLst/>
          </a:prstGeom>
        </p:spPr>
      </p:pic>
    </p:spTree>
    <p:extLst>
      <p:ext uri="{BB962C8B-B14F-4D97-AF65-F5344CB8AC3E}">
        <p14:creationId xmlns:p14="http://schemas.microsoft.com/office/powerpoint/2010/main" val="16857727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MRN-tutoria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4279"/>
            <a:ext cx="9144000" cy="8104159"/>
          </a:xfrm>
          <a:prstGeom prst="rect">
            <a:avLst/>
          </a:prstGeom>
        </p:spPr>
      </p:pic>
    </p:spTree>
    <p:extLst>
      <p:ext uri="{BB962C8B-B14F-4D97-AF65-F5344CB8AC3E}">
        <p14:creationId xmlns:p14="http://schemas.microsoft.com/office/powerpoint/2010/main" val="403024047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snowflak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2947" y="0"/>
            <a:ext cx="10972800" cy="6858000"/>
          </a:xfrm>
          <a:prstGeom prst="rect">
            <a:avLst/>
          </a:prstGeom>
        </p:spPr>
      </p:pic>
    </p:spTree>
    <p:extLst>
      <p:ext uri="{BB962C8B-B14F-4D97-AF65-F5344CB8AC3E}">
        <p14:creationId xmlns:p14="http://schemas.microsoft.com/office/powerpoint/2010/main" val="210024046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firework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70597241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loom tribute.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878583" y="0"/>
            <a:ext cx="10972800" cy="6858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normAutofit/>
          </a:bodyPr>
          <a:lstStyle/>
          <a:p>
            <a:r>
              <a:rPr lang="en-US" sz="3000" dirty="0" smtClean="0">
                <a:latin typeface="Helvetica Neue Light"/>
                <a:cs typeface="Helvetica Neue Light"/>
              </a:rPr>
              <a:t>What are students learning as they engage with a tool like Scratch?</a:t>
            </a:r>
            <a:endParaRPr lang="en-US" sz="3000" dirty="0">
              <a:latin typeface="Helvetica Neue Light"/>
              <a:cs typeface="Helvetica Neue Light"/>
            </a:endParaRPr>
          </a:p>
        </p:txBody>
      </p:sp>
      <p:sp>
        <p:nvSpPr>
          <p:cNvPr id="3" name="Title 1"/>
          <p:cNvSpPr txBox="1">
            <a:spLocks/>
          </p:cNvSpPr>
          <p:nvPr/>
        </p:nvSpPr>
        <p:spPr>
          <a:xfrm>
            <a:off x="2881551" y="4121770"/>
            <a:ext cx="7772400"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tabLst/>
              <a:defRPr/>
            </a:pPr>
            <a:endParaRPr lang="en-US" sz="3000" b="1" dirty="0" smtClean="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21"/>
          <p:cNvPicPr>
            <a:picLocks noChangeAspect="1" noChangeArrowheads="1"/>
          </p:cNvPicPr>
          <p:nvPr/>
        </p:nvPicPr>
        <p:blipFill>
          <a:blip r:embed="rId2"/>
          <a:srcRect/>
          <a:stretch>
            <a:fillRect/>
          </a:stretch>
        </p:blipFill>
        <p:spPr bwMode="auto">
          <a:xfrm>
            <a:off x="1578674" y="480829"/>
            <a:ext cx="5593472" cy="594991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Computational Thinking</a:t>
            </a:r>
            <a:endParaRPr lang="en-US" dirty="0">
              <a:latin typeface="Helvetica Neue Light"/>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16160"/>
            <a:ext cx="7772400" cy="1470025"/>
          </a:xfrm>
        </p:spPr>
        <p:txBody>
          <a:bodyPr anchor="ctr"/>
          <a:lstStyle/>
          <a:p>
            <a:r>
              <a:rPr lang="en-US" dirty="0" smtClean="0">
                <a:latin typeface="Helvetica Neue Light"/>
                <a:cs typeface="Helvetica Neue Light"/>
              </a:rPr>
              <a:t>Computational Thinking</a:t>
            </a:r>
            <a:endParaRPr lang="en-US" dirty="0">
              <a:latin typeface="Helvetica Neue Light"/>
              <a:cs typeface="Helvetica Neue Light"/>
            </a:endParaRPr>
          </a:p>
        </p:txBody>
      </p:sp>
      <p:sp>
        <p:nvSpPr>
          <p:cNvPr id="3" name="Title 1"/>
          <p:cNvSpPr txBox="1">
            <a:spLocks/>
          </p:cNvSpPr>
          <p:nvPr/>
        </p:nvSpPr>
        <p:spPr>
          <a:xfrm>
            <a:off x="755763" y="1381719"/>
            <a:ext cx="8782476" cy="5247739"/>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b="1" dirty="0" smtClean="0">
                <a:latin typeface="Helvetica"/>
                <a:ea typeface="+mj-ea"/>
                <a:cs typeface="Helvetica"/>
              </a:rPr>
              <a:t> computational </a:t>
            </a:r>
            <a:r>
              <a:rPr lang="en-US" sz="2800" b="1" dirty="0" smtClean="0">
                <a:solidFill>
                  <a:srgbClr val="E83582"/>
                </a:solidFill>
                <a:latin typeface="Helvetica"/>
                <a:ea typeface="+mj-ea"/>
                <a:cs typeface="Helvetica"/>
              </a:rPr>
              <a:t>concepts</a:t>
            </a: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3000" dirty="0" smtClean="0">
              <a:solidFill>
                <a:srgbClr val="E83582"/>
              </a:solidFill>
              <a:latin typeface="Helvetica Neue Light"/>
              <a:ea typeface="+mj-ea"/>
              <a:cs typeface="Helvetica Neue Light"/>
            </a:endParaRP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4000" dirty="0" smtClean="0">
              <a:solidFill>
                <a:srgbClr val="E83582"/>
              </a:solidFill>
              <a:latin typeface="Helvetica Neue Light"/>
              <a:ea typeface="+mj-ea"/>
              <a:cs typeface="Helvetica Neue Light"/>
            </a:endParaRPr>
          </a:p>
          <a:p>
            <a:pPr marL="0" marR="0" lvl="0" indent="0" defTabSz="457200" rtl="0" eaLnBrk="1" fontAlgn="auto" latinLnBrk="0" hangingPunct="1">
              <a:lnSpc>
                <a:spcPct val="100000"/>
              </a:lnSpc>
              <a:spcBef>
                <a:spcPct val="0"/>
              </a:spcBef>
              <a:spcAft>
                <a:spcPts val="0"/>
              </a:spcAft>
              <a:buClrTx/>
              <a:buSzTx/>
              <a:tabLst/>
              <a:defRPr/>
            </a:pPr>
            <a:endParaRPr lang="en-US" sz="2400" dirty="0" smtClean="0">
              <a:latin typeface="Helvetica Neue Light"/>
              <a:ea typeface="+mj-ea"/>
              <a:cs typeface="Helvetica Neue Light"/>
            </a:endParaRPr>
          </a:p>
          <a:p>
            <a:pPr marL="0" marR="0" lvl="0" indent="0" defTabSz="457200" rtl="0" eaLnBrk="1" fontAlgn="auto" latinLnBrk="0" hangingPunct="1">
              <a:lnSpc>
                <a:spcPct val="100000"/>
              </a:lnSpc>
              <a:spcBef>
                <a:spcPct val="0"/>
              </a:spcBef>
              <a:spcAft>
                <a:spcPts val="0"/>
              </a:spcAft>
              <a:buClrTx/>
              <a:buSzTx/>
              <a:tabLst/>
              <a:defRPr/>
            </a:pPr>
            <a:endParaRPr lang="en-US" sz="3000" dirty="0" smtClean="0">
              <a:solidFill>
                <a:srgbClr val="7C5FA9"/>
              </a:solidFill>
              <a:latin typeface="Helvetica Neue Light"/>
              <a:ea typeface="+mj-ea"/>
              <a:cs typeface="Helvetica Neue Light"/>
            </a:endParaRP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16160"/>
            <a:ext cx="7772400" cy="1470025"/>
          </a:xfrm>
        </p:spPr>
        <p:txBody>
          <a:bodyPr anchor="ctr"/>
          <a:lstStyle/>
          <a:p>
            <a:r>
              <a:rPr lang="en-US" dirty="0" smtClean="0">
                <a:latin typeface="Helvetica Neue Light"/>
                <a:cs typeface="Helvetica Neue Light"/>
              </a:rPr>
              <a:t>Computational Thinking</a:t>
            </a:r>
            <a:endParaRPr lang="en-US" dirty="0">
              <a:latin typeface="Helvetica Neue Light"/>
              <a:cs typeface="Helvetica Neue Light"/>
            </a:endParaRPr>
          </a:p>
        </p:txBody>
      </p:sp>
      <p:sp>
        <p:nvSpPr>
          <p:cNvPr id="3" name="Title 1"/>
          <p:cNvSpPr txBox="1">
            <a:spLocks/>
          </p:cNvSpPr>
          <p:nvPr/>
        </p:nvSpPr>
        <p:spPr>
          <a:xfrm>
            <a:off x="755763" y="1381719"/>
            <a:ext cx="8782476" cy="5247739"/>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b="1" dirty="0" smtClean="0">
                <a:latin typeface="Helvetica"/>
                <a:ea typeface="+mj-ea"/>
                <a:cs typeface="Helvetica"/>
              </a:rPr>
              <a:t> computational </a:t>
            </a:r>
            <a:r>
              <a:rPr lang="en-US" sz="2800" b="1" dirty="0" smtClean="0">
                <a:solidFill>
                  <a:srgbClr val="E83582"/>
                </a:solidFill>
                <a:latin typeface="Helvetica"/>
                <a:ea typeface="+mj-ea"/>
                <a:cs typeface="Helvetica"/>
              </a:rPr>
              <a:t>concepts</a:t>
            </a: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3000" dirty="0" smtClean="0">
              <a:solidFill>
                <a:srgbClr val="E83582"/>
              </a:solidFill>
              <a:latin typeface="Helvetica Neue Light"/>
              <a:ea typeface="+mj-ea"/>
              <a:cs typeface="Helvetica Neue Light"/>
            </a:endParaRP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4000" dirty="0" smtClean="0">
              <a:solidFill>
                <a:srgbClr val="E83582"/>
              </a:solidFill>
              <a:latin typeface="Helvetica Neue Light"/>
              <a:ea typeface="+mj-ea"/>
              <a:cs typeface="Helvetica Neue Light"/>
            </a:endParaRPr>
          </a:p>
          <a:p>
            <a:pPr marL="0" marR="0" lvl="0" indent="0" defTabSz="457200" rtl="0" eaLnBrk="1" fontAlgn="auto" latinLnBrk="0" hangingPunct="1">
              <a:lnSpc>
                <a:spcPct val="100000"/>
              </a:lnSpc>
              <a:spcBef>
                <a:spcPct val="0"/>
              </a:spcBef>
              <a:spcAft>
                <a:spcPts val="0"/>
              </a:spcAft>
              <a:buClrTx/>
              <a:buSzTx/>
              <a:tabLst/>
              <a:defRPr/>
            </a:pPr>
            <a:endParaRPr lang="en-US" sz="2400" dirty="0" smtClean="0">
              <a:latin typeface="Helvetica Neue Light"/>
              <a:ea typeface="+mj-ea"/>
              <a:cs typeface="Helvetica Neue Light"/>
            </a:endParaRPr>
          </a:p>
          <a:p>
            <a:pPr marL="0" marR="0" lvl="0" indent="0" defTabSz="457200" rtl="0" eaLnBrk="1" fontAlgn="auto" latinLnBrk="0" hangingPunct="1">
              <a:lnSpc>
                <a:spcPct val="100000"/>
              </a:lnSpc>
              <a:spcBef>
                <a:spcPct val="0"/>
              </a:spcBef>
              <a:spcAft>
                <a:spcPts val="0"/>
              </a:spcAft>
              <a:buClrTx/>
              <a:buSzTx/>
              <a:tabLst/>
              <a:defRPr/>
            </a:pPr>
            <a:endParaRPr lang="en-US" sz="3000" dirty="0" smtClean="0">
              <a:solidFill>
                <a:srgbClr val="7C5FA9"/>
              </a:solidFill>
              <a:latin typeface="Helvetica Neue Light"/>
              <a:ea typeface="+mj-ea"/>
              <a:cs typeface="Helvetica Neue Light"/>
            </a:endParaRP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
        <p:nvSpPr>
          <p:cNvPr id="4" name="TextBox 3"/>
          <p:cNvSpPr txBox="1"/>
          <p:nvPr/>
        </p:nvSpPr>
        <p:spPr>
          <a:xfrm>
            <a:off x="1186185" y="1800419"/>
            <a:ext cx="5568036" cy="1846659"/>
          </a:xfrm>
          <a:prstGeom prst="rect">
            <a:avLst/>
          </a:prstGeom>
          <a:noFill/>
        </p:spPr>
        <p:txBody>
          <a:bodyPr wrap="square" rtlCol="0">
            <a:spAutoFit/>
          </a:bodyPr>
          <a:lstStyle/>
          <a:p>
            <a:pPr lvl="1">
              <a:spcBef>
                <a:spcPct val="0"/>
              </a:spcBef>
              <a:buFont typeface="Arial"/>
              <a:buChar char="•"/>
            </a:pPr>
            <a:r>
              <a:rPr lang="en-US" sz="2200" dirty="0">
                <a:latin typeface="Helvetica Neue Light"/>
                <a:cs typeface="Helvetica Neue Light"/>
              </a:rPr>
              <a:t> </a:t>
            </a:r>
            <a:r>
              <a:rPr lang="en-US" sz="2200" dirty="0" smtClean="0">
                <a:latin typeface="Helvetica Neue Light"/>
                <a:cs typeface="Helvetica Neue Light"/>
              </a:rPr>
              <a:t>sequences</a:t>
            </a:r>
          </a:p>
          <a:p>
            <a:pPr lvl="1">
              <a:spcBef>
                <a:spcPct val="0"/>
              </a:spcBef>
              <a:buFont typeface="Arial"/>
              <a:buChar char="•"/>
            </a:pPr>
            <a:r>
              <a:rPr lang="en-US" sz="2200" dirty="0" smtClean="0">
                <a:latin typeface="Helvetica Neue Light"/>
                <a:cs typeface="Helvetica Neue Light"/>
              </a:rPr>
              <a:t> parallelism</a:t>
            </a:r>
          </a:p>
          <a:p>
            <a:pPr lvl="1">
              <a:spcBef>
                <a:spcPct val="0"/>
              </a:spcBef>
              <a:buFont typeface="Arial"/>
              <a:buChar char="•"/>
            </a:pPr>
            <a:r>
              <a:rPr lang="en-US" sz="2200" dirty="0">
                <a:latin typeface="Helvetica Neue Light"/>
                <a:cs typeface="Helvetica Neue Light"/>
              </a:rPr>
              <a:t> conditionals</a:t>
            </a:r>
          </a:p>
          <a:p>
            <a:pPr lvl="1">
              <a:spcBef>
                <a:spcPct val="0"/>
              </a:spcBef>
              <a:buFont typeface="Arial"/>
              <a:buChar char="•"/>
            </a:pPr>
            <a:r>
              <a:rPr lang="en-US" sz="2200" dirty="0" smtClean="0">
                <a:latin typeface="Helvetica Neue Light"/>
                <a:cs typeface="Helvetica Neue Light"/>
              </a:rPr>
              <a:t> variables</a:t>
            </a:r>
          </a:p>
          <a:p>
            <a:endParaRPr lang="en-US" sz="2200" dirty="0"/>
          </a:p>
        </p:txBody>
      </p:sp>
      <p:sp>
        <p:nvSpPr>
          <p:cNvPr id="5" name="TextBox 4"/>
          <p:cNvSpPr txBox="1"/>
          <p:nvPr/>
        </p:nvSpPr>
        <p:spPr>
          <a:xfrm>
            <a:off x="3575964" y="1800419"/>
            <a:ext cx="5568036" cy="1846659"/>
          </a:xfrm>
          <a:prstGeom prst="rect">
            <a:avLst/>
          </a:prstGeom>
          <a:noFill/>
        </p:spPr>
        <p:txBody>
          <a:bodyPr wrap="square" rtlCol="0">
            <a:spAutoFit/>
          </a:bodyPr>
          <a:lstStyle/>
          <a:p>
            <a:pPr lvl="1">
              <a:spcBef>
                <a:spcPct val="0"/>
              </a:spcBef>
              <a:buFont typeface="Arial"/>
              <a:buChar char="•"/>
            </a:pPr>
            <a:r>
              <a:rPr lang="en-US" sz="2200" dirty="0" smtClean="0">
                <a:latin typeface="Helvetica Neue Light"/>
                <a:cs typeface="Helvetica Neue Light"/>
              </a:rPr>
              <a:t> loops</a:t>
            </a:r>
          </a:p>
          <a:p>
            <a:pPr lvl="1">
              <a:spcBef>
                <a:spcPct val="0"/>
              </a:spcBef>
              <a:buFont typeface="Arial"/>
              <a:buChar char="•"/>
            </a:pPr>
            <a:r>
              <a:rPr lang="en-US" sz="2200" dirty="0" smtClean="0">
                <a:latin typeface="Helvetica Neue Light"/>
                <a:cs typeface="Helvetica Neue Light"/>
              </a:rPr>
              <a:t> events</a:t>
            </a:r>
          </a:p>
          <a:p>
            <a:pPr lvl="1">
              <a:spcBef>
                <a:spcPct val="0"/>
              </a:spcBef>
              <a:buFont typeface="Arial"/>
              <a:buChar char="•"/>
            </a:pPr>
            <a:r>
              <a:rPr lang="en-US" sz="2200" dirty="0" smtClean="0">
                <a:latin typeface="Helvetica Neue Light"/>
                <a:cs typeface="Helvetica Neue Light"/>
              </a:rPr>
              <a:t> operators</a:t>
            </a:r>
          </a:p>
          <a:p>
            <a:pPr lvl="1">
              <a:spcBef>
                <a:spcPct val="0"/>
              </a:spcBef>
              <a:buFont typeface="Arial"/>
              <a:buChar char="•"/>
            </a:pPr>
            <a:r>
              <a:rPr lang="en-US" sz="2200" dirty="0" smtClean="0">
                <a:latin typeface="Helvetica Neue Light"/>
                <a:cs typeface="Helvetica Neue Light"/>
              </a:rPr>
              <a:t> lists</a:t>
            </a:r>
          </a:p>
          <a:p>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16160"/>
            <a:ext cx="7772400" cy="1470025"/>
          </a:xfrm>
        </p:spPr>
        <p:txBody>
          <a:bodyPr anchor="ctr"/>
          <a:lstStyle/>
          <a:p>
            <a:r>
              <a:rPr lang="en-US" dirty="0" smtClean="0">
                <a:latin typeface="Helvetica Neue Light"/>
                <a:cs typeface="Helvetica Neue Light"/>
              </a:rPr>
              <a:t>Computational Thinking</a:t>
            </a:r>
            <a:endParaRPr lang="en-US" dirty="0">
              <a:latin typeface="Helvetica Neue Light"/>
              <a:cs typeface="Helvetica Neue Light"/>
            </a:endParaRPr>
          </a:p>
        </p:txBody>
      </p:sp>
      <p:sp>
        <p:nvSpPr>
          <p:cNvPr id="3" name="Title 1"/>
          <p:cNvSpPr txBox="1">
            <a:spLocks/>
          </p:cNvSpPr>
          <p:nvPr/>
        </p:nvSpPr>
        <p:spPr>
          <a:xfrm>
            <a:off x="755763" y="1381719"/>
            <a:ext cx="8782476" cy="5247739"/>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b="1" dirty="0" smtClean="0">
                <a:latin typeface="Helvetica"/>
                <a:ea typeface="+mj-ea"/>
                <a:cs typeface="Helvetica"/>
              </a:rPr>
              <a:t> computational </a:t>
            </a:r>
            <a:r>
              <a:rPr lang="en-US" sz="2800" b="1" dirty="0" smtClean="0">
                <a:solidFill>
                  <a:srgbClr val="E83582"/>
                </a:solidFill>
                <a:latin typeface="Helvetica"/>
                <a:ea typeface="+mj-ea"/>
                <a:cs typeface="Helvetica"/>
              </a:rPr>
              <a:t>concepts</a:t>
            </a: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3000" b="1" dirty="0" smtClean="0">
              <a:solidFill>
                <a:srgbClr val="E83582"/>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4000" b="1" dirty="0" smtClean="0">
              <a:solidFill>
                <a:srgbClr val="E83582"/>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4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b="1" dirty="0" smtClean="0">
                <a:latin typeface="Helvetica"/>
                <a:ea typeface="+mj-ea"/>
                <a:cs typeface="Helvetica"/>
              </a:rPr>
              <a:t> computational </a:t>
            </a:r>
            <a:r>
              <a:rPr lang="en-US" sz="2800" b="1" dirty="0" smtClean="0">
                <a:solidFill>
                  <a:srgbClr val="64BC44"/>
                </a:solidFill>
                <a:latin typeface="Helvetica"/>
                <a:ea typeface="+mj-ea"/>
                <a:cs typeface="Helvetica"/>
              </a:rPr>
              <a:t>practices</a:t>
            </a: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3000" b="1" dirty="0" smtClean="0">
              <a:solidFill>
                <a:srgbClr val="64BC44"/>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3000" b="1" dirty="0" smtClean="0">
              <a:solidFill>
                <a:srgbClr val="64BC44"/>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3000" b="1" dirty="0" smtClean="0">
              <a:solidFill>
                <a:srgbClr val="64BC44"/>
              </a:solidFill>
              <a:latin typeface="Helvetica"/>
              <a:ea typeface="+mj-ea"/>
              <a:cs typeface="Helvetica"/>
            </a:endParaRP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
        <p:nvSpPr>
          <p:cNvPr id="4" name="TextBox 3"/>
          <p:cNvSpPr txBox="1"/>
          <p:nvPr/>
        </p:nvSpPr>
        <p:spPr>
          <a:xfrm>
            <a:off x="1186185" y="1800419"/>
            <a:ext cx="5568036" cy="1846659"/>
          </a:xfrm>
          <a:prstGeom prst="rect">
            <a:avLst/>
          </a:prstGeom>
          <a:noFill/>
        </p:spPr>
        <p:txBody>
          <a:bodyPr wrap="square" rtlCol="0">
            <a:spAutoFit/>
          </a:bodyPr>
          <a:lstStyle/>
          <a:p>
            <a:pPr lvl="1">
              <a:spcBef>
                <a:spcPct val="0"/>
              </a:spcBef>
              <a:buFont typeface="Arial"/>
              <a:buChar char="•"/>
            </a:pPr>
            <a:r>
              <a:rPr lang="en-US" sz="2200" dirty="0">
                <a:latin typeface="Helvetica Neue Light"/>
                <a:cs typeface="Helvetica Neue Light"/>
              </a:rPr>
              <a:t> </a:t>
            </a:r>
            <a:r>
              <a:rPr lang="en-US" sz="2200" dirty="0" smtClean="0">
                <a:latin typeface="Helvetica Neue Light"/>
                <a:cs typeface="Helvetica Neue Light"/>
              </a:rPr>
              <a:t>sequences</a:t>
            </a:r>
          </a:p>
          <a:p>
            <a:pPr lvl="1">
              <a:spcBef>
                <a:spcPct val="0"/>
              </a:spcBef>
              <a:buFont typeface="Arial"/>
              <a:buChar char="•"/>
            </a:pPr>
            <a:r>
              <a:rPr lang="en-US" sz="2200" dirty="0" smtClean="0">
                <a:latin typeface="Helvetica Neue Light"/>
                <a:cs typeface="Helvetica Neue Light"/>
              </a:rPr>
              <a:t> parallelism</a:t>
            </a:r>
          </a:p>
          <a:p>
            <a:pPr lvl="1">
              <a:spcBef>
                <a:spcPct val="0"/>
              </a:spcBef>
              <a:buFont typeface="Arial"/>
              <a:buChar char="•"/>
            </a:pPr>
            <a:r>
              <a:rPr lang="en-US" sz="2200" dirty="0">
                <a:latin typeface="Helvetica Neue Light"/>
                <a:cs typeface="Helvetica Neue Light"/>
              </a:rPr>
              <a:t> conditionals</a:t>
            </a:r>
          </a:p>
          <a:p>
            <a:pPr lvl="1">
              <a:spcBef>
                <a:spcPct val="0"/>
              </a:spcBef>
              <a:buFont typeface="Arial"/>
              <a:buChar char="•"/>
            </a:pPr>
            <a:r>
              <a:rPr lang="en-US" sz="2200" dirty="0" smtClean="0">
                <a:latin typeface="Helvetica Neue Light"/>
                <a:cs typeface="Helvetica Neue Light"/>
              </a:rPr>
              <a:t> variables</a:t>
            </a:r>
          </a:p>
          <a:p>
            <a:endParaRPr lang="en-US" sz="2200" dirty="0"/>
          </a:p>
        </p:txBody>
      </p:sp>
      <p:sp>
        <p:nvSpPr>
          <p:cNvPr id="5" name="TextBox 4"/>
          <p:cNvSpPr txBox="1"/>
          <p:nvPr/>
        </p:nvSpPr>
        <p:spPr>
          <a:xfrm>
            <a:off x="3575964" y="1800419"/>
            <a:ext cx="5568036" cy="1846659"/>
          </a:xfrm>
          <a:prstGeom prst="rect">
            <a:avLst/>
          </a:prstGeom>
          <a:noFill/>
        </p:spPr>
        <p:txBody>
          <a:bodyPr wrap="square" rtlCol="0">
            <a:spAutoFit/>
          </a:bodyPr>
          <a:lstStyle/>
          <a:p>
            <a:pPr lvl="1">
              <a:spcBef>
                <a:spcPct val="0"/>
              </a:spcBef>
              <a:buFont typeface="Arial"/>
              <a:buChar char="•"/>
            </a:pPr>
            <a:r>
              <a:rPr lang="en-US" sz="2200" dirty="0" smtClean="0">
                <a:latin typeface="Helvetica Neue Light"/>
                <a:cs typeface="Helvetica Neue Light"/>
              </a:rPr>
              <a:t> loops</a:t>
            </a:r>
          </a:p>
          <a:p>
            <a:pPr lvl="1">
              <a:spcBef>
                <a:spcPct val="0"/>
              </a:spcBef>
              <a:buFont typeface="Arial"/>
              <a:buChar char="•"/>
            </a:pPr>
            <a:r>
              <a:rPr lang="en-US" sz="2200" dirty="0" smtClean="0">
                <a:latin typeface="Helvetica Neue Light"/>
                <a:cs typeface="Helvetica Neue Light"/>
              </a:rPr>
              <a:t> events</a:t>
            </a:r>
          </a:p>
          <a:p>
            <a:pPr lvl="1">
              <a:spcBef>
                <a:spcPct val="0"/>
              </a:spcBef>
              <a:buFont typeface="Arial"/>
              <a:buChar char="•"/>
            </a:pPr>
            <a:r>
              <a:rPr lang="en-US" sz="2200" dirty="0" smtClean="0">
                <a:latin typeface="Helvetica Neue Light"/>
                <a:cs typeface="Helvetica Neue Light"/>
              </a:rPr>
              <a:t> operators</a:t>
            </a:r>
          </a:p>
          <a:p>
            <a:pPr lvl="1">
              <a:spcBef>
                <a:spcPct val="0"/>
              </a:spcBef>
              <a:buFont typeface="Arial"/>
              <a:buChar char="•"/>
            </a:pPr>
            <a:r>
              <a:rPr lang="en-US" sz="2200" dirty="0" smtClean="0">
                <a:latin typeface="Helvetica Neue Light"/>
                <a:cs typeface="Helvetica Neue Light"/>
              </a:rPr>
              <a:t> lists</a:t>
            </a:r>
          </a:p>
          <a:p>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16160"/>
            <a:ext cx="7772400" cy="1470025"/>
          </a:xfrm>
        </p:spPr>
        <p:txBody>
          <a:bodyPr anchor="ctr"/>
          <a:lstStyle/>
          <a:p>
            <a:r>
              <a:rPr lang="en-US" dirty="0" smtClean="0">
                <a:latin typeface="Helvetica Neue Light"/>
                <a:cs typeface="Helvetica Neue Light"/>
              </a:rPr>
              <a:t>Computational Thinking</a:t>
            </a:r>
            <a:endParaRPr lang="en-US" dirty="0">
              <a:latin typeface="Helvetica Neue Light"/>
              <a:cs typeface="Helvetica Neue Light"/>
            </a:endParaRPr>
          </a:p>
        </p:txBody>
      </p:sp>
      <p:sp>
        <p:nvSpPr>
          <p:cNvPr id="3" name="Title 1"/>
          <p:cNvSpPr txBox="1">
            <a:spLocks/>
          </p:cNvSpPr>
          <p:nvPr/>
        </p:nvSpPr>
        <p:spPr>
          <a:xfrm>
            <a:off x="755763" y="1381719"/>
            <a:ext cx="8782476" cy="5247739"/>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b="1" dirty="0" smtClean="0">
                <a:latin typeface="Helvetica"/>
                <a:ea typeface="+mj-ea"/>
                <a:cs typeface="Helvetica"/>
              </a:rPr>
              <a:t> computational </a:t>
            </a:r>
            <a:r>
              <a:rPr lang="en-US" sz="2800" b="1" dirty="0" smtClean="0">
                <a:solidFill>
                  <a:srgbClr val="E83582"/>
                </a:solidFill>
                <a:latin typeface="Helvetica"/>
                <a:ea typeface="+mj-ea"/>
                <a:cs typeface="Helvetica"/>
              </a:rPr>
              <a:t>concepts</a:t>
            </a: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3000" b="1" dirty="0" smtClean="0">
              <a:solidFill>
                <a:srgbClr val="E83582"/>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4000" b="1" dirty="0" smtClean="0">
              <a:solidFill>
                <a:srgbClr val="E83582"/>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4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b="1" dirty="0" smtClean="0">
                <a:latin typeface="Helvetica"/>
                <a:ea typeface="+mj-ea"/>
                <a:cs typeface="Helvetica"/>
              </a:rPr>
              <a:t> computational </a:t>
            </a:r>
            <a:r>
              <a:rPr lang="en-US" sz="2800" b="1" dirty="0" smtClean="0">
                <a:solidFill>
                  <a:srgbClr val="64BC44"/>
                </a:solidFill>
                <a:latin typeface="Helvetica"/>
                <a:ea typeface="+mj-ea"/>
                <a:cs typeface="Helvetica"/>
              </a:rPr>
              <a:t>practices</a:t>
            </a: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3000" b="1" dirty="0" smtClean="0">
              <a:solidFill>
                <a:srgbClr val="64BC44"/>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3000" b="1" dirty="0" smtClean="0">
              <a:solidFill>
                <a:srgbClr val="64BC44"/>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3000" b="1" dirty="0" smtClean="0">
              <a:solidFill>
                <a:srgbClr val="64BC44"/>
              </a:solidFill>
              <a:latin typeface="Helvetica"/>
              <a:ea typeface="+mj-ea"/>
              <a:cs typeface="Helvetica"/>
            </a:endParaRP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
        <p:nvSpPr>
          <p:cNvPr id="4" name="TextBox 3"/>
          <p:cNvSpPr txBox="1"/>
          <p:nvPr/>
        </p:nvSpPr>
        <p:spPr>
          <a:xfrm>
            <a:off x="1186185" y="1800419"/>
            <a:ext cx="5568036" cy="1846659"/>
          </a:xfrm>
          <a:prstGeom prst="rect">
            <a:avLst/>
          </a:prstGeom>
          <a:noFill/>
        </p:spPr>
        <p:txBody>
          <a:bodyPr wrap="square" rtlCol="0">
            <a:spAutoFit/>
          </a:bodyPr>
          <a:lstStyle/>
          <a:p>
            <a:pPr lvl="1">
              <a:spcBef>
                <a:spcPct val="0"/>
              </a:spcBef>
              <a:buFont typeface="Arial"/>
              <a:buChar char="•"/>
            </a:pPr>
            <a:r>
              <a:rPr lang="en-US" sz="2200" dirty="0">
                <a:latin typeface="Helvetica Neue Light"/>
                <a:cs typeface="Helvetica Neue Light"/>
              </a:rPr>
              <a:t> </a:t>
            </a:r>
            <a:r>
              <a:rPr lang="en-US" sz="2200" dirty="0" smtClean="0">
                <a:latin typeface="Helvetica Neue Light"/>
                <a:cs typeface="Helvetica Neue Light"/>
              </a:rPr>
              <a:t>sequences</a:t>
            </a:r>
          </a:p>
          <a:p>
            <a:pPr lvl="1">
              <a:spcBef>
                <a:spcPct val="0"/>
              </a:spcBef>
              <a:buFont typeface="Arial"/>
              <a:buChar char="•"/>
            </a:pPr>
            <a:r>
              <a:rPr lang="en-US" sz="2200" dirty="0" smtClean="0">
                <a:latin typeface="Helvetica Neue Light"/>
                <a:cs typeface="Helvetica Neue Light"/>
              </a:rPr>
              <a:t> parallelism</a:t>
            </a:r>
          </a:p>
          <a:p>
            <a:pPr lvl="1">
              <a:spcBef>
                <a:spcPct val="0"/>
              </a:spcBef>
              <a:buFont typeface="Arial"/>
              <a:buChar char="•"/>
            </a:pPr>
            <a:r>
              <a:rPr lang="en-US" sz="2200" dirty="0">
                <a:latin typeface="Helvetica Neue Light"/>
                <a:cs typeface="Helvetica Neue Light"/>
              </a:rPr>
              <a:t> conditionals</a:t>
            </a:r>
          </a:p>
          <a:p>
            <a:pPr lvl="1">
              <a:spcBef>
                <a:spcPct val="0"/>
              </a:spcBef>
              <a:buFont typeface="Arial"/>
              <a:buChar char="•"/>
            </a:pPr>
            <a:r>
              <a:rPr lang="en-US" sz="2200" dirty="0" smtClean="0">
                <a:latin typeface="Helvetica Neue Light"/>
                <a:cs typeface="Helvetica Neue Light"/>
              </a:rPr>
              <a:t> variables</a:t>
            </a:r>
          </a:p>
          <a:p>
            <a:endParaRPr lang="en-US" sz="2200" dirty="0"/>
          </a:p>
        </p:txBody>
      </p:sp>
      <p:sp>
        <p:nvSpPr>
          <p:cNvPr id="5" name="TextBox 4"/>
          <p:cNvSpPr txBox="1"/>
          <p:nvPr/>
        </p:nvSpPr>
        <p:spPr>
          <a:xfrm>
            <a:off x="3575964" y="1800419"/>
            <a:ext cx="5568036" cy="1846659"/>
          </a:xfrm>
          <a:prstGeom prst="rect">
            <a:avLst/>
          </a:prstGeom>
          <a:noFill/>
        </p:spPr>
        <p:txBody>
          <a:bodyPr wrap="square" rtlCol="0">
            <a:spAutoFit/>
          </a:bodyPr>
          <a:lstStyle/>
          <a:p>
            <a:pPr lvl="1">
              <a:spcBef>
                <a:spcPct val="0"/>
              </a:spcBef>
              <a:buFont typeface="Arial"/>
              <a:buChar char="•"/>
            </a:pPr>
            <a:r>
              <a:rPr lang="en-US" sz="2200" dirty="0" smtClean="0">
                <a:latin typeface="Helvetica Neue Light"/>
                <a:cs typeface="Helvetica Neue Light"/>
              </a:rPr>
              <a:t> loops</a:t>
            </a:r>
          </a:p>
          <a:p>
            <a:pPr lvl="1">
              <a:spcBef>
                <a:spcPct val="0"/>
              </a:spcBef>
              <a:buFont typeface="Arial"/>
              <a:buChar char="•"/>
            </a:pPr>
            <a:r>
              <a:rPr lang="en-US" sz="2200" dirty="0" smtClean="0">
                <a:latin typeface="Helvetica Neue Light"/>
                <a:cs typeface="Helvetica Neue Light"/>
              </a:rPr>
              <a:t> events</a:t>
            </a:r>
          </a:p>
          <a:p>
            <a:pPr lvl="1">
              <a:spcBef>
                <a:spcPct val="0"/>
              </a:spcBef>
              <a:buFont typeface="Arial"/>
              <a:buChar char="•"/>
            </a:pPr>
            <a:r>
              <a:rPr lang="en-US" sz="2200" dirty="0" smtClean="0">
                <a:latin typeface="Helvetica Neue Light"/>
                <a:cs typeface="Helvetica Neue Light"/>
              </a:rPr>
              <a:t> operators</a:t>
            </a:r>
          </a:p>
          <a:p>
            <a:pPr lvl="1">
              <a:spcBef>
                <a:spcPct val="0"/>
              </a:spcBef>
              <a:buFont typeface="Arial"/>
              <a:buChar char="•"/>
            </a:pPr>
            <a:r>
              <a:rPr lang="en-US" sz="2200" dirty="0" smtClean="0">
                <a:latin typeface="Helvetica Neue Light"/>
                <a:cs typeface="Helvetica Neue Light"/>
              </a:rPr>
              <a:t> lists</a:t>
            </a:r>
          </a:p>
          <a:p>
            <a:endParaRPr lang="en-US" sz="2200" dirty="0"/>
          </a:p>
        </p:txBody>
      </p:sp>
      <p:sp>
        <p:nvSpPr>
          <p:cNvPr id="6" name="TextBox 5"/>
          <p:cNvSpPr txBox="1"/>
          <p:nvPr/>
        </p:nvSpPr>
        <p:spPr>
          <a:xfrm>
            <a:off x="1186185" y="3656659"/>
            <a:ext cx="5568036" cy="1846659"/>
          </a:xfrm>
          <a:prstGeom prst="rect">
            <a:avLst/>
          </a:prstGeom>
          <a:noFill/>
        </p:spPr>
        <p:txBody>
          <a:bodyPr wrap="square" rtlCol="0">
            <a:spAutoFit/>
          </a:bodyPr>
          <a:lstStyle/>
          <a:p>
            <a:pPr lvl="1">
              <a:spcBef>
                <a:spcPct val="0"/>
              </a:spcBef>
              <a:buFont typeface="Arial"/>
              <a:buChar char="•"/>
            </a:pPr>
            <a:r>
              <a:rPr lang="en-US" sz="2200" dirty="0" smtClean="0">
                <a:latin typeface="Helvetica Neue Light"/>
                <a:cs typeface="Helvetica Neue Light"/>
              </a:rPr>
              <a:t> being incremental/iterative</a:t>
            </a:r>
          </a:p>
          <a:p>
            <a:pPr lvl="1">
              <a:spcBef>
                <a:spcPct val="0"/>
              </a:spcBef>
              <a:buFont typeface="Arial"/>
              <a:buChar char="•"/>
            </a:pPr>
            <a:r>
              <a:rPr lang="en-US" sz="2200" dirty="0" smtClean="0">
                <a:latin typeface="Helvetica Neue Light"/>
                <a:cs typeface="Helvetica Neue Light"/>
              </a:rPr>
              <a:t> testing/debugging</a:t>
            </a:r>
          </a:p>
          <a:p>
            <a:pPr lvl="1">
              <a:spcBef>
                <a:spcPct val="0"/>
              </a:spcBef>
              <a:buFont typeface="Arial"/>
              <a:buChar char="•"/>
            </a:pPr>
            <a:r>
              <a:rPr lang="en-US" sz="2200" dirty="0" smtClean="0">
                <a:latin typeface="Helvetica Neue Light"/>
                <a:cs typeface="Helvetica Neue Light"/>
              </a:rPr>
              <a:t> reusing/remixing</a:t>
            </a:r>
          </a:p>
          <a:p>
            <a:pPr lvl="1">
              <a:spcBef>
                <a:spcPct val="0"/>
              </a:spcBef>
              <a:buFont typeface="Arial"/>
              <a:buChar char="•"/>
            </a:pPr>
            <a:r>
              <a:rPr lang="en-US" sz="2200" dirty="0" smtClean="0">
                <a:latin typeface="Helvetica Neue Light"/>
                <a:cs typeface="Helvetica Neue Light"/>
              </a:rPr>
              <a:t> abstracting/modularizing</a:t>
            </a:r>
          </a:p>
          <a:p>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16160"/>
            <a:ext cx="7772400" cy="1470025"/>
          </a:xfrm>
        </p:spPr>
        <p:txBody>
          <a:bodyPr anchor="ctr"/>
          <a:lstStyle/>
          <a:p>
            <a:r>
              <a:rPr lang="en-US" dirty="0" smtClean="0">
                <a:latin typeface="Helvetica Neue Light"/>
                <a:cs typeface="Helvetica Neue Light"/>
              </a:rPr>
              <a:t>Computational Thinking</a:t>
            </a:r>
            <a:endParaRPr lang="en-US" dirty="0">
              <a:latin typeface="Helvetica Neue Light"/>
              <a:cs typeface="Helvetica Neue Light"/>
            </a:endParaRPr>
          </a:p>
        </p:txBody>
      </p:sp>
      <p:sp>
        <p:nvSpPr>
          <p:cNvPr id="3" name="Title 1"/>
          <p:cNvSpPr txBox="1">
            <a:spLocks/>
          </p:cNvSpPr>
          <p:nvPr/>
        </p:nvSpPr>
        <p:spPr>
          <a:xfrm>
            <a:off x="755763" y="1381719"/>
            <a:ext cx="8782476" cy="5247739"/>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b="1" dirty="0" smtClean="0">
                <a:latin typeface="Helvetica"/>
                <a:ea typeface="+mj-ea"/>
                <a:cs typeface="Helvetica"/>
              </a:rPr>
              <a:t> computational </a:t>
            </a:r>
            <a:r>
              <a:rPr lang="en-US" sz="2800" b="1" dirty="0" smtClean="0">
                <a:solidFill>
                  <a:srgbClr val="E83582"/>
                </a:solidFill>
                <a:latin typeface="Helvetica"/>
                <a:ea typeface="+mj-ea"/>
                <a:cs typeface="Helvetica"/>
              </a:rPr>
              <a:t>concepts</a:t>
            </a: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3000" b="1" dirty="0" smtClean="0">
              <a:solidFill>
                <a:srgbClr val="E83582"/>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4000" b="1" dirty="0" smtClean="0">
              <a:solidFill>
                <a:srgbClr val="E83582"/>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4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b="1" dirty="0" smtClean="0">
                <a:latin typeface="Helvetica"/>
                <a:ea typeface="+mj-ea"/>
                <a:cs typeface="Helvetica"/>
              </a:rPr>
              <a:t> computational </a:t>
            </a:r>
            <a:r>
              <a:rPr lang="en-US" sz="2800" b="1" dirty="0" smtClean="0">
                <a:solidFill>
                  <a:srgbClr val="64BC44"/>
                </a:solidFill>
                <a:latin typeface="Helvetica"/>
                <a:ea typeface="+mj-ea"/>
                <a:cs typeface="Helvetica"/>
              </a:rPr>
              <a:t>practices</a:t>
            </a: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3000" b="1" dirty="0" smtClean="0">
              <a:solidFill>
                <a:srgbClr val="64BC44"/>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3000" b="1" dirty="0" smtClean="0">
              <a:solidFill>
                <a:srgbClr val="64BC44"/>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3000" b="1" dirty="0" smtClean="0">
              <a:solidFill>
                <a:srgbClr val="64BC44"/>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b="1" dirty="0" smtClean="0">
                <a:latin typeface="Helvetica"/>
                <a:ea typeface="+mj-ea"/>
                <a:cs typeface="Helvetica"/>
              </a:rPr>
              <a:t> </a:t>
            </a:r>
            <a:r>
              <a:rPr lang="en-US" sz="2800" b="1" dirty="0" smtClean="0">
                <a:latin typeface="Helvetica"/>
                <a:ea typeface="+mj-ea"/>
                <a:cs typeface="Helvetica"/>
              </a:rPr>
              <a:t>computational </a:t>
            </a:r>
            <a:r>
              <a:rPr lang="en-US" sz="2800" b="1" dirty="0" smtClean="0">
                <a:solidFill>
                  <a:srgbClr val="2392D1"/>
                </a:solidFill>
                <a:latin typeface="Helvetica"/>
                <a:ea typeface="+mj-ea"/>
                <a:cs typeface="Helvetica"/>
              </a:rPr>
              <a:t>perspectives</a:t>
            </a:r>
          </a:p>
          <a:p>
            <a:pPr marL="0" marR="0" lvl="0" indent="0" defTabSz="457200" rtl="0" eaLnBrk="1" fontAlgn="auto" latinLnBrk="0" hangingPunct="1">
              <a:lnSpc>
                <a:spcPct val="100000"/>
              </a:lnSpc>
              <a:spcBef>
                <a:spcPct val="0"/>
              </a:spcBef>
              <a:spcAft>
                <a:spcPts val="0"/>
              </a:spcAft>
              <a:buClrTx/>
              <a:buSzTx/>
              <a:tabLst/>
              <a:defRPr/>
            </a:pPr>
            <a:endParaRPr lang="en-US" sz="3000" b="1" dirty="0" smtClean="0">
              <a:solidFill>
                <a:srgbClr val="7C5FA9"/>
              </a:solidFill>
              <a:latin typeface="Helvetica"/>
              <a:ea typeface="+mj-ea"/>
              <a:cs typeface="Helvetica"/>
            </a:endParaRP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
        <p:nvSpPr>
          <p:cNvPr id="4" name="TextBox 3"/>
          <p:cNvSpPr txBox="1"/>
          <p:nvPr/>
        </p:nvSpPr>
        <p:spPr>
          <a:xfrm>
            <a:off x="1186185" y="1800419"/>
            <a:ext cx="5568036" cy="1846659"/>
          </a:xfrm>
          <a:prstGeom prst="rect">
            <a:avLst/>
          </a:prstGeom>
          <a:noFill/>
        </p:spPr>
        <p:txBody>
          <a:bodyPr wrap="square" rtlCol="0">
            <a:spAutoFit/>
          </a:bodyPr>
          <a:lstStyle/>
          <a:p>
            <a:pPr lvl="1">
              <a:spcBef>
                <a:spcPct val="0"/>
              </a:spcBef>
              <a:buFont typeface="Arial"/>
              <a:buChar char="•"/>
            </a:pPr>
            <a:r>
              <a:rPr lang="en-US" sz="2200" dirty="0">
                <a:latin typeface="Helvetica Neue Light"/>
                <a:cs typeface="Helvetica Neue Light"/>
              </a:rPr>
              <a:t> </a:t>
            </a:r>
            <a:r>
              <a:rPr lang="en-US" sz="2200" dirty="0" smtClean="0">
                <a:latin typeface="Helvetica Neue Light"/>
                <a:cs typeface="Helvetica Neue Light"/>
              </a:rPr>
              <a:t>sequences</a:t>
            </a:r>
          </a:p>
          <a:p>
            <a:pPr lvl="1">
              <a:spcBef>
                <a:spcPct val="0"/>
              </a:spcBef>
              <a:buFont typeface="Arial"/>
              <a:buChar char="•"/>
            </a:pPr>
            <a:r>
              <a:rPr lang="en-US" sz="2200" dirty="0" smtClean="0">
                <a:latin typeface="Helvetica Neue Light"/>
                <a:cs typeface="Helvetica Neue Light"/>
              </a:rPr>
              <a:t> parallelism</a:t>
            </a:r>
          </a:p>
          <a:p>
            <a:pPr lvl="1">
              <a:spcBef>
                <a:spcPct val="0"/>
              </a:spcBef>
              <a:buFont typeface="Arial"/>
              <a:buChar char="•"/>
            </a:pPr>
            <a:r>
              <a:rPr lang="en-US" sz="2200" dirty="0">
                <a:latin typeface="Helvetica Neue Light"/>
                <a:cs typeface="Helvetica Neue Light"/>
              </a:rPr>
              <a:t> conditionals</a:t>
            </a:r>
          </a:p>
          <a:p>
            <a:pPr lvl="1">
              <a:spcBef>
                <a:spcPct val="0"/>
              </a:spcBef>
              <a:buFont typeface="Arial"/>
              <a:buChar char="•"/>
            </a:pPr>
            <a:r>
              <a:rPr lang="en-US" sz="2200" dirty="0" smtClean="0">
                <a:latin typeface="Helvetica Neue Light"/>
                <a:cs typeface="Helvetica Neue Light"/>
              </a:rPr>
              <a:t> variables</a:t>
            </a:r>
          </a:p>
          <a:p>
            <a:endParaRPr lang="en-US" sz="2200" dirty="0"/>
          </a:p>
        </p:txBody>
      </p:sp>
      <p:sp>
        <p:nvSpPr>
          <p:cNvPr id="5" name="TextBox 4"/>
          <p:cNvSpPr txBox="1"/>
          <p:nvPr/>
        </p:nvSpPr>
        <p:spPr>
          <a:xfrm>
            <a:off x="3575964" y="1800419"/>
            <a:ext cx="5568036" cy="1846659"/>
          </a:xfrm>
          <a:prstGeom prst="rect">
            <a:avLst/>
          </a:prstGeom>
          <a:noFill/>
        </p:spPr>
        <p:txBody>
          <a:bodyPr wrap="square" rtlCol="0">
            <a:spAutoFit/>
          </a:bodyPr>
          <a:lstStyle/>
          <a:p>
            <a:pPr lvl="1">
              <a:spcBef>
                <a:spcPct val="0"/>
              </a:spcBef>
              <a:buFont typeface="Arial"/>
              <a:buChar char="•"/>
            </a:pPr>
            <a:r>
              <a:rPr lang="en-US" sz="2200" dirty="0" smtClean="0">
                <a:latin typeface="Helvetica Neue Light"/>
                <a:cs typeface="Helvetica Neue Light"/>
              </a:rPr>
              <a:t> loops</a:t>
            </a:r>
          </a:p>
          <a:p>
            <a:pPr lvl="1">
              <a:spcBef>
                <a:spcPct val="0"/>
              </a:spcBef>
              <a:buFont typeface="Arial"/>
              <a:buChar char="•"/>
            </a:pPr>
            <a:r>
              <a:rPr lang="en-US" sz="2200" dirty="0" smtClean="0">
                <a:latin typeface="Helvetica Neue Light"/>
                <a:cs typeface="Helvetica Neue Light"/>
              </a:rPr>
              <a:t> events</a:t>
            </a:r>
          </a:p>
          <a:p>
            <a:pPr lvl="1">
              <a:spcBef>
                <a:spcPct val="0"/>
              </a:spcBef>
              <a:buFont typeface="Arial"/>
              <a:buChar char="•"/>
            </a:pPr>
            <a:r>
              <a:rPr lang="en-US" sz="2200" dirty="0" smtClean="0">
                <a:latin typeface="Helvetica Neue Light"/>
                <a:cs typeface="Helvetica Neue Light"/>
              </a:rPr>
              <a:t> operators</a:t>
            </a:r>
          </a:p>
          <a:p>
            <a:pPr lvl="1">
              <a:spcBef>
                <a:spcPct val="0"/>
              </a:spcBef>
              <a:buFont typeface="Arial"/>
              <a:buChar char="•"/>
            </a:pPr>
            <a:r>
              <a:rPr lang="en-US" sz="2200" dirty="0" smtClean="0">
                <a:latin typeface="Helvetica Neue Light"/>
                <a:cs typeface="Helvetica Neue Light"/>
              </a:rPr>
              <a:t> lists</a:t>
            </a:r>
          </a:p>
          <a:p>
            <a:endParaRPr lang="en-US" sz="2200" dirty="0"/>
          </a:p>
        </p:txBody>
      </p:sp>
      <p:sp>
        <p:nvSpPr>
          <p:cNvPr id="6" name="TextBox 5"/>
          <p:cNvSpPr txBox="1"/>
          <p:nvPr/>
        </p:nvSpPr>
        <p:spPr>
          <a:xfrm>
            <a:off x="1186185" y="3656659"/>
            <a:ext cx="5568036" cy="1846659"/>
          </a:xfrm>
          <a:prstGeom prst="rect">
            <a:avLst/>
          </a:prstGeom>
          <a:noFill/>
        </p:spPr>
        <p:txBody>
          <a:bodyPr wrap="square" rtlCol="0">
            <a:spAutoFit/>
          </a:bodyPr>
          <a:lstStyle/>
          <a:p>
            <a:pPr lvl="1">
              <a:spcBef>
                <a:spcPct val="0"/>
              </a:spcBef>
              <a:buFont typeface="Arial"/>
              <a:buChar char="•"/>
            </a:pPr>
            <a:r>
              <a:rPr lang="en-US" sz="2200" dirty="0" smtClean="0">
                <a:latin typeface="Helvetica Neue Light"/>
                <a:cs typeface="Helvetica Neue Light"/>
              </a:rPr>
              <a:t> being incremental/iterative</a:t>
            </a:r>
          </a:p>
          <a:p>
            <a:pPr lvl="1">
              <a:spcBef>
                <a:spcPct val="0"/>
              </a:spcBef>
              <a:buFont typeface="Arial"/>
              <a:buChar char="•"/>
            </a:pPr>
            <a:r>
              <a:rPr lang="en-US" sz="2200" dirty="0" smtClean="0">
                <a:latin typeface="Helvetica Neue Light"/>
                <a:cs typeface="Helvetica Neue Light"/>
              </a:rPr>
              <a:t> testing/debugging</a:t>
            </a:r>
          </a:p>
          <a:p>
            <a:pPr lvl="1">
              <a:spcBef>
                <a:spcPct val="0"/>
              </a:spcBef>
              <a:buFont typeface="Arial"/>
              <a:buChar char="•"/>
            </a:pPr>
            <a:r>
              <a:rPr lang="en-US" sz="2200" dirty="0" smtClean="0">
                <a:latin typeface="Helvetica Neue Light"/>
                <a:cs typeface="Helvetica Neue Light"/>
              </a:rPr>
              <a:t> reusing/remixing</a:t>
            </a:r>
          </a:p>
          <a:p>
            <a:pPr lvl="1">
              <a:spcBef>
                <a:spcPct val="0"/>
              </a:spcBef>
              <a:buFont typeface="Arial"/>
              <a:buChar char="•"/>
            </a:pPr>
            <a:r>
              <a:rPr lang="en-US" sz="2200" dirty="0" smtClean="0">
                <a:latin typeface="Helvetica Neue Light"/>
                <a:cs typeface="Helvetica Neue Light"/>
              </a:rPr>
              <a:t> abstracting/modularizing</a:t>
            </a:r>
          </a:p>
          <a:p>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16160"/>
            <a:ext cx="7772400" cy="1470025"/>
          </a:xfrm>
        </p:spPr>
        <p:txBody>
          <a:bodyPr anchor="ctr"/>
          <a:lstStyle/>
          <a:p>
            <a:r>
              <a:rPr lang="en-US" dirty="0" smtClean="0">
                <a:latin typeface="Helvetica Neue Light"/>
                <a:cs typeface="Helvetica Neue Light"/>
              </a:rPr>
              <a:t>Computational Thinking</a:t>
            </a:r>
            <a:endParaRPr lang="en-US" dirty="0">
              <a:latin typeface="Helvetica Neue Light"/>
              <a:cs typeface="Helvetica Neue Light"/>
            </a:endParaRPr>
          </a:p>
        </p:txBody>
      </p:sp>
      <p:sp>
        <p:nvSpPr>
          <p:cNvPr id="3" name="Title 1"/>
          <p:cNvSpPr txBox="1">
            <a:spLocks/>
          </p:cNvSpPr>
          <p:nvPr/>
        </p:nvSpPr>
        <p:spPr>
          <a:xfrm>
            <a:off x="755763" y="1381719"/>
            <a:ext cx="8782476" cy="5247739"/>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b="1" dirty="0" smtClean="0">
                <a:latin typeface="Helvetica"/>
                <a:ea typeface="+mj-ea"/>
                <a:cs typeface="Helvetica"/>
              </a:rPr>
              <a:t> computational </a:t>
            </a:r>
            <a:r>
              <a:rPr lang="en-US" sz="2800" b="1" dirty="0" smtClean="0">
                <a:solidFill>
                  <a:srgbClr val="E83582"/>
                </a:solidFill>
                <a:latin typeface="Helvetica"/>
                <a:ea typeface="+mj-ea"/>
                <a:cs typeface="Helvetica"/>
              </a:rPr>
              <a:t>concepts</a:t>
            </a: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3000" b="1" dirty="0" smtClean="0">
              <a:solidFill>
                <a:srgbClr val="E83582"/>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4000" b="1" dirty="0" smtClean="0">
              <a:solidFill>
                <a:srgbClr val="E83582"/>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4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b="1" dirty="0" smtClean="0">
                <a:latin typeface="Helvetica"/>
                <a:ea typeface="+mj-ea"/>
                <a:cs typeface="Helvetica"/>
              </a:rPr>
              <a:t> computational </a:t>
            </a:r>
            <a:r>
              <a:rPr lang="en-US" sz="2800" b="1" dirty="0" smtClean="0">
                <a:solidFill>
                  <a:srgbClr val="64BC44"/>
                </a:solidFill>
                <a:latin typeface="Helvetica"/>
                <a:ea typeface="+mj-ea"/>
                <a:cs typeface="Helvetica"/>
              </a:rPr>
              <a:t>practices</a:t>
            </a:r>
          </a:p>
          <a:p>
            <a:pPr marL="0" marR="0" lvl="0" indent="0" defTabSz="457200" rtl="0" eaLnBrk="1" fontAlgn="auto" latinLnBrk="0" hangingPunct="1">
              <a:lnSpc>
                <a:spcPct val="100000"/>
              </a:lnSpc>
              <a:spcBef>
                <a:spcPct val="0"/>
              </a:spcBef>
              <a:spcAft>
                <a:spcPts val="0"/>
              </a:spcAft>
              <a:buClrTx/>
              <a:buSzTx/>
              <a:buFont typeface="Arial"/>
              <a:buChar char="•"/>
              <a:tabLst/>
              <a:defRPr/>
            </a:pPr>
            <a:endParaRPr lang="en-US" sz="3000" b="1" dirty="0" smtClean="0">
              <a:solidFill>
                <a:srgbClr val="64BC44"/>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3000" b="1" dirty="0" smtClean="0">
              <a:solidFill>
                <a:srgbClr val="64BC44"/>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3000" b="1" dirty="0" smtClean="0">
              <a:solidFill>
                <a:srgbClr val="64BC44"/>
              </a:solidFill>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3000" b="1" dirty="0" smtClean="0">
                <a:latin typeface="Helvetica"/>
                <a:ea typeface="+mj-ea"/>
                <a:cs typeface="Helvetica"/>
              </a:rPr>
              <a:t> </a:t>
            </a:r>
            <a:r>
              <a:rPr lang="en-US" sz="2800" b="1" dirty="0" smtClean="0">
                <a:latin typeface="Helvetica"/>
                <a:ea typeface="+mj-ea"/>
                <a:cs typeface="Helvetica"/>
              </a:rPr>
              <a:t>computational </a:t>
            </a:r>
            <a:r>
              <a:rPr lang="en-US" sz="2800" b="1" dirty="0" smtClean="0">
                <a:solidFill>
                  <a:srgbClr val="2392D1"/>
                </a:solidFill>
                <a:latin typeface="Helvetica"/>
                <a:ea typeface="+mj-ea"/>
                <a:cs typeface="Helvetica"/>
              </a:rPr>
              <a:t>perspectives</a:t>
            </a:r>
          </a:p>
          <a:p>
            <a:pPr marL="0" marR="0" lvl="0" indent="0" defTabSz="457200" rtl="0" eaLnBrk="1" fontAlgn="auto" latinLnBrk="0" hangingPunct="1">
              <a:lnSpc>
                <a:spcPct val="100000"/>
              </a:lnSpc>
              <a:spcBef>
                <a:spcPct val="0"/>
              </a:spcBef>
              <a:spcAft>
                <a:spcPts val="0"/>
              </a:spcAft>
              <a:buClrTx/>
              <a:buSzTx/>
              <a:tabLst/>
              <a:defRPr/>
            </a:pPr>
            <a:endParaRPr lang="en-US" sz="3000" b="1" dirty="0" smtClean="0">
              <a:solidFill>
                <a:srgbClr val="7C5FA9"/>
              </a:solidFill>
              <a:latin typeface="Helvetica"/>
              <a:ea typeface="+mj-ea"/>
              <a:cs typeface="Helvetica"/>
            </a:endParaRP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
        <p:nvSpPr>
          <p:cNvPr id="4" name="TextBox 3"/>
          <p:cNvSpPr txBox="1"/>
          <p:nvPr/>
        </p:nvSpPr>
        <p:spPr>
          <a:xfrm>
            <a:off x="1186185" y="1800419"/>
            <a:ext cx="5568036" cy="1846659"/>
          </a:xfrm>
          <a:prstGeom prst="rect">
            <a:avLst/>
          </a:prstGeom>
          <a:noFill/>
        </p:spPr>
        <p:txBody>
          <a:bodyPr wrap="square" rtlCol="0">
            <a:spAutoFit/>
          </a:bodyPr>
          <a:lstStyle/>
          <a:p>
            <a:pPr lvl="1">
              <a:spcBef>
                <a:spcPct val="0"/>
              </a:spcBef>
              <a:buFont typeface="Arial"/>
              <a:buChar char="•"/>
            </a:pPr>
            <a:r>
              <a:rPr lang="en-US" sz="2200" dirty="0">
                <a:latin typeface="Helvetica Neue Light"/>
                <a:cs typeface="Helvetica Neue Light"/>
              </a:rPr>
              <a:t> </a:t>
            </a:r>
            <a:r>
              <a:rPr lang="en-US" sz="2200" dirty="0" smtClean="0">
                <a:latin typeface="Helvetica Neue Light"/>
                <a:cs typeface="Helvetica Neue Light"/>
              </a:rPr>
              <a:t>sequences</a:t>
            </a:r>
          </a:p>
          <a:p>
            <a:pPr lvl="1">
              <a:spcBef>
                <a:spcPct val="0"/>
              </a:spcBef>
              <a:buFont typeface="Arial"/>
              <a:buChar char="•"/>
            </a:pPr>
            <a:r>
              <a:rPr lang="en-US" sz="2200" dirty="0" smtClean="0">
                <a:latin typeface="Helvetica Neue Light"/>
                <a:cs typeface="Helvetica Neue Light"/>
              </a:rPr>
              <a:t> parallelism</a:t>
            </a:r>
          </a:p>
          <a:p>
            <a:pPr lvl="1">
              <a:spcBef>
                <a:spcPct val="0"/>
              </a:spcBef>
              <a:buFont typeface="Arial"/>
              <a:buChar char="•"/>
            </a:pPr>
            <a:r>
              <a:rPr lang="en-US" sz="2200" dirty="0">
                <a:latin typeface="Helvetica Neue Light"/>
                <a:cs typeface="Helvetica Neue Light"/>
              </a:rPr>
              <a:t> conditionals</a:t>
            </a:r>
          </a:p>
          <a:p>
            <a:pPr lvl="1">
              <a:spcBef>
                <a:spcPct val="0"/>
              </a:spcBef>
              <a:buFont typeface="Arial"/>
              <a:buChar char="•"/>
            </a:pPr>
            <a:r>
              <a:rPr lang="en-US" sz="2200" dirty="0" smtClean="0">
                <a:latin typeface="Helvetica Neue Light"/>
                <a:cs typeface="Helvetica Neue Light"/>
              </a:rPr>
              <a:t> variables</a:t>
            </a:r>
          </a:p>
          <a:p>
            <a:endParaRPr lang="en-US" sz="2200" dirty="0"/>
          </a:p>
        </p:txBody>
      </p:sp>
      <p:sp>
        <p:nvSpPr>
          <p:cNvPr id="5" name="TextBox 4"/>
          <p:cNvSpPr txBox="1"/>
          <p:nvPr/>
        </p:nvSpPr>
        <p:spPr>
          <a:xfrm>
            <a:off x="3575964" y="1800419"/>
            <a:ext cx="5568036" cy="1846659"/>
          </a:xfrm>
          <a:prstGeom prst="rect">
            <a:avLst/>
          </a:prstGeom>
          <a:noFill/>
        </p:spPr>
        <p:txBody>
          <a:bodyPr wrap="square" rtlCol="0">
            <a:spAutoFit/>
          </a:bodyPr>
          <a:lstStyle/>
          <a:p>
            <a:pPr lvl="1">
              <a:spcBef>
                <a:spcPct val="0"/>
              </a:spcBef>
              <a:buFont typeface="Arial"/>
              <a:buChar char="•"/>
            </a:pPr>
            <a:r>
              <a:rPr lang="en-US" sz="2200" dirty="0" smtClean="0">
                <a:latin typeface="Helvetica Neue Light"/>
                <a:cs typeface="Helvetica Neue Light"/>
              </a:rPr>
              <a:t> loops</a:t>
            </a:r>
          </a:p>
          <a:p>
            <a:pPr lvl="1">
              <a:spcBef>
                <a:spcPct val="0"/>
              </a:spcBef>
              <a:buFont typeface="Arial"/>
              <a:buChar char="•"/>
            </a:pPr>
            <a:r>
              <a:rPr lang="en-US" sz="2200" dirty="0" smtClean="0">
                <a:latin typeface="Helvetica Neue Light"/>
                <a:cs typeface="Helvetica Neue Light"/>
              </a:rPr>
              <a:t> events</a:t>
            </a:r>
          </a:p>
          <a:p>
            <a:pPr lvl="1">
              <a:spcBef>
                <a:spcPct val="0"/>
              </a:spcBef>
              <a:buFont typeface="Arial"/>
              <a:buChar char="•"/>
            </a:pPr>
            <a:r>
              <a:rPr lang="en-US" sz="2200" dirty="0" smtClean="0">
                <a:latin typeface="Helvetica Neue Light"/>
                <a:cs typeface="Helvetica Neue Light"/>
              </a:rPr>
              <a:t> operators</a:t>
            </a:r>
          </a:p>
          <a:p>
            <a:pPr lvl="1">
              <a:spcBef>
                <a:spcPct val="0"/>
              </a:spcBef>
              <a:buFont typeface="Arial"/>
              <a:buChar char="•"/>
            </a:pPr>
            <a:r>
              <a:rPr lang="en-US" sz="2200" dirty="0" smtClean="0">
                <a:latin typeface="Helvetica Neue Light"/>
                <a:cs typeface="Helvetica Neue Light"/>
              </a:rPr>
              <a:t> lists</a:t>
            </a:r>
          </a:p>
          <a:p>
            <a:endParaRPr lang="en-US" sz="2200" dirty="0"/>
          </a:p>
        </p:txBody>
      </p:sp>
      <p:sp>
        <p:nvSpPr>
          <p:cNvPr id="6" name="TextBox 5"/>
          <p:cNvSpPr txBox="1"/>
          <p:nvPr/>
        </p:nvSpPr>
        <p:spPr>
          <a:xfrm>
            <a:off x="1186185" y="3656659"/>
            <a:ext cx="5568036" cy="1846659"/>
          </a:xfrm>
          <a:prstGeom prst="rect">
            <a:avLst/>
          </a:prstGeom>
          <a:noFill/>
        </p:spPr>
        <p:txBody>
          <a:bodyPr wrap="square" rtlCol="0">
            <a:spAutoFit/>
          </a:bodyPr>
          <a:lstStyle/>
          <a:p>
            <a:pPr lvl="1">
              <a:spcBef>
                <a:spcPct val="0"/>
              </a:spcBef>
              <a:buFont typeface="Arial"/>
              <a:buChar char="•"/>
            </a:pPr>
            <a:r>
              <a:rPr lang="en-US" sz="2200" dirty="0" smtClean="0">
                <a:latin typeface="Helvetica Neue Light"/>
                <a:cs typeface="Helvetica Neue Light"/>
              </a:rPr>
              <a:t> being incremental/iterative</a:t>
            </a:r>
          </a:p>
          <a:p>
            <a:pPr lvl="1">
              <a:spcBef>
                <a:spcPct val="0"/>
              </a:spcBef>
              <a:buFont typeface="Arial"/>
              <a:buChar char="•"/>
            </a:pPr>
            <a:r>
              <a:rPr lang="en-US" sz="2200" dirty="0" smtClean="0">
                <a:latin typeface="Helvetica Neue Light"/>
                <a:cs typeface="Helvetica Neue Light"/>
              </a:rPr>
              <a:t> testing/debugging</a:t>
            </a:r>
          </a:p>
          <a:p>
            <a:pPr lvl="1">
              <a:spcBef>
                <a:spcPct val="0"/>
              </a:spcBef>
              <a:buFont typeface="Arial"/>
              <a:buChar char="•"/>
            </a:pPr>
            <a:r>
              <a:rPr lang="en-US" sz="2200" dirty="0" smtClean="0">
                <a:latin typeface="Helvetica Neue Light"/>
                <a:cs typeface="Helvetica Neue Light"/>
              </a:rPr>
              <a:t> reusing/remixing</a:t>
            </a:r>
          </a:p>
          <a:p>
            <a:pPr lvl="1">
              <a:spcBef>
                <a:spcPct val="0"/>
              </a:spcBef>
              <a:buFont typeface="Arial"/>
              <a:buChar char="•"/>
            </a:pPr>
            <a:r>
              <a:rPr lang="en-US" sz="2200" dirty="0" smtClean="0">
                <a:latin typeface="Helvetica Neue Light"/>
                <a:cs typeface="Helvetica Neue Light"/>
              </a:rPr>
              <a:t> abstracting/modularizing</a:t>
            </a:r>
          </a:p>
          <a:p>
            <a:endParaRPr lang="en-US" sz="2200" dirty="0"/>
          </a:p>
        </p:txBody>
      </p:sp>
      <p:sp>
        <p:nvSpPr>
          <p:cNvPr id="7" name="TextBox 6"/>
          <p:cNvSpPr txBox="1"/>
          <p:nvPr/>
        </p:nvSpPr>
        <p:spPr>
          <a:xfrm>
            <a:off x="1186185" y="5482816"/>
            <a:ext cx="5568036" cy="1107996"/>
          </a:xfrm>
          <a:prstGeom prst="rect">
            <a:avLst/>
          </a:prstGeom>
          <a:noFill/>
        </p:spPr>
        <p:txBody>
          <a:bodyPr wrap="square" rtlCol="0">
            <a:spAutoFit/>
          </a:bodyPr>
          <a:lstStyle/>
          <a:p>
            <a:pPr lvl="1">
              <a:spcBef>
                <a:spcPct val="0"/>
              </a:spcBef>
              <a:buFont typeface="Arial"/>
              <a:buChar char="•"/>
            </a:pPr>
            <a:r>
              <a:rPr lang="en-US" sz="2200" dirty="0" smtClean="0">
                <a:latin typeface="Helvetica Neue Light"/>
                <a:cs typeface="Helvetica Neue Light"/>
              </a:rPr>
              <a:t> expressing</a:t>
            </a:r>
          </a:p>
          <a:p>
            <a:pPr lvl="1">
              <a:spcBef>
                <a:spcPct val="0"/>
              </a:spcBef>
              <a:buFont typeface="Arial"/>
              <a:buChar char="•"/>
            </a:pPr>
            <a:r>
              <a:rPr lang="en-US" sz="2200" dirty="0" smtClean="0">
                <a:latin typeface="Helvetica Neue Light"/>
                <a:cs typeface="Helvetica Neue Light"/>
              </a:rPr>
              <a:t> connecting</a:t>
            </a:r>
          </a:p>
          <a:p>
            <a:pPr lvl="1">
              <a:spcBef>
                <a:spcPct val="0"/>
              </a:spcBef>
              <a:buFont typeface="Arial"/>
              <a:buChar char="•"/>
            </a:pPr>
            <a:r>
              <a:rPr lang="en-US" sz="2200" dirty="0" smtClean="0">
                <a:latin typeface="Helvetica Neue Light"/>
                <a:cs typeface="Helvetica Neue Light"/>
              </a:rPr>
              <a:t> questioning</a:t>
            </a:r>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722313" y="2906713"/>
            <a:ext cx="7772400" cy="1500187"/>
          </a:xfrm>
          <a:prstGeom prst="rect">
            <a:avLst/>
          </a:prstGeom>
        </p:spPr>
        <p:txBody>
          <a:bodyPr vert="horz" lIns="91440" tIns="45720" rIns="91440" bIns="45720" rtlCol="0" anchor="ctr">
            <a:noAutofit/>
          </a:bodyPr>
          <a:lstStyle/>
          <a:p>
            <a:pPr lvl="0">
              <a:spcBef>
                <a:spcPct val="20000"/>
              </a:spcBef>
              <a:defRPr/>
            </a:pPr>
            <a:r>
              <a:rPr lang="en-US" sz="2400" b="1" dirty="0" smtClean="0">
                <a:solidFill>
                  <a:srgbClr val="7F7F7F"/>
                </a:solidFill>
                <a:latin typeface="Helvetica Neue"/>
                <a:cs typeface="Helvetica Neue"/>
              </a:rPr>
              <a:t>“I love Scratch. Wait, let me rephrase that – </a:t>
            </a:r>
          </a:p>
          <a:p>
            <a:pPr lvl="0">
              <a:spcBef>
                <a:spcPct val="20000"/>
              </a:spcBef>
              <a:defRPr/>
            </a:pPr>
            <a:r>
              <a:rPr lang="en-US" sz="2400" b="1" dirty="0" smtClean="0">
                <a:solidFill>
                  <a:srgbClr val="7F7F7F"/>
                </a:solidFill>
                <a:latin typeface="Helvetica Neue"/>
                <a:cs typeface="Helvetica Neue"/>
              </a:rPr>
              <a:t>Scratch is my life. I have made many projects. </a:t>
            </a:r>
          </a:p>
          <a:p>
            <a:pPr lvl="0">
              <a:spcBef>
                <a:spcPct val="20000"/>
              </a:spcBef>
              <a:defRPr/>
            </a:pPr>
            <a:endParaRPr lang="en-US" sz="1000" b="1" dirty="0" smtClean="0">
              <a:solidFill>
                <a:srgbClr val="7F7F7F"/>
              </a:solidFill>
              <a:latin typeface="Helvetica Neue"/>
              <a:cs typeface="Helvetica Neue"/>
            </a:endParaRPr>
          </a:p>
          <a:p>
            <a:pPr lvl="0">
              <a:spcBef>
                <a:spcPct val="20000"/>
              </a:spcBef>
              <a:defRPr/>
            </a:pPr>
            <a:r>
              <a:rPr lang="en-US" sz="2400" b="1" dirty="0" smtClean="0">
                <a:solidFill>
                  <a:srgbClr val="7F7F7F"/>
                </a:solidFill>
                <a:latin typeface="Helvetica Neue"/>
                <a:cs typeface="Helvetica Neue"/>
              </a:rPr>
              <a:t>Now I have what I call a ‘programmer’s mind’. </a:t>
            </a:r>
          </a:p>
          <a:p>
            <a:pPr lvl="0">
              <a:spcBef>
                <a:spcPct val="20000"/>
              </a:spcBef>
              <a:defRPr/>
            </a:pPr>
            <a:endParaRPr lang="en-US" sz="1000" b="1" dirty="0" smtClean="0">
              <a:solidFill>
                <a:srgbClr val="7F7F7F"/>
              </a:solidFill>
              <a:latin typeface="Helvetica Neue"/>
              <a:cs typeface="Helvetica Neue"/>
            </a:endParaRPr>
          </a:p>
          <a:p>
            <a:pPr lvl="0">
              <a:spcBef>
                <a:spcPct val="20000"/>
              </a:spcBef>
              <a:defRPr/>
            </a:pPr>
            <a:r>
              <a:rPr lang="en-US" sz="2400" b="1" dirty="0" smtClean="0">
                <a:solidFill>
                  <a:srgbClr val="7F7F7F"/>
                </a:solidFill>
                <a:latin typeface="Helvetica Neue"/>
                <a:cs typeface="Helvetica Neue"/>
              </a:rPr>
              <a:t>That is where I think about how anything is programmed. </a:t>
            </a:r>
          </a:p>
          <a:p>
            <a:pPr lvl="0">
              <a:spcBef>
                <a:spcPct val="20000"/>
              </a:spcBef>
              <a:defRPr/>
            </a:pPr>
            <a:r>
              <a:rPr lang="en-US" sz="2400" b="1" dirty="0" smtClean="0">
                <a:solidFill>
                  <a:srgbClr val="7F7F7F"/>
                </a:solidFill>
                <a:latin typeface="Helvetica Neue"/>
                <a:cs typeface="Helvetica Neue"/>
              </a:rPr>
              <a:t>This has gone from toasters, car electrical systems,</a:t>
            </a:r>
          </a:p>
          <a:p>
            <a:pPr lvl="0">
              <a:spcBef>
                <a:spcPct val="20000"/>
              </a:spcBef>
              <a:defRPr/>
            </a:pPr>
            <a:r>
              <a:rPr lang="en-US" sz="2400" b="1" dirty="0" smtClean="0">
                <a:solidFill>
                  <a:srgbClr val="7F7F7F"/>
                </a:solidFill>
                <a:latin typeface="Helvetica Neue"/>
                <a:cs typeface="Helvetica Neue"/>
              </a:rPr>
              <a:t>and soooo much more.”</a:t>
            </a:r>
            <a:endParaRPr kumimoji="0" lang="en-US" sz="2400" b="1" i="0" u="none" strike="noStrike" kern="1200" cap="none" spc="0" normalizeH="0" baseline="0" noProof="0" dirty="0" smtClean="0">
              <a:ln>
                <a:noFill/>
              </a:ln>
              <a:solidFill>
                <a:srgbClr val="7F7F7F"/>
              </a:solidFill>
              <a:effectLst/>
              <a:uLnTx/>
              <a:uFillTx/>
              <a:latin typeface="Helvetica Neue"/>
              <a:ea typeface="+mn-ea"/>
              <a:cs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cks.jpg"/>
          <p:cNvPicPr>
            <a:picLocks noChangeAspect="1"/>
          </p:cNvPicPr>
          <p:nvPr/>
        </p:nvPicPr>
        <p:blipFill>
          <a:blip r:embed="rId3"/>
          <a:stretch>
            <a:fillRect/>
          </a:stretch>
        </p:blipFill>
        <p:spPr>
          <a:xfrm>
            <a:off x="334487" y="396099"/>
            <a:ext cx="8514799" cy="1833047"/>
          </a:xfrm>
          <a:prstGeom prst="rect">
            <a:avLst/>
          </a:prstGeom>
        </p:spPr>
      </p:pic>
      <p:sp>
        <p:nvSpPr>
          <p:cNvPr id="4" name="Rectangle 3"/>
          <p:cNvSpPr/>
          <p:nvPr/>
        </p:nvSpPr>
        <p:spPr>
          <a:xfrm>
            <a:off x="749820" y="3295562"/>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51548" y="4688578"/>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168920" y="2811429"/>
            <a:ext cx="7772400" cy="1516906"/>
          </a:xfrm>
          <a:prstGeom prst="rect">
            <a:avLst/>
          </a:prstGeom>
        </p:spPr>
        <p:txBody>
          <a:bodyPr vert="horz" wrap="none"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600" dirty="0" smtClean="0">
                <a:latin typeface="Helvetica Neue Light"/>
                <a:ea typeface="+mj-ea"/>
                <a:cs typeface="Helvetica Neue Light"/>
              </a:rPr>
              <a:t>upload your dance parties and works of art to the </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600" dirty="0" smtClean="0">
                <a:latin typeface="Helvetica Neue Light"/>
                <a:ea typeface="+mj-ea"/>
                <a:cs typeface="Helvetica Neue Light"/>
              </a:rPr>
              <a:t>gallery: </a:t>
            </a:r>
            <a:r>
              <a:rPr lang="en-US" sz="2400" b="1" dirty="0" smtClean="0">
                <a:latin typeface="Helvetica Neue"/>
                <a:ea typeface="+mj-ea"/>
                <a:cs typeface="Helvetica Neue"/>
              </a:rPr>
              <a:t>http</a:t>
            </a:r>
            <a:r>
              <a:rPr lang="en-US" sz="2400" b="1" dirty="0">
                <a:latin typeface="Helvetica Neue"/>
                <a:ea typeface="+mj-ea"/>
                <a:cs typeface="Helvetica Neue"/>
              </a:rPr>
              <a:t>://scratch.mit.edu/galleries/view/173859</a:t>
            </a:r>
            <a:endParaRPr kumimoji="0" lang="en-US" sz="2400" b="1" i="0" u="none" strike="noStrike" kern="1200" cap="none" spc="0" normalizeH="0" baseline="0" noProof="0" dirty="0">
              <a:ln>
                <a:noFill/>
              </a:ln>
              <a:solidFill>
                <a:schemeClr val="tx1"/>
              </a:solidFill>
              <a:effectLst/>
              <a:uLnTx/>
              <a:uFillTx/>
              <a:latin typeface="Helvetica Neue"/>
              <a:ea typeface="+mj-ea"/>
              <a:cs typeface="Helvetica Neue"/>
            </a:endParaRPr>
          </a:p>
        </p:txBody>
      </p:sp>
      <p:sp>
        <p:nvSpPr>
          <p:cNvPr id="11" name="Title 1"/>
          <p:cNvSpPr txBox="1">
            <a:spLocks/>
          </p:cNvSpPr>
          <p:nvPr/>
        </p:nvSpPr>
        <p:spPr>
          <a:xfrm>
            <a:off x="1185888" y="4522704"/>
            <a:ext cx="7772400" cy="181373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600" noProof="0" dirty="0" smtClean="0">
                <a:latin typeface="Helvetica Neue Light"/>
                <a:ea typeface="+mj-ea"/>
                <a:cs typeface="Helvetica Neue Light"/>
              </a:rPr>
              <a:t>in your design journal, jot down 3 art-themed </a:t>
            </a:r>
            <a:r>
              <a:rPr kumimoji="0" lang="en-US" sz="2600" b="0" i="0" u="none" strike="noStrike" kern="1200" cap="none" spc="0" normalizeH="0" baseline="0" dirty="0" smtClean="0">
                <a:ln>
                  <a:noFill/>
                </a:ln>
                <a:solidFill>
                  <a:schemeClr val="tx1"/>
                </a:solidFill>
                <a:effectLst/>
                <a:uLnTx/>
                <a:uFillTx/>
                <a:latin typeface="Helvetica Neue Light"/>
                <a:ea typeface="+mj-ea"/>
                <a:cs typeface="Helvetica Neue Light"/>
              </a:rPr>
              <a:t>project</a:t>
            </a:r>
            <a:r>
              <a:rPr lang="en-US" sz="2600" dirty="0" smtClean="0">
                <a:latin typeface="Helvetica Neue Light"/>
                <a:ea typeface="+mj-ea"/>
                <a:cs typeface="Helvetica Neue Light"/>
              </a:rPr>
              <a:t> ideas </a:t>
            </a:r>
            <a:r>
              <a:rPr kumimoji="0" lang="en-US" sz="2600" b="0" i="0" u="none" strike="noStrike" kern="1200" cap="none" spc="0" normalizeH="0" baseline="0" dirty="0" smtClean="0">
                <a:ln>
                  <a:noFill/>
                </a:ln>
                <a:solidFill>
                  <a:schemeClr val="tx1"/>
                </a:solidFill>
                <a:effectLst/>
                <a:uLnTx/>
                <a:uFillTx/>
                <a:latin typeface="Helvetica Neue Light"/>
                <a:ea typeface="+mj-ea"/>
                <a:cs typeface="Helvetica Neue Light"/>
              </a:rPr>
              <a:t>for either</a:t>
            </a:r>
            <a:r>
              <a:rPr kumimoji="0" lang="en-US" sz="2600" b="0" i="0" u="none" strike="noStrike" kern="1200" cap="none" spc="0" normalizeH="0" dirty="0" smtClean="0">
                <a:ln>
                  <a:noFill/>
                </a:ln>
                <a:solidFill>
                  <a:schemeClr val="tx1"/>
                </a:solidFill>
                <a:effectLst/>
                <a:uLnTx/>
                <a:uFillTx/>
                <a:latin typeface="Helvetica Neue Light"/>
                <a:ea typeface="+mj-ea"/>
                <a:cs typeface="Helvetica Neue Light"/>
              </a:rPr>
              <a:t> you </a:t>
            </a:r>
            <a:r>
              <a:rPr lang="en-US" sz="2600" dirty="0" smtClean="0">
                <a:latin typeface="Helvetica Neue Light"/>
                <a:ea typeface="+mj-ea"/>
                <a:cs typeface="Helvetica Neue Light"/>
              </a:rPr>
              <a:t>or your students</a:t>
            </a:r>
            <a:endParaRPr kumimoji="0" lang="en-US" sz="26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
        <p:nvSpPr>
          <p:cNvPr id="12" name="Title 1"/>
          <p:cNvSpPr txBox="1">
            <a:spLocks/>
          </p:cNvSpPr>
          <p:nvPr/>
        </p:nvSpPr>
        <p:spPr>
          <a:xfrm>
            <a:off x="645263" y="2242658"/>
            <a:ext cx="7772400" cy="93218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US" sz="4000" b="1" dirty="0" smtClean="0">
                <a:solidFill>
                  <a:srgbClr val="E83582"/>
                </a:solidFill>
                <a:latin typeface="Helvetica Neue"/>
                <a:ea typeface="+mj-ea"/>
                <a:cs typeface="Helvetica Neue"/>
              </a:rPr>
              <a:t>Afternoon </a:t>
            </a:r>
            <a:r>
              <a:rPr kumimoji="0" lang="en-US" sz="4000" b="1" i="0" u="none" strike="noStrike" kern="1200" cap="none" spc="0" normalizeH="0" noProof="0" dirty="0" smtClean="0">
                <a:ln>
                  <a:noFill/>
                </a:ln>
                <a:solidFill>
                  <a:srgbClr val="E83582"/>
                </a:solidFill>
                <a:effectLst/>
                <a:uLnTx/>
                <a:uFillTx/>
                <a:latin typeface="Helvetica Neue"/>
                <a:ea typeface="+mj-ea"/>
                <a:cs typeface="Helvetica Neue"/>
              </a:rPr>
              <a:t>Checklist</a:t>
            </a:r>
            <a:endParaRPr kumimoji="0" lang="en-US" sz="4000" b="1" i="0" u="none" strike="noStrike" kern="1200" cap="none" spc="0" normalizeH="0" baseline="0" noProof="0" dirty="0">
              <a:ln>
                <a:noFill/>
              </a:ln>
              <a:solidFill>
                <a:srgbClr val="E83582"/>
              </a:solidFill>
              <a:effectLst/>
              <a:uLnTx/>
              <a:uFillTx/>
              <a:latin typeface="Helvetica Neue"/>
              <a:ea typeface="+mj-ea"/>
              <a:cs typeface="Helvetica Neue"/>
            </a:endParaRPr>
          </a:p>
        </p:txBody>
      </p:sp>
      <p:sp>
        <p:nvSpPr>
          <p:cNvPr id="13" name="TextBox 12"/>
          <p:cNvSpPr txBox="1"/>
          <p:nvPr/>
        </p:nvSpPr>
        <p:spPr>
          <a:xfrm>
            <a:off x="4067003" y="2701995"/>
            <a:ext cx="184666" cy="369332"/>
          </a:xfrm>
          <a:prstGeom prst="rect">
            <a:avLst/>
          </a:prstGeom>
          <a:noFill/>
        </p:spPr>
        <p:txBody>
          <a:bodyPr wrap="none" rtlCol="0">
            <a:spAutoFit/>
          </a:bodyPr>
          <a:lstStyle/>
          <a:p>
            <a:endParaRPr lang="en-US" dirty="0"/>
          </a:p>
        </p:txBody>
      </p:sp>
      <p:sp>
        <p:nvSpPr>
          <p:cNvPr id="15" name="Rectangle 14"/>
          <p:cNvSpPr/>
          <p:nvPr/>
        </p:nvSpPr>
        <p:spPr>
          <a:xfrm>
            <a:off x="749820" y="5777045"/>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1185888" y="5584880"/>
            <a:ext cx="7772400" cy="181373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600" dirty="0" smtClean="0">
                <a:latin typeface="Helvetica Neue Light"/>
                <a:ea typeface="+mj-ea"/>
                <a:cs typeface="Helvetica Neue Light"/>
              </a:rPr>
              <a:t>s</a:t>
            </a:r>
            <a:r>
              <a:rPr lang="en-US" sz="2600" noProof="0" dirty="0" smtClean="0">
                <a:latin typeface="Helvetica Neue Light"/>
                <a:ea typeface="+mj-ea"/>
                <a:cs typeface="Helvetica Neue Light"/>
              </a:rPr>
              <a:t>hare one project idea on the Reflection Wall </a:t>
            </a:r>
            <a:endParaRPr kumimoji="0" lang="en-US" sz="26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756035"/>
            <a:ext cx="7772400" cy="1470025"/>
          </a:xfrm>
        </p:spPr>
        <p:txBody>
          <a:bodyPr anchor="ctr"/>
          <a:lstStyle/>
          <a:p>
            <a:r>
              <a:rPr lang="en-US" dirty="0" smtClean="0">
                <a:solidFill>
                  <a:srgbClr val="65A84C"/>
                </a:solidFill>
                <a:latin typeface="Helvetica Neue Light"/>
                <a:cs typeface="Helvetica Neue Light"/>
              </a:rPr>
              <a:t>Stories</a:t>
            </a:r>
            <a:endParaRPr lang="en-US" dirty="0">
              <a:solidFill>
                <a:srgbClr val="65A84C"/>
              </a:solidFill>
              <a:latin typeface="Helvetica Neue Light"/>
              <a:cs typeface="Helvetica Neue Light"/>
            </a:endParaRPr>
          </a:p>
        </p:txBody>
      </p:sp>
      <p:pic>
        <p:nvPicPr>
          <p:cNvPr id="3" name="Picture 2" descr="Blocks.jpg"/>
          <p:cNvPicPr>
            <a:picLocks noChangeAspect="1"/>
          </p:cNvPicPr>
          <p:nvPr/>
        </p:nvPicPr>
        <p:blipFill>
          <a:blip r:embed="rId3"/>
          <a:stretch>
            <a:fillRect/>
          </a:stretch>
        </p:blipFill>
        <p:spPr>
          <a:xfrm>
            <a:off x="334487" y="396099"/>
            <a:ext cx="8514799" cy="1833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atch.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36000" y="0"/>
            <a:ext cx="9216000" cy="6858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
        <p:nvSpPr>
          <p:cNvPr id="5" name="Title 1"/>
          <p:cNvSpPr txBox="1">
            <a:spLocks/>
          </p:cNvSpPr>
          <p:nvPr/>
        </p:nvSpPr>
        <p:spPr>
          <a:xfrm>
            <a:off x="304926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six word stories</a:t>
            </a: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
        <p:nvSpPr>
          <p:cNvPr id="8" name="Title 1"/>
          <p:cNvSpPr txBox="1">
            <a:spLocks/>
          </p:cNvSpPr>
          <p:nvPr/>
        </p:nvSpPr>
        <p:spPr>
          <a:xfrm>
            <a:off x="780373" y="2756035"/>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65A84C"/>
                </a:solidFill>
                <a:effectLst/>
                <a:uLnTx/>
                <a:uFillTx/>
                <a:latin typeface="Helvetica Neue Light"/>
                <a:ea typeface="+mj-ea"/>
                <a:cs typeface="Helvetica Neue Light"/>
              </a:rPr>
              <a:t>Stories</a:t>
            </a:r>
            <a:endParaRPr kumimoji="0" lang="en-US" sz="4400" b="0" i="0" u="none" strike="noStrike" kern="1200" cap="none" spc="0" normalizeH="0" baseline="0" noProof="0" dirty="0">
              <a:ln>
                <a:noFill/>
              </a:ln>
              <a:solidFill>
                <a:srgbClr val="65A84C"/>
              </a:solidFill>
              <a:effectLst/>
              <a:uLnTx/>
              <a:uFillTx/>
              <a:latin typeface="Helvetica Neue Light"/>
              <a:ea typeface="+mj-ea"/>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
        <p:nvSpPr>
          <p:cNvPr id="5" name="Title 1"/>
          <p:cNvSpPr txBox="1">
            <a:spLocks/>
          </p:cNvSpPr>
          <p:nvPr/>
        </p:nvSpPr>
        <p:spPr>
          <a:xfrm>
            <a:off x="304926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six word stories</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creature construction</a:t>
            </a: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
        <p:nvSpPr>
          <p:cNvPr id="8" name="Title 1"/>
          <p:cNvSpPr txBox="1">
            <a:spLocks/>
          </p:cNvSpPr>
          <p:nvPr/>
        </p:nvSpPr>
        <p:spPr>
          <a:xfrm>
            <a:off x="780373" y="2756035"/>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65A84C"/>
                </a:solidFill>
                <a:effectLst/>
                <a:uLnTx/>
                <a:uFillTx/>
                <a:latin typeface="Helvetica Neue Light"/>
                <a:ea typeface="+mj-ea"/>
                <a:cs typeface="Helvetica Neue Light"/>
              </a:rPr>
              <a:t>Stories</a:t>
            </a:r>
            <a:endParaRPr kumimoji="0" lang="en-US" sz="4400" b="0" i="0" u="none" strike="noStrike" kern="1200" cap="none" spc="0" normalizeH="0" baseline="0" noProof="0" dirty="0">
              <a:ln>
                <a:noFill/>
              </a:ln>
              <a:solidFill>
                <a:srgbClr val="65A84C"/>
              </a:solidFill>
              <a:effectLst/>
              <a:uLnTx/>
              <a:uFillTx/>
              <a:latin typeface="Helvetica Neue Light"/>
              <a:ea typeface="+mj-ea"/>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
        <p:nvSpPr>
          <p:cNvPr id="5" name="Title 1"/>
          <p:cNvSpPr txBox="1">
            <a:spLocks/>
          </p:cNvSpPr>
          <p:nvPr/>
        </p:nvSpPr>
        <p:spPr>
          <a:xfrm>
            <a:off x="304926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six word stories</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creature construction</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pass-it-on</a:t>
            </a: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
        <p:nvSpPr>
          <p:cNvPr id="8" name="Title 1"/>
          <p:cNvSpPr txBox="1">
            <a:spLocks/>
          </p:cNvSpPr>
          <p:nvPr/>
        </p:nvSpPr>
        <p:spPr>
          <a:xfrm>
            <a:off x="780373" y="2756035"/>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65A84C"/>
                </a:solidFill>
                <a:effectLst/>
                <a:uLnTx/>
                <a:uFillTx/>
                <a:latin typeface="Helvetica Neue Light"/>
                <a:ea typeface="+mj-ea"/>
                <a:cs typeface="Helvetica Neue Light"/>
              </a:rPr>
              <a:t>Stories</a:t>
            </a:r>
            <a:endParaRPr kumimoji="0" lang="en-US" sz="4400" b="0" i="0" u="none" strike="noStrike" kern="1200" cap="none" spc="0" normalizeH="0" baseline="0" noProof="0" dirty="0">
              <a:ln>
                <a:noFill/>
              </a:ln>
              <a:solidFill>
                <a:srgbClr val="65A84C"/>
              </a:solidFill>
              <a:effectLst/>
              <a:uLnTx/>
              <a:uFillTx/>
              <a:latin typeface="Helvetica Neue Light"/>
              <a:ea typeface="+mj-ea"/>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
        <p:nvSpPr>
          <p:cNvPr id="5" name="Title 1"/>
          <p:cNvSpPr txBox="1">
            <a:spLocks/>
          </p:cNvSpPr>
          <p:nvPr/>
        </p:nvSpPr>
        <p:spPr>
          <a:xfrm>
            <a:off x="3049262" y="4121770"/>
            <a:ext cx="8782476" cy="2736230"/>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six word stories</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creature construction</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pass-it-on</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performing scripts</a:t>
            </a:r>
            <a:endParaRPr lang="en-US" sz="2800"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
        <p:nvSpPr>
          <p:cNvPr id="8" name="Title 1"/>
          <p:cNvSpPr txBox="1">
            <a:spLocks/>
          </p:cNvSpPr>
          <p:nvPr/>
        </p:nvSpPr>
        <p:spPr>
          <a:xfrm>
            <a:off x="780373" y="2756035"/>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65A84C"/>
                </a:solidFill>
                <a:effectLst/>
                <a:uLnTx/>
                <a:uFillTx/>
                <a:latin typeface="Helvetica Neue Light"/>
                <a:ea typeface="+mj-ea"/>
                <a:cs typeface="Helvetica Neue Light"/>
              </a:rPr>
              <a:t>Stories</a:t>
            </a:r>
            <a:endParaRPr kumimoji="0" lang="en-US" sz="4400" b="0" i="0" u="none" strike="noStrike" kern="1200" cap="none" spc="0" normalizeH="0" baseline="0" noProof="0" dirty="0">
              <a:ln>
                <a:noFill/>
              </a:ln>
              <a:solidFill>
                <a:srgbClr val="65A84C"/>
              </a:solidFill>
              <a:effectLst/>
              <a:uLnTx/>
              <a:uFillTx/>
              <a:latin typeface="Helvetica Neue Light"/>
              <a:ea typeface="+mj-ea"/>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
        <p:nvSpPr>
          <p:cNvPr id="5" name="Title 1"/>
          <p:cNvSpPr txBox="1">
            <a:spLocks/>
          </p:cNvSpPr>
          <p:nvPr/>
        </p:nvSpPr>
        <p:spPr>
          <a:xfrm>
            <a:off x="3049262" y="4121770"/>
            <a:ext cx="8782476" cy="2736230"/>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six word stories</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creature construction</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pass-it-on</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performing scripts</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story time</a:t>
            </a:r>
            <a:endParaRPr lang="en-US" sz="2800"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
        <p:nvSpPr>
          <p:cNvPr id="8" name="Title 1"/>
          <p:cNvSpPr txBox="1">
            <a:spLocks/>
          </p:cNvSpPr>
          <p:nvPr/>
        </p:nvSpPr>
        <p:spPr>
          <a:xfrm>
            <a:off x="780373" y="2756035"/>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65A84C"/>
                </a:solidFill>
                <a:effectLst/>
                <a:uLnTx/>
                <a:uFillTx/>
                <a:latin typeface="Helvetica Neue Light"/>
                <a:ea typeface="+mj-ea"/>
                <a:cs typeface="Helvetica Neue Light"/>
              </a:rPr>
              <a:t>Stories</a:t>
            </a:r>
            <a:endParaRPr kumimoji="0" lang="en-US" sz="4400" b="0" i="0" u="none" strike="noStrike" kern="1200" cap="none" spc="0" normalizeH="0" baseline="0" noProof="0" dirty="0">
              <a:ln>
                <a:noFill/>
              </a:ln>
              <a:solidFill>
                <a:srgbClr val="65A84C"/>
              </a:solidFill>
              <a:effectLst/>
              <a:uLnTx/>
              <a:uFillTx/>
              <a:latin typeface="Helvetica Neue Light"/>
              <a:ea typeface="+mj-ea"/>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373" y="2756035"/>
            <a:ext cx="7772400" cy="1470025"/>
          </a:xfrm>
        </p:spPr>
        <p:txBody>
          <a:bodyPr anchor="ctr"/>
          <a:lstStyle/>
          <a:p>
            <a:r>
              <a:rPr lang="en-US" dirty="0" smtClean="0">
                <a:solidFill>
                  <a:srgbClr val="65A84C"/>
                </a:solidFill>
                <a:latin typeface="Helvetica Neue Light"/>
                <a:cs typeface="Helvetica Neue Light"/>
              </a:rPr>
              <a:t>Story examples</a:t>
            </a:r>
            <a:endParaRPr lang="en-US" dirty="0">
              <a:solidFill>
                <a:srgbClr val="65A84C"/>
              </a:solidFill>
              <a:latin typeface="Helvetica Neue Light"/>
              <a:cs typeface="Helvetica Neue Light"/>
            </a:endParaRPr>
          </a:p>
        </p:txBody>
      </p:sp>
      <p:pic>
        <p:nvPicPr>
          <p:cNvPr id="3" name="Picture 2" descr="Blocks.jpg"/>
          <p:cNvPicPr>
            <a:picLocks noChangeAspect="1"/>
          </p:cNvPicPr>
          <p:nvPr/>
        </p:nvPicPr>
        <p:blipFill>
          <a:blip r:embed="rId3"/>
          <a:stretch>
            <a:fillRect/>
          </a:stretch>
        </p:blipFill>
        <p:spPr>
          <a:xfrm>
            <a:off x="334487" y="396099"/>
            <a:ext cx="8514799" cy="1833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heroine lisa.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9715" y="-102809"/>
            <a:ext cx="11137294" cy="6960809"/>
          </a:xfrm>
          <a:prstGeom prst="rect">
            <a:avLst/>
          </a:prstGeom>
        </p:spPr>
      </p:pic>
    </p:spTree>
    <p:extLst>
      <p:ext uri="{BB962C8B-B14F-4D97-AF65-F5344CB8AC3E}">
        <p14:creationId xmlns:p14="http://schemas.microsoft.com/office/powerpoint/2010/main" val="560234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JoseEpicAdventur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5525" y="-89203"/>
            <a:ext cx="11115524" cy="6947203"/>
          </a:xfrm>
          <a:prstGeom prst="rect">
            <a:avLst/>
          </a:prstGeom>
        </p:spPr>
      </p:pic>
    </p:spTree>
    <p:extLst>
      <p:ext uri="{BB962C8B-B14F-4D97-AF65-F5344CB8AC3E}">
        <p14:creationId xmlns:p14="http://schemas.microsoft.com/office/powerpoint/2010/main" val="83465663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gwen's car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7148" y="0"/>
            <a:ext cx="10982476" cy="6864048"/>
          </a:xfrm>
          <a:prstGeom prst="rect">
            <a:avLst/>
          </a:prstGeom>
        </p:spPr>
      </p:pic>
    </p:spTree>
    <p:extLst>
      <p:ext uri="{BB962C8B-B14F-4D97-AF65-F5344CB8AC3E}">
        <p14:creationId xmlns:p14="http://schemas.microsoft.com/office/powerpoint/2010/main" val="280610185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gwenonthebeach.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3427" y="-1"/>
            <a:ext cx="11006667" cy="6879167"/>
          </a:xfrm>
          <a:prstGeom prst="rect">
            <a:avLst/>
          </a:prstGeom>
        </p:spPr>
      </p:pic>
    </p:spTree>
    <p:extLst>
      <p:ext uri="{BB962C8B-B14F-4D97-AF65-F5344CB8AC3E}">
        <p14:creationId xmlns:p14="http://schemas.microsoft.com/office/powerpoint/2010/main" val="4782269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8-07 at 11.53.19 AM.png"/>
          <p:cNvPicPr>
            <a:picLocks noChangeAspect="1"/>
          </p:cNvPicPr>
          <p:nvPr/>
        </p:nvPicPr>
        <p:blipFill>
          <a:blip r:embed="rId3"/>
          <a:srcRect l="5382" r="4356" b="5753"/>
          <a:stretch>
            <a:fillRect/>
          </a:stretch>
        </p:blipFill>
        <p:spPr>
          <a:xfrm>
            <a:off x="0" y="135100"/>
            <a:ext cx="9144000" cy="6722900"/>
          </a:xfrm>
          <a:prstGeom prst="rect">
            <a:avLst/>
          </a:prstGeom>
        </p:spPr>
      </p:pic>
    </p:spTree>
    <p:extLst>
      <p:ext uri="{BB962C8B-B14F-4D97-AF65-F5344CB8AC3E}">
        <p14:creationId xmlns:p14="http://schemas.microsoft.com/office/powerpoint/2010/main" val="316062524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fad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9046" y="-272144"/>
            <a:ext cx="11408229" cy="7130143"/>
          </a:xfrm>
          <a:prstGeom prst="rect">
            <a:avLst/>
          </a:prstGeom>
        </p:spPr>
      </p:pic>
    </p:spTree>
    <p:extLst>
      <p:ext uri="{BB962C8B-B14F-4D97-AF65-F5344CB8AC3E}">
        <p14:creationId xmlns:p14="http://schemas.microsoft.com/office/powerpoint/2010/main" val="153351138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cks.jpg"/>
          <p:cNvPicPr>
            <a:picLocks noChangeAspect="1"/>
          </p:cNvPicPr>
          <p:nvPr/>
        </p:nvPicPr>
        <p:blipFill>
          <a:blip r:embed="rId3"/>
          <a:stretch>
            <a:fillRect/>
          </a:stretch>
        </p:blipFill>
        <p:spPr>
          <a:xfrm>
            <a:off x="334487" y="396099"/>
            <a:ext cx="8514799" cy="1833047"/>
          </a:xfrm>
          <a:prstGeom prst="rect">
            <a:avLst/>
          </a:prstGeom>
        </p:spPr>
      </p:pic>
      <p:sp>
        <p:nvSpPr>
          <p:cNvPr id="7" name="Title 1"/>
          <p:cNvSpPr>
            <a:spLocks noGrp="1"/>
          </p:cNvSpPr>
          <p:nvPr>
            <p:ph type="ctrTitle"/>
          </p:nvPr>
        </p:nvSpPr>
        <p:spPr>
          <a:xfrm>
            <a:off x="1168920" y="3323454"/>
            <a:ext cx="7975080" cy="2431794"/>
          </a:xfrm>
        </p:spPr>
        <p:txBody>
          <a:bodyPr anchor="t">
            <a:normAutofit/>
          </a:bodyPr>
          <a:lstStyle/>
          <a:p>
            <a:pPr algn="l"/>
            <a:r>
              <a:rPr lang="en-US" sz="3000" dirty="0" smtClean="0">
                <a:latin typeface="Helvetica Neue Light"/>
                <a:cs typeface="Helvetica Neue Light"/>
              </a:rPr>
              <a:t>What have you noticed about other people’s projects and processes? How does this </a:t>
            </a:r>
            <a:br>
              <a:rPr lang="en-US" sz="3000" dirty="0" smtClean="0">
                <a:latin typeface="Helvetica Neue Light"/>
                <a:cs typeface="Helvetica Neue Light"/>
              </a:rPr>
            </a:br>
            <a:r>
              <a:rPr lang="en-US" sz="3000" dirty="0" smtClean="0">
                <a:latin typeface="Helvetica Neue Light"/>
                <a:cs typeface="Helvetica Neue Light"/>
              </a:rPr>
              <a:t>relate to design-based learning and</a:t>
            </a:r>
            <a:br>
              <a:rPr lang="en-US" sz="3000" dirty="0" smtClean="0">
                <a:latin typeface="Helvetica Neue Light"/>
                <a:cs typeface="Helvetica Neue Light"/>
              </a:rPr>
            </a:br>
            <a:r>
              <a:rPr lang="en-US" sz="3000" dirty="0" smtClean="0">
                <a:latin typeface="Helvetica Neue Light"/>
                <a:cs typeface="Helvetica Neue Light"/>
              </a:rPr>
              <a:t>computational thinking?</a:t>
            </a:r>
            <a:br>
              <a:rPr lang="en-US" sz="3000" dirty="0" smtClean="0">
                <a:latin typeface="Helvetica Neue Light"/>
                <a:cs typeface="Helvetica Neue Light"/>
              </a:rPr>
            </a:br>
            <a:endParaRPr lang="en-US" sz="3000" dirty="0">
              <a:latin typeface="Helvetica Neue Light"/>
              <a:cs typeface="Helvetica Neue Light"/>
            </a:endParaRPr>
          </a:p>
        </p:txBody>
      </p:sp>
      <p:sp>
        <p:nvSpPr>
          <p:cNvPr id="11" name="Title 1"/>
          <p:cNvSpPr txBox="1">
            <a:spLocks/>
          </p:cNvSpPr>
          <p:nvPr/>
        </p:nvSpPr>
        <p:spPr>
          <a:xfrm>
            <a:off x="1168920" y="5552598"/>
            <a:ext cx="7772400" cy="66198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000" noProof="0" dirty="0" smtClean="0">
                <a:latin typeface="Helvetica Neue Light"/>
                <a:ea typeface="+mj-ea"/>
                <a:cs typeface="Helvetica Neue Light"/>
              </a:rPr>
              <a:t>Write your thoughts in your design journal.</a:t>
            </a:r>
            <a:endParaRPr kumimoji="0" lang="en-US" sz="30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
        <p:nvSpPr>
          <p:cNvPr id="12" name="Title 1"/>
          <p:cNvSpPr txBox="1">
            <a:spLocks/>
          </p:cNvSpPr>
          <p:nvPr/>
        </p:nvSpPr>
        <p:spPr>
          <a:xfrm>
            <a:off x="645263" y="2242658"/>
            <a:ext cx="7772400" cy="93218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E83582"/>
                </a:solidFill>
                <a:effectLst/>
                <a:uLnTx/>
                <a:uFillTx/>
                <a:latin typeface="Helvetica Neue"/>
                <a:ea typeface="+mj-ea"/>
                <a:cs typeface="Helvetica Neue"/>
              </a:rPr>
              <a:t>Reflections</a:t>
            </a:r>
            <a:endParaRPr kumimoji="0" lang="en-US" sz="4000" b="1" i="0" u="none" strike="noStrike" kern="1200" cap="none" spc="0" normalizeH="0" baseline="0" noProof="0" dirty="0">
              <a:ln>
                <a:noFill/>
              </a:ln>
              <a:solidFill>
                <a:srgbClr val="E83582"/>
              </a:solidFill>
              <a:effectLst/>
              <a:uLnTx/>
              <a:uFillTx/>
              <a:latin typeface="Helvetica Neue"/>
              <a:ea typeface="+mj-ea"/>
              <a:cs typeface="Helvetica Neue"/>
            </a:endParaRPr>
          </a:p>
        </p:txBody>
      </p:sp>
      <p:sp>
        <p:nvSpPr>
          <p:cNvPr id="13" name="TextBox 12"/>
          <p:cNvSpPr txBox="1"/>
          <p:nvPr/>
        </p:nvSpPr>
        <p:spPr>
          <a:xfrm>
            <a:off x="4067003" y="2701995"/>
            <a:ext cx="184666" cy="369332"/>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Goodnight!</a:t>
            </a:r>
            <a:endParaRPr lang="en-US" dirty="0">
              <a:latin typeface="Helvetica Neue Light"/>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05" y="2499345"/>
            <a:ext cx="7772400" cy="1470025"/>
          </a:xfrm>
        </p:spPr>
        <p:txBody>
          <a:bodyPr anchor="ctr"/>
          <a:lstStyle/>
          <a:p>
            <a:r>
              <a:rPr lang="en-US" dirty="0" smtClean="0">
                <a:latin typeface="Helvetica Neue Light"/>
                <a:cs typeface="Helvetica Neue Light"/>
              </a:rPr>
              <a:t>Friday, August 10</a:t>
            </a:r>
            <a:endParaRPr lang="en-US" dirty="0">
              <a:latin typeface="Helvetica Neue Light"/>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cks.jpg"/>
          <p:cNvPicPr>
            <a:picLocks noChangeAspect="1"/>
          </p:cNvPicPr>
          <p:nvPr/>
        </p:nvPicPr>
        <p:blipFill>
          <a:blip r:embed="rId3"/>
          <a:stretch>
            <a:fillRect/>
          </a:stretch>
        </p:blipFill>
        <p:spPr>
          <a:xfrm>
            <a:off x="334487" y="396099"/>
            <a:ext cx="8514799" cy="1833047"/>
          </a:xfrm>
          <a:prstGeom prst="rect">
            <a:avLst/>
          </a:prstGeom>
        </p:spPr>
      </p:pic>
      <p:sp>
        <p:nvSpPr>
          <p:cNvPr id="8" name="Rectangle 7"/>
          <p:cNvSpPr/>
          <p:nvPr/>
        </p:nvSpPr>
        <p:spPr>
          <a:xfrm>
            <a:off x="751548" y="3146576"/>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1185888" y="2980702"/>
            <a:ext cx="7772400" cy="181373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noProof="0" dirty="0" smtClean="0">
                <a:latin typeface="Helvetica Neue Light"/>
                <a:ea typeface="+mj-ea"/>
                <a:cs typeface="Helvetica Neue Light"/>
              </a:rPr>
              <a:t>in your design journal, jot down 3 possible</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400" noProof="0" dirty="0" smtClean="0">
                <a:latin typeface="Helvetica Neue Light"/>
                <a:ea typeface="+mj-ea"/>
                <a:cs typeface="Helvetica Neue Light"/>
              </a:rPr>
              <a:t>storytelling </a:t>
            </a:r>
            <a:r>
              <a:rPr kumimoji="0" lang="en-US" sz="2400" b="0" i="0" u="none" strike="noStrike" kern="1200" cap="none" spc="0" normalizeH="0" baseline="0" dirty="0" smtClean="0">
                <a:ln>
                  <a:noFill/>
                </a:ln>
                <a:solidFill>
                  <a:schemeClr val="tx1"/>
                </a:solidFill>
                <a:effectLst/>
                <a:uLnTx/>
                <a:uFillTx/>
                <a:latin typeface="Helvetica Neue Light"/>
                <a:ea typeface="+mj-ea"/>
                <a:cs typeface="Helvetica Neue Light"/>
              </a:rPr>
              <a:t>project</a:t>
            </a:r>
            <a:r>
              <a:rPr lang="en-US" sz="2400" dirty="0" smtClean="0">
                <a:latin typeface="Helvetica Neue Light"/>
                <a:ea typeface="+mj-ea"/>
                <a:cs typeface="Helvetica Neue Light"/>
              </a:rPr>
              <a:t> ideas</a:t>
            </a:r>
            <a:r>
              <a:rPr kumimoji="0" lang="en-US" sz="2400" b="0" i="0" u="none" strike="noStrike" kern="1200" cap="none" spc="0" normalizeH="0" baseline="0" dirty="0" smtClean="0">
                <a:ln>
                  <a:noFill/>
                </a:ln>
                <a:solidFill>
                  <a:schemeClr val="tx1"/>
                </a:solidFill>
                <a:effectLst/>
                <a:uLnTx/>
                <a:uFillTx/>
                <a:latin typeface="Helvetica Neue Light"/>
                <a:ea typeface="+mj-ea"/>
                <a:cs typeface="Helvetica Neue Light"/>
              </a:rPr>
              <a:t> for </a:t>
            </a:r>
            <a:r>
              <a:rPr kumimoji="0" lang="en-US" sz="2400" b="0" i="0" u="none" strike="noStrike" kern="1200" cap="none" spc="0" normalizeH="0" dirty="0" smtClean="0">
                <a:ln>
                  <a:noFill/>
                </a:ln>
                <a:solidFill>
                  <a:schemeClr val="tx1"/>
                </a:solidFill>
                <a:effectLst/>
                <a:uLnTx/>
                <a:uFillTx/>
                <a:latin typeface="Helvetica Neue Light"/>
                <a:ea typeface="+mj-ea"/>
                <a:cs typeface="Helvetica Neue Light"/>
              </a:rPr>
              <a:t>you </a:t>
            </a:r>
            <a:r>
              <a:rPr lang="en-US" sz="2400" dirty="0" smtClean="0">
                <a:latin typeface="Helvetica Neue Light"/>
                <a:ea typeface="+mj-ea"/>
                <a:cs typeface="Helvetica Neue Light"/>
              </a:rPr>
              <a:t>or your students</a:t>
            </a:r>
            <a:endParaRPr kumimoji="0" lang="en-US" sz="24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
        <p:nvSpPr>
          <p:cNvPr id="12" name="Title 1"/>
          <p:cNvSpPr txBox="1">
            <a:spLocks/>
          </p:cNvSpPr>
          <p:nvPr/>
        </p:nvSpPr>
        <p:spPr>
          <a:xfrm>
            <a:off x="645263" y="2177868"/>
            <a:ext cx="7772400" cy="93218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US" sz="4000" b="1" dirty="0" smtClean="0">
                <a:solidFill>
                  <a:srgbClr val="E83582"/>
                </a:solidFill>
                <a:latin typeface="Helvetica Neue"/>
                <a:ea typeface="+mj-ea"/>
                <a:cs typeface="Helvetica Neue"/>
              </a:rPr>
              <a:t>Morning </a:t>
            </a:r>
            <a:r>
              <a:rPr kumimoji="0" lang="en-US" sz="4000" b="1" i="0" u="none" strike="noStrike" kern="1200" cap="none" spc="0" normalizeH="0" noProof="0" dirty="0" smtClean="0">
                <a:ln>
                  <a:noFill/>
                </a:ln>
                <a:solidFill>
                  <a:srgbClr val="E83582"/>
                </a:solidFill>
                <a:effectLst/>
                <a:uLnTx/>
                <a:uFillTx/>
                <a:latin typeface="Helvetica Neue"/>
                <a:ea typeface="+mj-ea"/>
                <a:cs typeface="Helvetica Neue"/>
              </a:rPr>
              <a:t>Checklist</a:t>
            </a:r>
            <a:endParaRPr kumimoji="0" lang="en-US" sz="4000" b="1" i="0" u="none" strike="noStrike" kern="1200" cap="none" spc="0" normalizeH="0" baseline="0" noProof="0" dirty="0">
              <a:ln>
                <a:noFill/>
              </a:ln>
              <a:solidFill>
                <a:srgbClr val="E83582"/>
              </a:solidFill>
              <a:effectLst/>
              <a:uLnTx/>
              <a:uFillTx/>
              <a:latin typeface="Helvetica Neue"/>
              <a:ea typeface="+mj-ea"/>
              <a:cs typeface="Helvetica Neue"/>
            </a:endParaRPr>
          </a:p>
        </p:txBody>
      </p:sp>
      <p:sp>
        <p:nvSpPr>
          <p:cNvPr id="13" name="TextBox 12"/>
          <p:cNvSpPr txBox="1"/>
          <p:nvPr/>
        </p:nvSpPr>
        <p:spPr>
          <a:xfrm>
            <a:off x="4067003" y="2701995"/>
            <a:ext cx="184666" cy="369332"/>
          </a:xfrm>
          <a:prstGeom prst="rect">
            <a:avLst/>
          </a:prstGeom>
          <a:noFill/>
        </p:spPr>
        <p:txBody>
          <a:bodyPr wrap="none" rtlCol="0">
            <a:spAutoFit/>
          </a:bodyPr>
          <a:lstStyle/>
          <a:p>
            <a:endParaRPr lang="en-US" dirty="0"/>
          </a:p>
        </p:txBody>
      </p:sp>
      <p:sp>
        <p:nvSpPr>
          <p:cNvPr id="15" name="Rectangle 14"/>
          <p:cNvSpPr/>
          <p:nvPr/>
        </p:nvSpPr>
        <p:spPr>
          <a:xfrm>
            <a:off x="749820" y="4131379"/>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1185888" y="4004004"/>
            <a:ext cx="7772400" cy="181373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dirty="0" smtClean="0">
                <a:latin typeface="Helvetica Neue Light"/>
                <a:ea typeface="+mj-ea"/>
                <a:cs typeface="Helvetica Neue Light"/>
              </a:rPr>
              <a:t>s</a:t>
            </a:r>
            <a:r>
              <a:rPr lang="en-US" sz="2400" noProof="0" dirty="0" smtClean="0">
                <a:latin typeface="Helvetica Neue Light"/>
                <a:ea typeface="+mj-ea"/>
                <a:cs typeface="Helvetica Neue Light"/>
              </a:rPr>
              <a:t>hare one </a:t>
            </a:r>
            <a:r>
              <a:rPr lang="en-US" sz="2400" dirty="0" smtClean="0">
                <a:latin typeface="Helvetica Neue Light"/>
                <a:ea typeface="+mj-ea"/>
                <a:cs typeface="Helvetica Neue Light"/>
              </a:rPr>
              <a:t>story </a:t>
            </a:r>
            <a:r>
              <a:rPr lang="en-US" sz="2400" noProof="0" dirty="0" smtClean="0">
                <a:latin typeface="Helvetica Neue Light"/>
                <a:ea typeface="+mj-ea"/>
                <a:cs typeface="Helvetica Neue Light"/>
              </a:rPr>
              <a:t>project idea on the Reflection Wall </a:t>
            </a:r>
            <a:endParaRPr kumimoji="0" lang="en-US" sz="24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
        <p:nvSpPr>
          <p:cNvPr id="14" name="Rectangle 13"/>
          <p:cNvSpPr/>
          <p:nvPr/>
        </p:nvSpPr>
        <p:spPr>
          <a:xfrm>
            <a:off x="751548" y="4817961"/>
            <a:ext cx="274320" cy="27432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1187616" y="4690586"/>
            <a:ext cx="7772400" cy="1813737"/>
          </a:xfrm>
          <a:prstGeom prst="rect">
            <a:avLst/>
          </a:prstGeom>
        </p:spPr>
        <p:txBody>
          <a:bodyPr vert="horz" lIns="91440" tIns="45720" rIns="91440" bIns="45720" rtlCol="0" anchor="t">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dirty="0" smtClean="0">
                <a:latin typeface="Helvetica Neue Light"/>
                <a:ea typeface="+mj-ea"/>
                <a:cs typeface="Helvetica Neue Light"/>
              </a:rPr>
              <a:t>revisit your pink goals sticky on the Reflection Wall. How is your progress? Have you reached your goals? Have they changed? Have new goals emerged? Write your current goals progress on a yellow post-it and place it next to your original goals.</a:t>
            </a:r>
            <a:endParaRPr kumimoji="0" lang="en-US" sz="2400" b="0" i="0" u="none" strike="noStrike" kern="1200" cap="none" spc="0" normalizeH="0" baseline="0" noProof="0" dirty="0">
              <a:ln>
                <a:noFill/>
              </a:ln>
              <a:solidFill>
                <a:schemeClr val="tx1"/>
              </a:solidFill>
              <a:effectLst/>
              <a:uLnTx/>
              <a:uFillTx/>
              <a:latin typeface="Helvetica Neue Light"/>
              <a:ea typeface="+mj-ea"/>
              <a:cs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cks.jpg"/>
          <p:cNvPicPr>
            <a:picLocks noChangeAspect="1"/>
          </p:cNvPicPr>
          <p:nvPr/>
        </p:nvPicPr>
        <p:blipFill>
          <a:blip r:embed="rId3"/>
          <a:stretch>
            <a:fillRect/>
          </a:stretch>
        </p:blipFill>
        <p:spPr>
          <a:xfrm>
            <a:off x="334487" y="396099"/>
            <a:ext cx="8514799" cy="1833047"/>
          </a:xfrm>
          <a:prstGeom prst="rect">
            <a:avLst/>
          </a:prstGeom>
        </p:spPr>
      </p:pic>
      <p:sp>
        <p:nvSpPr>
          <p:cNvPr id="7" name="Title 1"/>
          <p:cNvSpPr>
            <a:spLocks noGrp="1"/>
          </p:cNvSpPr>
          <p:nvPr>
            <p:ph type="ctrTitle"/>
          </p:nvPr>
        </p:nvSpPr>
        <p:spPr>
          <a:xfrm>
            <a:off x="1168920" y="3323454"/>
            <a:ext cx="7772400" cy="661988"/>
          </a:xfrm>
        </p:spPr>
        <p:txBody>
          <a:bodyPr anchor="t">
            <a:normAutofit/>
          </a:bodyPr>
          <a:lstStyle/>
          <a:p>
            <a:pPr algn="l"/>
            <a:r>
              <a:rPr lang="en-US" sz="3000" dirty="0" smtClean="0">
                <a:latin typeface="Helvetica Neue Light"/>
                <a:cs typeface="Helvetica Neue Light"/>
              </a:rPr>
              <a:t>What is your name?</a:t>
            </a:r>
            <a:endParaRPr lang="en-US" sz="3000" dirty="0">
              <a:latin typeface="Helvetica Neue Light"/>
              <a:cs typeface="Helvetica Neue Light"/>
            </a:endParaRPr>
          </a:p>
        </p:txBody>
      </p:sp>
      <p:sp>
        <p:nvSpPr>
          <p:cNvPr id="11" name="Title 1"/>
          <p:cNvSpPr txBox="1">
            <a:spLocks/>
          </p:cNvSpPr>
          <p:nvPr/>
        </p:nvSpPr>
        <p:spPr>
          <a:xfrm>
            <a:off x="1185888" y="3985442"/>
            <a:ext cx="7772400" cy="1107036"/>
          </a:xfrm>
          <a:prstGeom prst="rect">
            <a:avLst/>
          </a:prstGeom>
        </p:spPr>
        <p:txBody>
          <a:bodyPr vert="horz" lIns="91440" tIns="45720" rIns="91440" bIns="45720" rtlCol="0" anchor="t">
            <a:normAutofit/>
          </a:bodyPr>
          <a:lstStyle/>
          <a:p>
            <a:pPr lvl="0">
              <a:spcBef>
                <a:spcPct val="0"/>
              </a:spcBef>
              <a:defRPr/>
            </a:pPr>
            <a:r>
              <a:rPr lang="en-US" sz="3000" dirty="0" smtClean="0">
                <a:latin typeface="Helvetica Neue Light"/>
                <a:cs typeface="Helvetica Neue Light"/>
              </a:rPr>
              <a:t>What is one take away from yesterday’s activities?</a:t>
            </a:r>
            <a:endParaRPr lang="en-US" sz="3000" dirty="0">
              <a:latin typeface="Helvetica Neue Light"/>
              <a:cs typeface="Helvetica Neue Light"/>
            </a:endParaRPr>
          </a:p>
        </p:txBody>
      </p:sp>
      <p:sp>
        <p:nvSpPr>
          <p:cNvPr id="12" name="Title 1"/>
          <p:cNvSpPr txBox="1">
            <a:spLocks/>
          </p:cNvSpPr>
          <p:nvPr/>
        </p:nvSpPr>
        <p:spPr>
          <a:xfrm>
            <a:off x="645263" y="2242658"/>
            <a:ext cx="7772400" cy="93218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E83582"/>
                </a:solidFill>
                <a:effectLst/>
                <a:uLnTx/>
                <a:uFillTx/>
                <a:latin typeface="Helvetica Neue"/>
                <a:ea typeface="+mj-ea"/>
                <a:cs typeface="Helvetica Neue"/>
              </a:rPr>
              <a:t>Getting to</a:t>
            </a:r>
            <a:r>
              <a:rPr kumimoji="0" lang="en-US" sz="4000" b="1" i="0" u="none" strike="noStrike" kern="1200" cap="none" spc="0" normalizeH="0" noProof="0" dirty="0" smtClean="0">
                <a:ln>
                  <a:noFill/>
                </a:ln>
                <a:solidFill>
                  <a:srgbClr val="E83582"/>
                </a:solidFill>
                <a:effectLst/>
                <a:uLnTx/>
                <a:uFillTx/>
                <a:latin typeface="Helvetica Neue"/>
                <a:ea typeface="+mj-ea"/>
                <a:cs typeface="Helvetica Neue"/>
              </a:rPr>
              <a:t> Know </a:t>
            </a:r>
            <a:r>
              <a:rPr lang="en-US" sz="4000" b="1" dirty="0" smtClean="0">
                <a:solidFill>
                  <a:srgbClr val="E83582"/>
                </a:solidFill>
                <a:latin typeface="Helvetica Neue"/>
                <a:ea typeface="+mj-ea"/>
                <a:cs typeface="Helvetica Neue"/>
              </a:rPr>
              <a:t>Y</a:t>
            </a:r>
            <a:r>
              <a:rPr kumimoji="0" lang="en-US" sz="4000" b="1" i="0" u="none" strike="noStrike" kern="1200" cap="none" spc="0" normalizeH="0" noProof="0" dirty="0" err="1" smtClean="0">
                <a:ln>
                  <a:noFill/>
                </a:ln>
                <a:solidFill>
                  <a:srgbClr val="E83582"/>
                </a:solidFill>
                <a:effectLst/>
                <a:uLnTx/>
                <a:uFillTx/>
                <a:latin typeface="Helvetica Neue"/>
                <a:ea typeface="+mj-ea"/>
                <a:cs typeface="Helvetica Neue"/>
              </a:rPr>
              <a:t>ou</a:t>
            </a:r>
            <a:endParaRPr kumimoji="0" lang="en-US" sz="4000" b="1" i="0" u="none" strike="noStrike" kern="1200" cap="none" spc="0" normalizeH="0" baseline="0" noProof="0" dirty="0">
              <a:ln>
                <a:noFill/>
              </a:ln>
              <a:solidFill>
                <a:srgbClr val="E83582"/>
              </a:solidFill>
              <a:effectLst/>
              <a:uLnTx/>
              <a:uFillTx/>
              <a:latin typeface="Helvetica Neue"/>
              <a:ea typeface="+mj-ea"/>
              <a:cs typeface="Helvetica Neue"/>
            </a:endParaRPr>
          </a:p>
        </p:txBody>
      </p:sp>
      <p:sp>
        <p:nvSpPr>
          <p:cNvPr id="13" name="TextBox 12"/>
          <p:cNvSpPr txBox="1"/>
          <p:nvPr/>
        </p:nvSpPr>
        <p:spPr>
          <a:xfrm>
            <a:off x="4067003" y="2701995"/>
            <a:ext cx="184666" cy="369332"/>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5253" y="2756035"/>
            <a:ext cx="7772400" cy="1470025"/>
          </a:xfrm>
        </p:spPr>
        <p:txBody>
          <a:bodyPr/>
          <a:lstStyle/>
          <a:p>
            <a:r>
              <a:rPr lang="en-US" dirty="0" smtClean="0">
                <a:solidFill>
                  <a:srgbClr val="2593D2"/>
                </a:solidFill>
                <a:latin typeface="Helvetica Neue Light"/>
                <a:cs typeface="Helvetica Neue Light"/>
              </a:rPr>
              <a:t>Games</a:t>
            </a:r>
            <a:endParaRPr lang="en-US" b="1" dirty="0">
              <a:solidFill>
                <a:srgbClr val="7C5EA8"/>
              </a:solidFill>
              <a:latin typeface="Helvetica Neue Light"/>
              <a:cs typeface="Helvetica Neue Light"/>
            </a:endParaRPr>
          </a:p>
        </p:txBody>
      </p:sp>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5253" y="2756035"/>
            <a:ext cx="7772400" cy="1470025"/>
          </a:xfrm>
        </p:spPr>
        <p:txBody>
          <a:bodyPr/>
          <a:lstStyle/>
          <a:p>
            <a:r>
              <a:rPr lang="en-US" dirty="0" smtClean="0">
                <a:solidFill>
                  <a:srgbClr val="2593D2"/>
                </a:solidFill>
                <a:latin typeface="Helvetica Neue Light"/>
                <a:cs typeface="Helvetica Neue Light"/>
              </a:rPr>
              <a:t>Games</a:t>
            </a:r>
            <a:endParaRPr lang="en-US" b="1" dirty="0">
              <a:solidFill>
                <a:srgbClr val="7C5EA8"/>
              </a:solidFill>
              <a:latin typeface="Helvetica Neue Light"/>
              <a:cs typeface="Helvetica Neue Light"/>
            </a:endParaRPr>
          </a:p>
        </p:txBody>
      </p:sp>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
        <p:nvSpPr>
          <p:cNvPr id="5" name="Title 1"/>
          <p:cNvSpPr txBox="1">
            <a:spLocks/>
          </p:cNvSpPr>
          <p:nvPr/>
        </p:nvSpPr>
        <p:spPr>
          <a:xfrm>
            <a:off x="304926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a:t>
            </a:r>
            <a:r>
              <a:rPr lang="en-US" sz="2600" dirty="0" smtClean="0">
                <a:latin typeface="Helvetica Neue Light"/>
                <a:ea typeface="+mj-ea"/>
                <a:cs typeface="Helvetica Neue Light"/>
              </a:rPr>
              <a:t>debugging</a:t>
            </a: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5253" y="2756035"/>
            <a:ext cx="7772400" cy="1470025"/>
          </a:xfrm>
        </p:spPr>
        <p:txBody>
          <a:bodyPr/>
          <a:lstStyle/>
          <a:p>
            <a:r>
              <a:rPr lang="en-US" dirty="0" smtClean="0">
                <a:solidFill>
                  <a:srgbClr val="2593D2"/>
                </a:solidFill>
                <a:latin typeface="Helvetica Neue Light"/>
                <a:cs typeface="Helvetica Neue Light"/>
              </a:rPr>
              <a:t>Games</a:t>
            </a:r>
            <a:endParaRPr lang="en-US" b="1" dirty="0">
              <a:solidFill>
                <a:srgbClr val="7C5EA8"/>
              </a:solidFill>
              <a:latin typeface="Helvetica Neue Light"/>
              <a:cs typeface="Helvetica Neue Light"/>
            </a:endParaRPr>
          </a:p>
        </p:txBody>
      </p:sp>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
        <p:nvSpPr>
          <p:cNvPr id="5" name="Title 1"/>
          <p:cNvSpPr txBox="1">
            <a:spLocks/>
          </p:cNvSpPr>
          <p:nvPr/>
        </p:nvSpPr>
        <p:spPr>
          <a:xfrm>
            <a:off x="304926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a:t>
            </a:r>
            <a:r>
              <a:rPr lang="en-US" sz="2600" dirty="0" smtClean="0">
                <a:latin typeface="Helvetica Neue Light"/>
                <a:ea typeface="+mj-ea"/>
                <a:cs typeface="Helvetica Neue Light"/>
              </a:rPr>
              <a:t>debugging</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a-maze-</a:t>
            </a:r>
            <a:r>
              <a:rPr lang="en-US" sz="2600" dirty="0" err="1" smtClean="0">
                <a:latin typeface="Helvetica Neue Light"/>
                <a:ea typeface="+mj-ea"/>
                <a:cs typeface="Helvetica Neue Light"/>
              </a:rPr>
              <a:t>ing</a:t>
            </a:r>
            <a:r>
              <a:rPr lang="en-US" sz="2600" dirty="0" smtClean="0">
                <a:latin typeface="Helvetica Neue Light"/>
                <a:ea typeface="+mj-ea"/>
                <a:cs typeface="Helvetica Neue Light"/>
              </a:rPr>
              <a:t> projects</a:t>
            </a: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5253" y="2756035"/>
            <a:ext cx="7772400" cy="1470025"/>
          </a:xfrm>
        </p:spPr>
        <p:txBody>
          <a:bodyPr/>
          <a:lstStyle/>
          <a:p>
            <a:r>
              <a:rPr lang="en-US" dirty="0" smtClean="0">
                <a:solidFill>
                  <a:srgbClr val="2593D2"/>
                </a:solidFill>
                <a:latin typeface="Helvetica Neue Light"/>
                <a:cs typeface="Helvetica Neue Light"/>
              </a:rPr>
              <a:t>Games</a:t>
            </a:r>
            <a:endParaRPr lang="en-US" b="1" dirty="0">
              <a:solidFill>
                <a:srgbClr val="7C5EA8"/>
              </a:solidFill>
              <a:latin typeface="Helvetica Neue Light"/>
              <a:cs typeface="Helvetica Neue Light"/>
            </a:endParaRPr>
          </a:p>
        </p:txBody>
      </p:sp>
      <p:pic>
        <p:nvPicPr>
          <p:cNvPr id="4" name="Picture 3" descr="Blocks.jpg"/>
          <p:cNvPicPr>
            <a:picLocks noChangeAspect="1"/>
          </p:cNvPicPr>
          <p:nvPr/>
        </p:nvPicPr>
        <p:blipFill>
          <a:blip r:embed="rId3"/>
          <a:stretch>
            <a:fillRect/>
          </a:stretch>
        </p:blipFill>
        <p:spPr>
          <a:xfrm>
            <a:off x="334487" y="396099"/>
            <a:ext cx="8514799" cy="1833047"/>
          </a:xfrm>
          <a:prstGeom prst="rect">
            <a:avLst/>
          </a:prstGeom>
        </p:spPr>
      </p:pic>
      <p:sp>
        <p:nvSpPr>
          <p:cNvPr id="5" name="Title 1"/>
          <p:cNvSpPr txBox="1">
            <a:spLocks/>
          </p:cNvSpPr>
          <p:nvPr/>
        </p:nvSpPr>
        <p:spPr>
          <a:xfrm>
            <a:off x="3049262" y="4121770"/>
            <a:ext cx="8782476" cy="220089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800" dirty="0" smtClean="0">
                <a:latin typeface="Helvetica Neue Light"/>
                <a:ea typeface="+mj-ea"/>
                <a:cs typeface="Helvetica Neue Light"/>
              </a:rPr>
              <a:t> </a:t>
            </a:r>
            <a:r>
              <a:rPr lang="en-US" sz="2600" dirty="0" smtClean="0">
                <a:latin typeface="Helvetica Neue Light"/>
                <a:ea typeface="+mj-ea"/>
                <a:cs typeface="Helvetica Neue Light"/>
              </a:rPr>
              <a:t>debugging</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a-maze-</a:t>
            </a:r>
            <a:r>
              <a:rPr lang="en-US" sz="2600" dirty="0" err="1" smtClean="0">
                <a:latin typeface="Helvetica Neue Light"/>
                <a:ea typeface="+mj-ea"/>
                <a:cs typeface="Helvetica Neue Light"/>
              </a:rPr>
              <a:t>ing</a:t>
            </a:r>
            <a:r>
              <a:rPr lang="en-US" sz="2600" dirty="0" smtClean="0">
                <a:latin typeface="Helvetica Neue Light"/>
                <a:ea typeface="+mj-ea"/>
                <a:cs typeface="Helvetica Neue Light"/>
              </a:rPr>
              <a:t> projects</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Helvetica Neue Light"/>
                <a:ea typeface="+mj-ea"/>
                <a:cs typeface="Helvetica Neue Light"/>
              </a:rPr>
              <a:t> let’s play</a:t>
            </a:r>
            <a:endParaRPr lang="en-US" sz="2800" dirty="0" smtClean="0">
              <a:latin typeface="Helvetica"/>
              <a:ea typeface="+mj-ea"/>
              <a:cs typeface="Helvetica"/>
            </a:endParaRPr>
          </a:p>
          <a:p>
            <a:pPr lvl="1">
              <a:spcBef>
                <a:spcPct val="0"/>
              </a:spcBef>
            </a:pPr>
            <a:endParaRPr lang="en-US" sz="2800" b="1" dirty="0" smtClean="0">
              <a:latin typeface="Helvetica"/>
              <a:ea typeface="+mj-ea"/>
              <a:cs typeface="Helvetica"/>
            </a:endParaRPr>
          </a:p>
          <a:p>
            <a:pPr marL="0" marR="0" lvl="0" indent="0" defTabSz="457200" rtl="0" eaLnBrk="1" fontAlgn="auto" latinLnBrk="0" hangingPunct="1">
              <a:lnSpc>
                <a:spcPct val="100000"/>
              </a:lnSpc>
              <a:spcBef>
                <a:spcPct val="0"/>
              </a:spcBef>
              <a:spcAft>
                <a:spcPts val="0"/>
              </a:spcAft>
              <a:buClrTx/>
              <a:buSzTx/>
              <a:tabLst/>
              <a:defRPr/>
            </a:pPr>
            <a:endParaRPr lang="en-US" sz="2800" b="1" dirty="0" smtClean="0">
              <a:latin typeface="Helvetica"/>
              <a:ea typeface="+mj-ea"/>
              <a:cs typeface="Helvetica"/>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7958</TotalTime>
  <Words>1477</Words>
  <Application>Microsoft Macintosh PowerPoint</Application>
  <PresentationFormat>On-screen Show (4:3)</PresentationFormat>
  <Paragraphs>457</Paragraphs>
  <Slides>124</Slides>
  <Notes>111</Notes>
  <HiddenSlides>0</HiddenSlides>
  <MMClips>27</MMClips>
  <ScaleCrop>false</ScaleCrop>
  <HeadingPairs>
    <vt:vector size="4" baseType="variant">
      <vt:variant>
        <vt:lpstr>Theme</vt:lpstr>
      </vt:variant>
      <vt:variant>
        <vt:i4>1</vt:i4>
      </vt:variant>
      <vt:variant>
        <vt:lpstr>Slide Titles</vt:lpstr>
      </vt:variant>
      <vt:variant>
        <vt:i4>124</vt:i4>
      </vt:variant>
    </vt:vector>
  </HeadingPairs>
  <TitlesOfParts>
    <vt:vector size="125" baseType="lpstr">
      <vt:lpstr>Office Theme</vt:lpstr>
      <vt:lpstr>CS4HS CREATIVE COMPUTING</vt:lpstr>
      <vt:lpstr>Wednesday, August 8</vt:lpstr>
      <vt:lpstr>What is CS4HS?</vt:lpstr>
      <vt:lpstr>What is CS4HS?</vt:lpstr>
      <vt:lpstr>What is CS4HS?</vt:lpstr>
      <vt:lpstr>What is Creative Computing?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projects</vt:lpstr>
      <vt:lpstr>Arts</vt:lpstr>
      <vt:lpstr>PowerPoint Presentation</vt:lpstr>
      <vt:lpstr>PowerPoint Presentation</vt:lpstr>
      <vt:lpstr>Humanities</vt:lpstr>
      <vt:lpstr>PowerPoint Presentation</vt:lpstr>
      <vt:lpstr>PowerPoint Presentation</vt:lpstr>
      <vt:lpstr>Science</vt:lpstr>
      <vt:lpstr>PowerPoint Presentation</vt:lpstr>
      <vt:lpstr>PowerPoint Presentation</vt:lpstr>
      <vt:lpstr>Mathematics</vt:lpstr>
      <vt:lpstr>PowerPoint Presentation</vt:lpstr>
      <vt:lpstr>PowerPoint Presentation</vt:lpstr>
      <vt:lpstr>Computer Science</vt:lpstr>
      <vt:lpstr>PowerPoint Presentation</vt:lpstr>
      <vt:lpstr>PowerPoint Presentation</vt:lpstr>
      <vt:lpstr>About Me</vt:lpstr>
      <vt:lpstr>Resources</vt:lpstr>
      <vt:lpstr>Reflecting on your design process, what worked, what didn’t, what are you learning, what surprised you?  Write your thoughts in your design journal. </vt:lpstr>
      <vt:lpstr>Design Based Learning</vt:lpstr>
      <vt:lpstr>Design Based Learning</vt:lpstr>
      <vt:lpstr>Design Based Learning</vt:lpstr>
      <vt:lpstr>Design Based Learning</vt:lpstr>
      <vt:lpstr>Design Based Learning</vt:lpstr>
      <vt:lpstr>Workshop Goals</vt:lpstr>
      <vt:lpstr>Workshop Goals</vt:lpstr>
      <vt:lpstr>Workshop Goals</vt:lpstr>
      <vt:lpstr>Workshop Goals</vt:lpstr>
      <vt:lpstr>Workshop Goals</vt:lpstr>
      <vt:lpstr>Workshop Activities</vt:lpstr>
      <vt:lpstr>Workshop Activities</vt:lpstr>
      <vt:lpstr>Workshop Activities</vt:lpstr>
      <vt:lpstr>Workshop Activities</vt:lpstr>
      <vt:lpstr>Workshop Activities</vt:lpstr>
      <vt:lpstr>PowerPoint Presentation</vt:lpstr>
      <vt:lpstr>Optional Homework</vt:lpstr>
      <vt:lpstr>Optional Homework</vt:lpstr>
      <vt:lpstr>PowerPoint Presentation</vt:lpstr>
      <vt:lpstr>Optional Homework</vt:lpstr>
      <vt:lpstr>Optional Homework</vt:lpstr>
      <vt:lpstr>PowerPoint Presentation</vt:lpstr>
      <vt:lpstr>Goodnight!</vt:lpstr>
      <vt:lpstr>Thursday, August 9</vt:lpstr>
      <vt:lpstr>say hello to your new neighbors</vt:lpstr>
      <vt:lpstr>What is your name?</vt:lpstr>
      <vt:lpstr>Arts</vt:lpstr>
      <vt:lpstr>Arts</vt:lpstr>
      <vt:lpstr>Arts</vt:lpstr>
      <vt:lpstr>Arts</vt:lpstr>
      <vt:lpstr>Art examples</vt:lpstr>
      <vt:lpstr>PowerPoint Presentation</vt:lpstr>
      <vt:lpstr>PowerPoint Presentation</vt:lpstr>
      <vt:lpstr>PowerPoint Presentation</vt:lpstr>
      <vt:lpstr>PowerPoint Presentation</vt:lpstr>
      <vt:lpstr>PowerPoint Presentation</vt:lpstr>
      <vt:lpstr>What are students learning as they engage with a tool like Scratch?</vt:lpstr>
      <vt:lpstr>Computational Thinking</vt:lpstr>
      <vt:lpstr>Computational Thinking</vt:lpstr>
      <vt:lpstr>Computational Thinking</vt:lpstr>
      <vt:lpstr>Computational Thinking</vt:lpstr>
      <vt:lpstr>Computational Thinking</vt:lpstr>
      <vt:lpstr>Computational Thinking</vt:lpstr>
      <vt:lpstr>Computational Thinking</vt:lpstr>
      <vt:lpstr>PowerPoint Presentation</vt:lpstr>
      <vt:lpstr>PowerPoint Presentation</vt:lpstr>
      <vt:lpstr>Stories</vt:lpstr>
      <vt:lpstr>PowerPoint Presentation</vt:lpstr>
      <vt:lpstr>PowerPoint Presentation</vt:lpstr>
      <vt:lpstr>PowerPoint Presentation</vt:lpstr>
      <vt:lpstr>PowerPoint Presentation</vt:lpstr>
      <vt:lpstr>PowerPoint Presentation</vt:lpstr>
      <vt:lpstr>Story examples</vt:lpstr>
      <vt:lpstr>PowerPoint Presentation</vt:lpstr>
      <vt:lpstr>PowerPoint Presentation</vt:lpstr>
      <vt:lpstr>PowerPoint Presentation</vt:lpstr>
      <vt:lpstr>PowerPoint Presentation</vt:lpstr>
      <vt:lpstr>PowerPoint Presentation</vt:lpstr>
      <vt:lpstr>What have you noticed about other people’s projects and processes? How does this  relate to design-based learning and computational thinking? </vt:lpstr>
      <vt:lpstr>Goodnight!</vt:lpstr>
      <vt:lpstr>Friday, August 10</vt:lpstr>
      <vt:lpstr>PowerPoint Presentation</vt:lpstr>
      <vt:lpstr>What is your name?</vt:lpstr>
      <vt:lpstr>Games</vt:lpstr>
      <vt:lpstr>Games</vt:lpstr>
      <vt:lpstr>Games</vt:lpstr>
      <vt:lpstr>Games</vt:lpstr>
      <vt:lpstr>Games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Independent Projects</vt:lpstr>
      <vt:lpstr>Independent Projects</vt:lpstr>
      <vt:lpstr>Independent Projects</vt:lpstr>
      <vt:lpstr>Independent Projects</vt:lpstr>
      <vt:lpstr>How might you incorporate ideas from the workshop in your practice? What are some of the barriers and challenges to doing this? </vt:lpstr>
      <vt:lpstr>Design-Based Learning</vt:lpstr>
      <vt:lpstr>Design-Based Learning</vt:lpstr>
      <vt:lpstr>Design-Based Learning</vt:lpstr>
      <vt:lpstr>Design-Based Learning</vt:lpstr>
      <vt:lpstr>Goodnight!</vt:lpstr>
      <vt:lpstr>Saturday, August 11</vt:lpstr>
      <vt:lpstr>PowerPoint Presentation</vt:lpstr>
      <vt:lpstr>What is your name?</vt:lpstr>
      <vt:lpstr>What is your image of creative computing now? How has it evolved over the workshop?</vt:lpstr>
      <vt:lpstr>PowerPoint Presentation</vt:lpstr>
    </vt:vector>
  </TitlesOfParts>
  <Company>MIT Media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CS4HS CREATIVE COMPUTING</dc:title>
  <dc:creator>Michelle Chung</dc:creator>
  <cp:lastModifiedBy>Michelle Chung</cp:lastModifiedBy>
  <cp:revision>43</cp:revision>
  <dcterms:created xsi:type="dcterms:W3CDTF">2012-08-08T16:17:50Z</dcterms:created>
  <dcterms:modified xsi:type="dcterms:W3CDTF">2012-08-17T06:06:28Z</dcterms:modified>
</cp:coreProperties>
</file>