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9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94643"/>
  </p:normalViewPr>
  <p:slideViewPr>
    <p:cSldViewPr>
      <p:cViewPr>
        <p:scale>
          <a:sx n="154" d="100"/>
          <a:sy n="154" d="100"/>
        </p:scale>
        <p:origin x="-1494" y="-37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939598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245"/>
              </a:lnSpc>
            </a:pPr>
            <a:r>
              <a:rPr spc="-10" dirty="0"/>
              <a:t>SCRATCH </a:t>
            </a:r>
            <a:r>
              <a:rPr spc="-20" dirty="0"/>
              <a:t>EDUCATOR  </a:t>
            </a:r>
            <a:r>
              <a:rPr spc="-5" dirty="0"/>
              <a:t>GUIDE </a:t>
            </a:r>
            <a:r>
              <a:rPr spc="114" dirty="0"/>
              <a:t>•</a:t>
            </a:r>
            <a:r>
              <a:rPr spc="5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939598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245"/>
              </a:lnSpc>
            </a:pPr>
            <a:r>
              <a:rPr spc="-10" dirty="0"/>
              <a:t>SCRATCH </a:t>
            </a:r>
            <a:r>
              <a:rPr spc="-20" dirty="0"/>
              <a:t>EDUCATOR  </a:t>
            </a:r>
            <a:r>
              <a:rPr spc="-5" dirty="0"/>
              <a:t>GUIDE </a:t>
            </a:r>
            <a:r>
              <a:rPr spc="114" dirty="0"/>
              <a:t>•</a:t>
            </a:r>
            <a:r>
              <a:rPr spc="5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939598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245"/>
              </a:lnSpc>
            </a:pPr>
            <a:r>
              <a:rPr spc="-10" dirty="0"/>
              <a:t>SCRATCH </a:t>
            </a:r>
            <a:r>
              <a:rPr spc="-20" dirty="0"/>
              <a:t>EDUCATOR  </a:t>
            </a:r>
            <a:r>
              <a:rPr spc="-5" dirty="0"/>
              <a:t>GUIDE </a:t>
            </a:r>
            <a:r>
              <a:rPr spc="114" dirty="0"/>
              <a:t>•</a:t>
            </a:r>
            <a:r>
              <a:rPr spc="5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3/7/2018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939598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245"/>
              </a:lnSpc>
            </a:pPr>
            <a:r>
              <a:rPr spc="-10" dirty="0"/>
              <a:t>SCRATCH </a:t>
            </a:r>
            <a:r>
              <a:rPr spc="-20" dirty="0"/>
              <a:t>EDUCATOR  </a:t>
            </a:r>
            <a:r>
              <a:rPr spc="-5" dirty="0"/>
              <a:t>GUIDE </a:t>
            </a:r>
            <a:r>
              <a:rPr spc="114" dirty="0"/>
              <a:t>•</a:t>
            </a:r>
            <a:r>
              <a:rPr spc="5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3/7/2018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939598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245"/>
              </a:lnSpc>
            </a:pPr>
            <a:r>
              <a:rPr spc="-10" dirty="0"/>
              <a:t>SCRATCH </a:t>
            </a:r>
            <a:r>
              <a:rPr spc="-20" dirty="0"/>
              <a:t>EDUCATOR  </a:t>
            </a:r>
            <a:r>
              <a:rPr spc="-5" dirty="0"/>
              <a:t>GUIDE </a:t>
            </a:r>
            <a:r>
              <a:rPr spc="114" dirty="0"/>
              <a:t>•</a:t>
            </a:r>
            <a:r>
              <a:rPr spc="5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3/7/2018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032375" y="115633"/>
            <a:ext cx="0" cy="7554595"/>
          </a:xfrm>
          <a:custGeom>
            <a:avLst/>
            <a:gdLst/>
            <a:ahLst/>
            <a:cxnLst/>
            <a:rect l="l" t="t" r="r" b="b"/>
            <a:pathLst>
              <a:path h="7554595">
                <a:moveTo>
                  <a:pt x="0" y="0"/>
                </a:moveTo>
                <a:lnTo>
                  <a:pt x="0" y="7554214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5032375" y="965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5032375" y="76793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5128386" y="94996"/>
            <a:ext cx="4841875" cy="375285"/>
          </a:xfrm>
          <a:custGeom>
            <a:avLst/>
            <a:gdLst/>
            <a:ahLst/>
            <a:cxnLst/>
            <a:rect l="l" t="t" r="r" b="b"/>
            <a:pathLst>
              <a:path w="4841875" h="375284">
                <a:moveTo>
                  <a:pt x="0" y="374903"/>
                </a:moveTo>
                <a:lnTo>
                  <a:pt x="4841747" y="374903"/>
                </a:lnTo>
                <a:lnTo>
                  <a:pt x="4841747" y="0"/>
                </a:lnTo>
                <a:lnTo>
                  <a:pt x="0" y="0"/>
                </a:lnTo>
                <a:lnTo>
                  <a:pt x="0" y="374903"/>
                </a:lnTo>
                <a:close/>
              </a:path>
            </a:pathLst>
          </a:custGeom>
          <a:solidFill>
            <a:srgbClr val="F088A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94614" y="94996"/>
            <a:ext cx="4841875" cy="375285"/>
          </a:xfrm>
          <a:custGeom>
            <a:avLst/>
            <a:gdLst/>
            <a:ahLst/>
            <a:cxnLst/>
            <a:rect l="l" t="t" r="r" b="b"/>
            <a:pathLst>
              <a:path w="4841875" h="375284">
                <a:moveTo>
                  <a:pt x="0" y="374903"/>
                </a:moveTo>
                <a:lnTo>
                  <a:pt x="4841748" y="374903"/>
                </a:lnTo>
                <a:lnTo>
                  <a:pt x="4841748" y="0"/>
                </a:lnTo>
                <a:lnTo>
                  <a:pt x="0" y="0"/>
                </a:lnTo>
                <a:lnTo>
                  <a:pt x="0" y="374903"/>
                </a:lnTo>
                <a:close/>
              </a:path>
            </a:pathLst>
          </a:custGeom>
          <a:solidFill>
            <a:srgbClr val="F088A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3100" y="7447881"/>
            <a:ext cx="2947670" cy="165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rgbClr val="939598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245"/>
              </a:lnSpc>
            </a:pPr>
            <a:r>
              <a:rPr spc="-10" dirty="0"/>
              <a:t>SCRATCH </a:t>
            </a:r>
            <a:r>
              <a:rPr spc="-20" dirty="0"/>
              <a:t>EDUCATOR  </a:t>
            </a:r>
            <a:r>
              <a:rPr spc="-5" dirty="0"/>
              <a:t>GUIDE </a:t>
            </a:r>
            <a:r>
              <a:rPr spc="114" dirty="0"/>
              <a:t>•</a:t>
            </a:r>
            <a:r>
              <a:rPr spc="50" dirty="0"/>
              <a:t> </a:t>
            </a:r>
            <a:r>
              <a:rPr sz="1100" spc="5" dirty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751" y="208800"/>
            <a:ext cx="180657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ar-EG" sz="800" b="1" spc="15" dirty="0" smtClean="0">
                <a:solidFill>
                  <a:srgbClr val="FFFFFF"/>
                </a:solidFill>
                <a:latin typeface="Gill Sans MT"/>
                <a:cs typeface="Gill Sans MT"/>
              </a:rPr>
              <a:t>اجعله يطير / دليل المعلم</a:t>
            </a:r>
            <a:endParaRPr sz="800" dirty="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314" y="171195"/>
            <a:ext cx="407593" cy="267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02250" y="146227"/>
            <a:ext cx="720054" cy="2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052596" y="150291"/>
            <a:ext cx="720054" cy="268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628896" y="742441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39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39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39" y="182879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79" y="91439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39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9688194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5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9671050" y="74269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40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40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40" y="182880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80" y="91440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40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136515" y="171195"/>
            <a:ext cx="407593" cy="267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5610352" y="208800"/>
            <a:ext cx="180657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ar-EG" sz="800" b="1" spc="15" dirty="0" smtClean="0">
                <a:solidFill>
                  <a:srgbClr val="FFFFFF"/>
                </a:solidFill>
                <a:latin typeface="Gill Sans MT"/>
                <a:cs typeface="Gill Sans MT"/>
              </a:rPr>
              <a:t>اجعله يطير / دليل المعلم</a:t>
            </a:r>
            <a:endParaRPr sz="800" dirty="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5801" y="2021065"/>
            <a:ext cx="3756911" cy="734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5575" algn="just" rtl="1">
              <a:lnSpc>
                <a:spcPct val="105600"/>
              </a:lnSpc>
            </a:pPr>
            <a:r>
              <a:rPr lang="ar-EG" sz="1500" spc="-15" dirty="0">
                <a:solidFill>
                  <a:srgbClr val="4C4D4F"/>
                </a:solidFill>
                <a:latin typeface="Arial"/>
                <a:cs typeface="Arial"/>
              </a:rPr>
              <a:t>يمكنك بهذا الدليل أن تخطط وتقود ورشة عمل مدتها ساعة باستخدام </a:t>
            </a:r>
            <a:r>
              <a:rPr lang="ar-EG" sz="1500" spc="-15" dirty="0" smtClean="0">
                <a:solidFill>
                  <a:srgbClr val="4C4D4F"/>
                </a:solidFill>
                <a:latin typeface="Arial"/>
                <a:cs typeface="Arial"/>
              </a:rPr>
              <a:t>«</a:t>
            </a:r>
            <a:r>
              <a:rPr lang="en-US" sz="1500" spc="-15" dirty="0" smtClean="0">
                <a:solidFill>
                  <a:srgbClr val="4C4D4F"/>
                </a:solidFill>
                <a:latin typeface="Arial"/>
                <a:cs typeface="Arial"/>
              </a:rPr>
              <a:t>Scratch</a:t>
            </a:r>
            <a:r>
              <a:rPr lang="ar-EG" sz="1500" spc="-15" dirty="0" smtClean="0">
                <a:solidFill>
                  <a:srgbClr val="4C4D4F"/>
                </a:solidFill>
                <a:latin typeface="Arial"/>
                <a:cs typeface="Arial"/>
              </a:rPr>
              <a:t>». يختار المشاركون شخصية حيث يتم برمجتها لتطير.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032888" y="777575"/>
            <a:ext cx="2409825" cy="849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2000" b="1" spc="20" dirty="0" smtClean="0">
                <a:solidFill>
                  <a:srgbClr val="4C4D4F"/>
                </a:solidFill>
                <a:latin typeface="Arial"/>
                <a:cs typeface="Arial"/>
              </a:rPr>
              <a:t>دليل المعلم</a:t>
            </a:r>
            <a:endParaRPr sz="2000" dirty="0">
              <a:latin typeface="Arial"/>
              <a:cs typeface="Arial"/>
            </a:endParaRPr>
          </a:p>
          <a:p>
            <a:pPr marL="12700" algn="r" rtl="1">
              <a:lnSpc>
                <a:spcPct val="100000"/>
              </a:lnSpc>
              <a:spcBef>
                <a:spcPts val="875"/>
              </a:spcBef>
            </a:pPr>
            <a:r>
              <a:rPr lang="ar-EG" sz="2700" b="1" spc="110" dirty="0">
                <a:solidFill>
                  <a:srgbClr val="BD6879"/>
                </a:solidFill>
                <a:latin typeface="Calibri"/>
                <a:cs typeface="Calibri"/>
              </a:rPr>
              <a:t>ا</a:t>
            </a:r>
            <a:r>
              <a:rPr lang="ar-EG" sz="2700" b="1" spc="110" dirty="0" smtClean="0">
                <a:solidFill>
                  <a:srgbClr val="BD6879"/>
                </a:solidFill>
                <a:latin typeface="Calibri"/>
                <a:cs typeface="Calibri"/>
              </a:rPr>
              <a:t>جعله يطير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85801" y="3466528"/>
            <a:ext cx="1847721" cy="13890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2594991" y="3466528"/>
            <a:ext cx="1847722" cy="13890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685801" y="4910137"/>
            <a:ext cx="1847721" cy="13890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2594991" y="4910137"/>
            <a:ext cx="1847722" cy="13890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 txBox="1"/>
          <p:nvPr/>
        </p:nvSpPr>
        <p:spPr>
          <a:xfrm>
            <a:off x="4668037" y="7443411"/>
            <a:ext cx="1035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709937" y="7443411"/>
            <a:ext cx="1035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4" name="object 40"/>
          <p:cNvSpPr txBox="1">
            <a:spLocks/>
          </p:cNvSpPr>
          <p:nvPr/>
        </p:nvSpPr>
        <p:spPr>
          <a:xfrm>
            <a:off x="644158" y="7358914"/>
            <a:ext cx="210324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1" i="0" kern="1200">
                <a:solidFill>
                  <a:srgbClr val="939598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 rtl="1">
              <a:lnSpc>
                <a:spcPts val="1245"/>
              </a:lnSpc>
            </a:pPr>
            <a:r>
              <a:rPr lang="ar-EG" spc="-10" dirty="0" smtClean="0"/>
              <a:t> دليل </a:t>
            </a:r>
            <a:r>
              <a:rPr lang="en-US" spc="-10" dirty="0" smtClean="0"/>
              <a:t>Scratch</a:t>
            </a:r>
            <a:r>
              <a:rPr lang="ar-EG" spc="-10" dirty="0" smtClean="0"/>
              <a:t> للمعلم</a:t>
            </a:r>
            <a:r>
              <a:rPr lang="ar-EG" spc="114" dirty="0" smtClean="0"/>
              <a:t>•</a:t>
            </a:r>
            <a:r>
              <a:rPr lang="ar-EG" spc="50" dirty="0" smtClean="0"/>
              <a:t> </a:t>
            </a:r>
            <a:r>
              <a:rPr lang="en-US" sz="1100" spc="5" dirty="0" smtClean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45" name="object 40"/>
          <p:cNvSpPr txBox="1">
            <a:spLocks/>
          </p:cNvSpPr>
          <p:nvPr/>
        </p:nvSpPr>
        <p:spPr>
          <a:xfrm>
            <a:off x="5610352" y="7358914"/>
            <a:ext cx="214006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1" i="0" kern="1200">
                <a:solidFill>
                  <a:srgbClr val="939598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 rtl="1">
              <a:lnSpc>
                <a:spcPts val="1245"/>
              </a:lnSpc>
            </a:pPr>
            <a:r>
              <a:rPr lang="ar-EG" spc="-10" dirty="0" smtClean="0"/>
              <a:t> دليل </a:t>
            </a:r>
            <a:r>
              <a:rPr lang="en-US" spc="-10" dirty="0" smtClean="0"/>
              <a:t>Scratch</a:t>
            </a:r>
            <a:r>
              <a:rPr lang="ar-EG" spc="-10" dirty="0" smtClean="0"/>
              <a:t> للمعلم</a:t>
            </a:r>
            <a:r>
              <a:rPr lang="ar-EG" spc="114" dirty="0" smtClean="0"/>
              <a:t>•</a:t>
            </a:r>
            <a:r>
              <a:rPr lang="ar-EG" spc="50" dirty="0" smtClean="0"/>
              <a:t> </a:t>
            </a:r>
            <a:r>
              <a:rPr lang="en-US" sz="1100" spc="5" dirty="0" smtClean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46" name="object 12"/>
          <p:cNvSpPr txBox="1"/>
          <p:nvPr/>
        </p:nvSpPr>
        <p:spPr>
          <a:xfrm>
            <a:off x="7408126" y="840659"/>
            <a:ext cx="2298700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ar-EG" sz="1800" b="1" spc="20" dirty="0" smtClean="0">
                <a:solidFill>
                  <a:srgbClr val="4C4D4F"/>
                </a:solidFill>
                <a:latin typeface="Arial"/>
                <a:cs typeface="Arial"/>
              </a:rPr>
              <a:t>نظرة عامة على ورشة العمل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7" name="object 13"/>
          <p:cNvSpPr txBox="1"/>
          <p:nvPr/>
        </p:nvSpPr>
        <p:spPr>
          <a:xfrm>
            <a:off x="5540996" y="2631503"/>
            <a:ext cx="2223771" cy="471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1">
              <a:lnSpc>
                <a:spcPct val="105600"/>
              </a:lnSpc>
            </a:pPr>
            <a:r>
              <a:rPr lang="ar-EG" sz="1500" dirty="0" smtClean="0">
                <a:solidFill>
                  <a:srgbClr val="00AEEF"/>
                </a:solidFill>
                <a:latin typeface="Arial"/>
                <a:cs typeface="Arial"/>
              </a:rPr>
              <a:t>أولًا</a:t>
            </a:r>
            <a:r>
              <a:rPr lang="ar-EG" sz="1500" dirty="0">
                <a:solidFill>
                  <a:srgbClr val="00AEEF"/>
                </a:solidFill>
                <a:latin typeface="Arial"/>
                <a:cs typeface="Arial"/>
              </a:rPr>
              <a:t>، كون مجموعة لتقديم الموضوع واستثارة الأفكار.</a:t>
            </a:r>
            <a:endParaRPr sz="1500" dirty="0">
              <a:solidFill>
                <a:srgbClr val="00AEEF"/>
              </a:solidFill>
              <a:latin typeface="Arial"/>
              <a:cs typeface="Arial"/>
            </a:endParaRPr>
          </a:p>
        </p:txBody>
      </p:sp>
      <p:sp>
        <p:nvSpPr>
          <p:cNvPr id="48" name="object 14"/>
          <p:cNvSpPr/>
          <p:nvPr/>
        </p:nvSpPr>
        <p:spPr>
          <a:xfrm>
            <a:off x="8977895" y="4166089"/>
            <a:ext cx="407034" cy="307340"/>
          </a:xfrm>
          <a:custGeom>
            <a:avLst/>
            <a:gdLst/>
            <a:ahLst/>
            <a:cxnLst/>
            <a:rect l="l" t="t" r="r" b="b"/>
            <a:pathLst>
              <a:path w="407035" h="307339">
                <a:moveTo>
                  <a:pt x="373456" y="306857"/>
                </a:moveTo>
                <a:lnTo>
                  <a:pt x="33388" y="306857"/>
                </a:lnTo>
                <a:lnTo>
                  <a:pt x="20423" y="304222"/>
                </a:lnTo>
                <a:lnTo>
                  <a:pt x="9807" y="297049"/>
                </a:lnTo>
                <a:lnTo>
                  <a:pt x="2634" y="286433"/>
                </a:lnTo>
                <a:lnTo>
                  <a:pt x="0" y="273469"/>
                </a:lnTo>
                <a:lnTo>
                  <a:pt x="0" y="33388"/>
                </a:lnTo>
                <a:lnTo>
                  <a:pt x="2634" y="20423"/>
                </a:lnTo>
                <a:lnTo>
                  <a:pt x="9807" y="9807"/>
                </a:lnTo>
                <a:lnTo>
                  <a:pt x="20423" y="2634"/>
                </a:lnTo>
                <a:lnTo>
                  <a:pt x="33388" y="0"/>
                </a:lnTo>
                <a:lnTo>
                  <a:pt x="373456" y="0"/>
                </a:lnTo>
                <a:lnTo>
                  <a:pt x="386420" y="2634"/>
                </a:lnTo>
                <a:lnTo>
                  <a:pt x="397036" y="9807"/>
                </a:lnTo>
                <a:lnTo>
                  <a:pt x="404210" y="20423"/>
                </a:lnTo>
                <a:lnTo>
                  <a:pt x="406844" y="33388"/>
                </a:lnTo>
                <a:lnTo>
                  <a:pt x="406844" y="273469"/>
                </a:lnTo>
                <a:lnTo>
                  <a:pt x="404210" y="286433"/>
                </a:lnTo>
                <a:lnTo>
                  <a:pt x="397036" y="297049"/>
                </a:lnTo>
                <a:lnTo>
                  <a:pt x="386420" y="304222"/>
                </a:lnTo>
                <a:lnTo>
                  <a:pt x="373456" y="306857"/>
                </a:lnTo>
                <a:close/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15"/>
          <p:cNvSpPr/>
          <p:nvPr/>
        </p:nvSpPr>
        <p:spPr>
          <a:xfrm>
            <a:off x="8904730" y="4479639"/>
            <a:ext cx="553720" cy="161290"/>
          </a:xfrm>
          <a:custGeom>
            <a:avLst/>
            <a:gdLst/>
            <a:ahLst/>
            <a:cxnLst/>
            <a:rect l="l" t="t" r="r" b="b"/>
            <a:pathLst>
              <a:path w="553720" h="161289">
                <a:moveTo>
                  <a:pt x="41643" y="161023"/>
                </a:moveTo>
                <a:lnTo>
                  <a:pt x="511530" y="161023"/>
                </a:lnTo>
                <a:lnTo>
                  <a:pt x="528656" y="157783"/>
                </a:lnTo>
                <a:lnTo>
                  <a:pt x="543496" y="148550"/>
                </a:lnTo>
                <a:lnTo>
                  <a:pt x="552764" y="134057"/>
                </a:lnTo>
                <a:lnTo>
                  <a:pt x="553173" y="115036"/>
                </a:lnTo>
                <a:lnTo>
                  <a:pt x="538418" y="83624"/>
                </a:lnTo>
                <a:lnTo>
                  <a:pt x="513522" y="45573"/>
                </a:lnTo>
                <a:lnTo>
                  <a:pt x="490082" y="13495"/>
                </a:lnTo>
                <a:lnTo>
                  <a:pt x="479691" y="0"/>
                </a:lnTo>
                <a:lnTo>
                  <a:pt x="73469" y="0"/>
                </a:lnTo>
                <a:lnTo>
                  <a:pt x="35359" y="48589"/>
                </a:lnTo>
                <a:lnTo>
                  <a:pt x="15003" y="76768"/>
                </a:lnTo>
                <a:lnTo>
                  <a:pt x="5512" y="95322"/>
                </a:lnTo>
                <a:lnTo>
                  <a:pt x="0" y="115036"/>
                </a:lnTo>
                <a:lnTo>
                  <a:pt x="404" y="134057"/>
                </a:lnTo>
                <a:lnTo>
                  <a:pt x="9672" y="148550"/>
                </a:lnTo>
                <a:lnTo>
                  <a:pt x="24515" y="157783"/>
                </a:lnTo>
                <a:lnTo>
                  <a:pt x="41643" y="161023"/>
                </a:lnTo>
                <a:close/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16"/>
          <p:cNvSpPr/>
          <p:nvPr/>
        </p:nvSpPr>
        <p:spPr>
          <a:xfrm>
            <a:off x="8955111" y="4587462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5">
                <a:moveTo>
                  <a:pt x="0" y="0"/>
                </a:moveTo>
                <a:lnTo>
                  <a:pt x="451142" y="0"/>
                </a:lnTo>
              </a:path>
            </a:pathLst>
          </a:custGeom>
          <a:ln w="27889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17"/>
          <p:cNvSpPr/>
          <p:nvPr/>
        </p:nvSpPr>
        <p:spPr>
          <a:xfrm>
            <a:off x="8984804" y="4537259"/>
            <a:ext cx="391160" cy="0"/>
          </a:xfrm>
          <a:custGeom>
            <a:avLst/>
            <a:gdLst/>
            <a:ahLst/>
            <a:cxnLst/>
            <a:rect l="l" t="t" r="r" b="b"/>
            <a:pathLst>
              <a:path w="391160">
                <a:moveTo>
                  <a:pt x="0" y="0"/>
                </a:moveTo>
                <a:lnTo>
                  <a:pt x="390778" y="0"/>
                </a:lnTo>
              </a:path>
            </a:pathLst>
          </a:custGeom>
          <a:ln w="27889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18"/>
          <p:cNvSpPr/>
          <p:nvPr/>
        </p:nvSpPr>
        <p:spPr>
          <a:xfrm>
            <a:off x="9051225" y="4251712"/>
            <a:ext cx="65405" cy="48895"/>
          </a:xfrm>
          <a:custGeom>
            <a:avLst/>
            <a:gdLst/>
            <a:ahLst/>
            <a:cxnLst/>
            <a:rect l="l" t="t" r="r" b="b"/>
            <a:pathLst>
              <a:path w="65404" h="48895">
                <a:moveTo>
                  <a:pt x="65392" y="48615"/>
                </a:moveTo>
                <a:lnTo>
                  <a:pt x="0" y="0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19"/>
          <p:cNvSpPr/>
          <p:nvPr/>
        </p:nvSpPr>
        <p:spPr>
          <a:xfrm>
            <a:off x="9170872" y="4209789"/>
            <a:ext cx="9525" cy="64769"/>
          </a:xfrm>
          <a:custGeom>
            <a:avLst/>
            <a:gdLst/>
            <a:ahLst/>
            <a:cxnLst/>
            <a:rect l="l" t="t" r="r" b="b"/>
            <a:pathLst>
              <a:path w="9525" h="64770">
                <a:moveTo>
                  <a:pt x="9321" y="64693"/>
                </a:moveTo>
                <a:lnTo>
                  <a:pt x="0" y="0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20"/>
          <p:cNvSpPr/>
          <p:nvPr/>
        </p:nvSpPr>
        <p:spPr>
          <a:xfrm>
            <a:off x="9244938" y="4252791"/>
            <a:ext cx="67310" cy="46990"/>
          </a:xfrm>
          <a:custGeom>
            <a:avLst/>
            <a:gdLst/>
            <a:ahLst/>
            <a:cxnLst/>
            <a:rect l="l" t="t" r="r" b="b"/>
            <a:pathLst>
              <a:path w="67310" h="46989">
                <a:moveTo>
                  <a:pt x="66941" y="0"/>
                </a:moveTo>
                <a:lnTo>
                  <a:pt x="0" y="46456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21"/>
          <p:cNvSpPr/>
          <p:nvPr/>
        </p:nvSpPr>
        <p:spPr>
          <a:xfrm>
            <a:off x="9235642" y="4353985"/>
            <a:ext cx="65405" cy="48895"/>
          </a:xfrm>
          <a:custGeom>
            <a:avLst/>
            <a:gdLst/>
            <a:ahLst/>
            <a:cxnLst/>
            <a:rect l="l" t="t" r="r" b="b"/>
            <a:pathLst>
              <a:path w="65404" h="48895">
                <a:moveTo>
                  <a:pt x="65392" y="48615"/>
                </a:moveTo>
                <a:lnTo>
                  <a:pt x="0" y="0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22"/>
          <p:cNvSpPr/>
          <p:nvPr/>
        </p:nvSpPr>
        <p:spPr>
          <a:xfrm>
            <a:off x="9170872" y="4371079"/>
            <a:ext cx="7620" cy="53340"/>
          </a:xfrm>
          <a:custGeom>
            <a:avLst/>
            <a:gdLst/>
            <a:ahLst/>
            <a:cxnLst/>
            <a:rect l="l" t="t" r="r" b="b"/>
            <a:pathLst>
              <a:path w="7620" h="53339">
                <a:moveTo>
                  <a:pt x="0" y="53314"/>
                </a:moveTo>
                <a:lnTo>
                  <a:pt x="7340" y="0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23"/>
          <p:cNvSpPr/>
          <p:nvPr/>
        </p:nvSpPr>
        <p:spPr>
          <a:xfrm>
            <a:off x="9046602" y="4356944"/>
            <a:ext cx="74930" cy="33020"/>
          </a:xfrm>
          <a:custGeom>
            <a:avLst/>
            <a:gdLst/>
            <a:ahLst/>
            <a:cxnLst/>
            <a:rect l="l" t="t" r="r" b="b"/>
            <a:pathLst>
              <a:path w="74929" h="33020">
                <a:moveTo>
                  <a:pt x="74663" y="0"/>
                </a:moveTo>
                <a:lnTo>
                  <a:pt x="0" y="32613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24"/>
          <p:cNvSpPr/>
          <p:nvPr/>
        </p:nvSpPr>
        <p:spPr>
          <a:xfrm>
            <a:off x="8803240" y="5673801"/>
            <a:ext cx="372110" cy="377825"/>
          </a:xfrm>
          <a:custGeom>
            <a:avLst/>
            <a:gdLst/>
            <a:ahLst/>
            <a:cxnLst/>
            <a:rect l="l" t="t" r="r" b="b"/>
            <a:pathLst>
              <a:path w="372110" h="377825">
                <a:moveTo>
                  <a:pt x="372021" y="99631"/>
                </a:moveTo>
                <a:lnTo>
                  <a:pt x="344065" y="59525"/>
                </a:lnTo>
                <a:lnTo>
                  <a:pt x="302794" y="28003"/>
                </a:lnTo>
                <a:lnTo>
                  <a:pt x="251125" y="7387"/>
                </a:lnTo>
                <a:lnTo>
                  <a:pt x="191973" y="0"/>
                </a:lnTo>
                <a:lnTo>
                  <a:pt x="140940" y="5453"/>
                </a:lnTo>
                <a:lnTo>
                  <a:pt x="95082" y="20843"/>
                </a:lnTo>
                <a:lnTo>
                  <a:pt x="56229" y="44715"/>
                </a:lnTo>
                <a:lnTo>
                  <a:pt x="26210" y="75612"/>
                </a:lnTo>
                <a:lnTo>
                  <a:pt x="6857" y="112081"/>
                </a:lnTo>
                <a:lnTo>
                  <a:pt x="0" y="152666"/>
                </a:lnTo>
                <a:lnTo>
                  <a:pt x="4225" y="184653"/>
                </a:lnTo>
                <a:lnTo>
                  <a:pt x="16319" y="214320"/>
                </a:lnTo>
                <a:lnTo>
                  <a:pt x="35404" y="240979"/>
                </a:lnTo>
                <a:lnTo>
                  <a:pt x="60604" y="263944"/>
                </a:lnTo>
                <a:lnTo>
                  <a:pt x="56285" y="279039"/>
                </a:lnTo>
                <a:lnTo>
                  <a:pt x="55424" y="312672"/>
                </a:lnTo>
                <a:lnTo>
                  <a:pt x="74968" y="350303"/>
                </a:lnTo>
                <a:lnTo>
                  <a:pt x="131864" y="377393"/>
                </a:lnTo>
                <a:lnTo>
                  <a:pt x="125348" y="342036"/>
                </a:lnTo>
                <a:lnTo>
                  <a:pt x="124502" y="323143"/>
                </a:lnTo>
                <a:lnTo>
                  <a:pt x="161744" y="305993"/>
                </a:lnTo>
                <a:lnTo>
                  <a:pt x="191973" y="305346"/>
                </a:lnTo>
                <a:lnTo>
                  <a:pt x="234943" y="301502"/>
                </a:lnTo>
                <a:lnTo>
                  <a:pt x="274504" y="290541"/>
                </a:lnTo>
                <a:lnTo>
                  <a:pt x="309587" y="273317"/>
                </a:lnTo>
                <a:lnTo>
                  <a:pt x="339128" y="250685"/>
                </a:lnTo>
                <a:lnTo>
                  <a:pt x="333721" y="237909"/>
                </a:lnTo>
                <a:lnTo>
                  <a:pt x="329763" y="224669"/>
                </a:lnTo>
                <a:lnTo>
                  <a:pt x="327331" y="211019"/>
                </a:lnTo>
                <a:lnTo>
                  <a:pt x="326504" y="197015"/>
                </a:lnTo>
                <a:lnTo>
                  <a:pt x="329619" y="169897"/>
                </a:lnTo>
                <a:lnTo>
                  <a:pt x="338604" y="144351"/>
                </a:lnTo>
                <a:lnTo>
                  <a:pt x="352918" y="120791"/>
                </a:lnTo>
                <a:lnTo>
                  <a:pt x="372021" y="99631"/>
                </a:lnTo>
                <a:close/>
              </a:path>
            </a:pathLst>
          </a:custGeom>
          <a:ln w="30226">
            <a:solidFill>
              <a:srgbClr val="672D7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25"/>
          <p:cNvSpPr/>
          <p:nvPr/>
        </p:nvSpPr>
        <p:spPr>
          <a:xfrm>
            <a:off x="9142368" y="5718137"/>
            <a:ext cx="383540" cy="368300"/>
          </a:xfrm>
          <a:custGeom>
            <a:avLst/>
            <a:gdLst/>
            <a:ahLst/>
            <a:cxnLst/>
            <a:rect l="l" t="t" r="r" b="b"/>
            <a:pathLst>
              <a:path w="383540" h="368300">
                <a:moveTo>
                  <a:pt x="0" y="206349"/>
                </a:moveTo>
                <a:lnTo>
                  <a:pt x="21957" y="238854"/>
                </a:lnTo>
                <a:lnTo>
                  <a:pt x="52996" y="266181"/>
                </a:lnTo>
                <a:lnTo>
                  <a:pt x="91597" y="287156"/>
                </a:lnTo>
                <a:lnTo>
                  <a:pt x="136237" y="300602"/>
                </a:lnTo>
                <a:lnTo>
                  <a:pt x="185394" y="305346"/>
                </a:lnTo>
                <a:lnTo>
                  <a:pt x="197504" y="305059"/>
                </a:lnTo>
                <a:lnTo>
                  <a:pt x="209419" y="304214"/>
                </a:lnTo>
                <a:lnTo>
                  <a:pt x="221120" y="302833"/>
                </a:lnTo>
                <a:lnTo>
                  <a:pt x="232587" y="300939"/>
                </a:lnTo>
                <a:lnTo>
                  <a:pt x="247373" y="323636"/>
                </a:lnTo>
                <a:lnTo>
                  <a:pt x="244378" y="345374"/>
                </a:lnTo>
                <a:lnTo>
                  <a:pt x="234550" y="361691"/>
                </a:lnTo>
                <a:lnTo>
                  <a:pt x="228841" y="368122"/>
                </a:lnTo>
                <a:lnTo>
                  <a:pt x="290234" y="352428"/>
                </a:lnTo>
                <a:lnTo>
                  <a:pt x="316630" y="318992"/>
                </a:lnTo>
                <a:lnTo>
                  <a:pt x="322127" y="285765"/>
                </a:lnTo>
                <a:lnTo>
                  <a:pt x="320827" y="270700"/>
                </a:lnTo>
                <a:lnTo>
                  <a:pt x="357009" y="231337"/>
                </a:lnTo>
                <a:lnTo>
                  <a:pt x="375589" y="205922"/>
                </a:lnTo>
                <a:lnTo>
                  <a:pt x="382435" y="183391"/>
                </a:lnTo>
                <a:lnTo>
                  <a:pt x="383413" y="152679"/>
                </a:lnTo>
                <a:lnTo>
                  <a:pt x="376339" y="112093"/>
                </a:lnTo>
                <a:lnTo>
                  <a:pt x="356377" y="75622"/>
                </a:lnTo>
                <a:lnTo>
                  <a:pt x="325413" y="44721"/>
                </a:lnTo>
                <a:lnTo>
                  <a:pt x="285337" y="20846"/>
                </a:lnTo>
                <a:lnTo>
                  <a:pt x="238034" y="5454"/>
                </a:lnTo>
                <a:lnTo>
                  <a:pt x="185394" y="0"/>
                </a:lnTo>
                <a:lnTo>
                  <a:pt x="140792" y="3891"/>
                </a:lnTo>
                <a:lnTo>
                  <a:pt x="99761" y="14984"/>
                </a:lnTo>
                <a:lnTo>
                  <a:pt x="63422" y="32409"/>
                </a:lnTo>
                <a:lnTo>
                  <a:pt x="32893" y="55295"/>
                </a:lnTo>
              </a:path>
            </a:pathLst>
          </a:custGeom>
          <a:ln w="30226">
            <a:solidFill>
              <a:srgbClr val="672D7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26"/>
          <p:cNvSpPr txBox="1"/>
          <p:nvPr/>
        </p:nvSpPr>
        <p:spPr>
          <a:xfrm>
            <a:off x="8715406" y="6208192"/>
            <a:ext cx="898525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" algn="ctr" rtl="1">
              <a:lnSpc>
                <a:spcPts val="1590"/>
              </a:lnSpc>
            </a:pPr>
            <a:r>
              <a:rPr lang="ar-EG" sz="1400" b="1" spc="50" dirty="0" smtClean="0">
                <a:solidFill>
                  <a:srgbClr val="642B73"/>
                </a:solidFill>
                <a:latin typeface="Arial"/>
                <a:cs typeface="Arial"/>
              </a:rPr>
              <a:t>شارك</a:t>
            </a:r>
            <a:endParaRPr sz="1400" dirty="0">
              <a:latin typeface="Arial"/>
              <a:cs typeface="Arial"/>
            </a:endParaRPr>
          </a:p>
          <a:p>
            <a:pPr algn="ctr" rtl="1">
              <a:lnSpc>
                <a:spcPts val="1590"/>
              </a:lnSpc>
            </a:pPr>
            <a:r>
              <a:rPr lang="ar-EG" sz="1400" i="1" spc="-5" dirty="0" smtClean="0">
                <a:solidFill>
                  <a:srgbClr val="642B73"/>
                </a:solidFill>
                <a:latin typeface="Arial"/>
                <a:cs typeface="Arial"/>
              </a:rPr>
              <a:t>10 دقائق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1" name="object 27"/>
          <p:cNvSpPr txBox="1"/>
          <p:nvPr/>
        </p:nvSpPr>
        <p:spPr>
          <a:xfrm>
            <a:off x="5540996" y="4167185"/>
            <a:ext cx="2223863" cy="734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1">
              <a:lnSpc>
                <a:spcPct val="105600"/>
              </a:lnSpc>
            </a:pPr>
            <a:r>
              <a:rPr lang="ar-EG" sz="1500" spc="10" dirty="0" smtClean="0">
                <a:solidFill>
                  <a:srgbClr val="EA6955"/>
                </a:solidFill>
                <a:latin typeface="Arial"/>
                <a:cs typeface="Arial"/>
              </a:rPr>
              <a:t>بعد ذلك، ساعد المشاركين أثناء إنشائهم لرسوم الطيران </a:t>
            </a:r>
            <a:r>
              <a:rPr lang="ar-EG" sz="1500" spc="10" dirty="0" smtClean="0">
                <a:solidFill>
                  <a:srgbClr val="EA6955"/>
                </a:solidFill>
                <a:latin typeface="Arial"/>
                <a:cs typeface="Arial"/>
              </a:rPr>
              <a:t>المتحركة، وفقًا لسرعتهم الخاصة.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2" name="object 28"/>
          <p:cNvSpPr txBox="1"/>
          <p:nvPr/>
        </p:nvSpPr>
        <p:spPr>
          <a:xfrm>
            <a:off x="5540996" y="5790973"/>
            <a:ext cx="2331925" cy="734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1">
              <a:lnSpc>
                <a:spcPct val="105600"/>
              </a:lnSpc>
            </a:pPr>
            <a:r>
              <a:rPr lang="ar-EG" sz="1500" spc="5" dirty="0" smtClean="0">
                <a:solidFill>
                  <a:srgbClr val="642B73"/>
                </a:solidFill>
                <a:latin typeface="Arial"/>
                <a:cs typeface="Arial"/>
              </a:rPr>
              <a:t>في نهاية ورشة العمل، تجمعوا معًا لتبادل الخبرات والانطباعات. </a:t>
            </a:r>
          </a:p>
          <a:p>
            <a:pPr marL="12700" marR="5080">
              <a:lnSpc>
                <a:spcPct val="105600"/>
              </a:lnSpc>
            </a:pPr>
            <a:endParaRPr sz="1500" dirty="0">
              <a:latin typeface="Arial"/>
              <a:cs typeface="Arial"/>
            </a:endParaRPr>
          </a:p>
        </p:txBody>
      </p:sp>
      <p:sp>
        <p:nvSpPr>
          <p:cNvPr id="63" name="object 29"/>
          <p:cNvSpPr txBox="1"/>
          <p:nvPr/>
        </p:nvSpPr>
        <p:spPr>
          <a:xfrm>
            <a:off x="8716999" y="3246414"/>
            <a:ext cx="898525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 algn="ctr" rtl="1">
              <a:lnSpc>
                <a:spcPts val="1590"/>
              </a:lnSpc>
            </a:pPr>
            <a:r>
              <a:rPr lang="ar-EG" sz="1400" b="1" spc="80" dirty="0" smtClean="0">
                <a:solidFill>
                  <a:srgbClr val="00AEEF"/>
                </a:solidFill>
                <a:latin typeface="Arial"/>
                <a:cs typeface="Arial"/>
              </a:rPr>
              <a:t>تخيل</a:t>
            </a:r>
            <a:endParaRPr sz="1400" dirty="0">
              <a:latin typeface="Arial"/>
              <a:cs typeface="Arial"/>
            </a:endParaRPr>
          </a:p>
          <a:p>
            <a:pPr marL="12700" algn="ctr" rtl="1">
              <a:lnSpc>
                <a:spcPts val="1590"/>
              </a:lnSpc>
            </a:pPr>
            <a:r>
              <a:rPr lang="ar-EG" sz="1400" i="1" spc="-5" dirty="0" smtClean="0">
                <a:solidFill>
                  <a:srgbClr val="00AEEF"/>
                </a:solidFill>
                <a:latin typeface="Arial"/>
                <a:cs typeface="Arial"/>
              </a:rPr>
              <a:t>10 دقائق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4" name="object 30"/>
          <p:cNvSpPr txBox="1"/>
          <p:nvPr/>
        </p:nvSpPr>
        <p:spPr>
          <a:xfrm>
            <a:off x="8720250" y="4755661"/>
            <a:ext cx="898525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95" algn="ctr" rtl="1">
              <a:lnSpc>
                <a:spcPts val="1590"/>
              </a:lnSpc>
            </a:pPr>
            <a:r>
              <a:rPr lang="ar-EG" sz="1400" b="1" spc="35" dirty="0" smtClean="0">
                <a:solidFill>
                  <a:srgbClr val="EA6955"/>
                </a:solidFill>
                <a:latin typeface="Arial"/>
                <a:cs typeface="Arial"/>
              </a:rPr>
              <a:t>أنشئ</a:t>
            </a:r>
            <a:endParaRPr sz="1400" dirty="0">
              <a:latin typeface="Arial"/>
              <a:cs typeface="Arial"/>
            </a:endParaRPr>
          </a:p>
          <a:p>
            <a:pPr marL="12700" algn="ctr" rtl="1">
              <a:lnSpc>
                <a:spcPts val="1590"/>
              </a:lnSpc>
            </a:pPr>
            <a:r>
              <a:rPr lang="ar-EG" sz="1400" i="1" spc="-5" dirty="0" smtClean="0">
                <a:solidFill>
                  <a:srgbClr val="EA6955"/>
                </a:solidFill>
                <a:latin typeface="Arial"/>
                <a:cs typeface="Arial"/>
              </a:rPr>
              <a:t>40 دقيقة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5" name="object 31"/>
          <p:cNvSpPr/>
          <p:nvPr/>
        </p:nvSpPr>
        <p:spPr>
          <a:xfrm>
            <a:off x="8948523" y="2597233"/>
            <a:ext cx="445134" cy="404495"/>
          </a:xfrm>
          <a:custGeom>
            <a:avLst/>
            <a:gdLst/>
            <a:ahLst/>
            <a:cxnLst/>
            <a:rect l="l" t="t" r="r" b="b"/>
            <a:pathLst>
              <a:path w="445134" h="404494">
                <a:moveTo>
                  <a:pt x="437575" y="281808"/>
                </a:moveTo>
                <a:lnTo>
                  <a:pt x="444600" y="247046"/>
                </a:lnTo>
                <a:lnTo>
                  <a:pt x="437678" y="213279"/>
                </a:lnTo>
                <a:lnTo>
                  <a:pt x="418396" y="184303"/>
                </a:lnTo>
                <a:lnTo>
                  <a:pt x="388337" y="163914"/>
                </a:lnTo>
                <a:lnTo>
                  <a:pt x="383143" y="161704"/>
                </a:lnTo>
                <a:lnTo>
                  <a:pt x="377860" y="160028"/>
                </a:lnTo>
                <a:lnTo>
                  <a:pt x="372551" y="158808"/>
                </a:lnTo>
                <a:lnTo>
                  <a:pt x="375523" y="154617"/>
                </a:lnTo>
                <a:lnTo>
                  <a:pt x="378088" y="150122"/>
                </a:lnTo>
                <a:lnTo>
                  <a:pt x="380159" y="145296"/>
                </a:lnTo>
                <a:lnTo>
                  <a:pt x="385568" y="108192"/>
                </a:lnTo>
                <a:lnTo>
                  <a:pt x="373112" y="70723"/>
                </a:lnTo>
                <a:lnTo>
                  <a:pt x="345227" y="37180"/>
                </a:lnTo>
                <a:lnTo>
                  <a:pt x="304352" y="11857"/>
                </a:lnTo>
                <a:lnTo>
                  <a:pt x="257724" y="0"/>
                </a:lnTo>
                <a:lnTo>
                  <a:pt x="214150" y="3181"/>
                </a:lnTo>
                <a:lnTo>
                  <a:pt x="178426" y="20181"/>
                </a:lnTo>
                <a:lnTo>
                  <a:pt x="152770" y="56798"/>
                </a:lnTo>
                <a:lnTo>
                  <a:pt x="149539" y="78608"/>
                </a:lnTo>
                <a:lnTo>
                  <a:pt x="143443" y="74125"/>
                </a:lnTo>
                <a:lnTo>
                  <a:pt x="136725" y="70251"/>
                </a:lnTo>
                <a:lnTo>
                  <a:pt x="129422" y="67153"/>
                </a:lnTo>
                <a:lnTo>
                  <a:pt x="92734" y="59256"/>
                </a:lnTo>
                <a:lnTo>
                  <a:pt x="57459" y="65251"/>
                </a:lnTo>
                <a:lnTo>
                  <a:pt x="27540" y="83662"/>
                </a:lnTo>
                <a:lnTo>
                  <a:pt x="6918" y="113012"/>
                </a:lnTo>
                <a:lnTo>
                  <a:pt x="0" y="144832"/>
                </a:lnTo>
                <a:lnTo>
                  <a:pt x="4975" y="176220"/>
                </a:lnTo>
                <a:lnTo>
                  <a:pt x="20609" y="204313"/>
                </a:lnTo>
                <a:lnTo>
                  <a:pt x="45666" y="226245"/>
                </a:lnTo>
                <a:lnTo>
                  <a:pt x="42567" y="228697"/>
                </a:lnTo>
                <a:lnTo>
                  <a:pt x="39672" y="231440"/>
                </a:lnTo>
                <a:lnTo>
                  <a:pt x="37030" y="234526"/>
                </a:lnTo>
                <a:lnTo>
                  <a:pt x="23872" y="260080"/>
                </a:lnTo>
                <a:lnTo>
                  <a:pt x="22790" y="289188"/>
                </a:lnTo>
                <a:lnTo>
                  <a:pt x="33219" y="318327"/>
                </a:lnTo>
                <a:lnTo>
                  <a:pt x="54594" y="343974"/>
                </a:lnTo>
                <a:lnTo>
                  <a:pt x="80601" y="359961"/>
                </a:lnTo>
                <a:lnTo>
                  <a:pt x="108328" y="366576"/>
                </a:lnTo>
                <a:lnTo>
                  <a:pt x="135083" y="363811"/>
                </a:lnTo>
                <a:lnTo>
                  <a:pt x="158175" y="351658"/>
                </a:lnTo>
                <a:lnTo>
                  <a:pt x="166469" y="365554"/>
                </a:lnTo>
                <a:lnTo>
                  <a:pt x="177224" y="377918"/>
                </a:lnTo>
                <a:lnTo>
                  <a:pt x="190281" y="388373"/>
                </a:lnTo>
                <a:lnTo>
                  <a:pt x="205483" y="396540"/>
                </a:lnTo>
                <a:lnTo>
                  <a:pt x="241052" y="404034"/>
                </a:lnTo>
                <a:lnTo>
                  <a:pt x="275363" y="397830"/>
                </a:lnTo>
                <a:lnTo>
                  <a:pt x="324850" y="350286"/>
                </a:lnTo>
                <a:lnTo>
                  <a:pt x="330336" y="332252"/>
                </a:lnTo>
                <a:lnTo>
                  <a:pt x="362894" y="335191"/>
                </a:lnTo>
                <a:lnTo>
                  <a:pt x="393576" y="327009"/>
                </a:lnTo>
                <a:lnTo>
                  <a:pt x="419448" y="308837"/>
                </a:lnTo>
                <a:lnTo>
                  <a:pt x="437575" y="281808"/>
                </a:lnTo>
                <a:close/>
              </a:path>
            </a:pathLst>
          </a:custGeom>
          <a:ln w="1931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32"/>
          <p:cNvSpPr/>
          <p:nvPr/>
        </p:nvSpPr>
        <p:spPr>
          <a:xfrm>
            <a:off x="9019374" y="3027822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73304" y="36563"/>
                </a:moveTo>
                <a:lnTo>
                  <a:pt x="70424" y="50795"/>
                </a:lnTo>
                <a:lnTo>
                  <a:pt x="62569" y="62417"/>
                </a:lnTo>
                <a:lnTo>
                  <a:pt x="50919" y="70253"/>
                </a:lnTo>
                <a:lnTo>
                  <a:pt x="36652" y="73126"/>
                </a:lnTo>
                <a:lnTo>
                  <a:pt x="22384" y="70253"/>
                </a:lnTo>
                <a:lnTo>
                  <a:pt x="10734" y="62417"/>
                </a:lnTo>
                <a:lnTo>
                  <a:pt x="2880" y="50795"/>
                </a:lnTo>
                <a:lnTo>
                  <a:pt x="0" y="36563"/>
                </a:lnTo>
                <a:lnTo>
                  <a:pt x="2880" y="22331"/>
                </a:lnTo>
                <a:lnTo>
                  <a:pt x="10734" y="10709"/>
                </a:lnTo>
                <a:lnTo>
                  <a:pt x="22384" y="2873"/>
                </a:lnTo>
                <a:lnTo>
                  <a:pt x="36652" y="0"/>
                </a:lnTo>
                <a:lnTo>
                  <a:pt x="50919" y="2873"/>
                </a:lnTo>
                <a:lnTo>
                  <a:pt x="62569" y="10709"/>
                </a:lnTo>
                <a:lnTo>
                  <a:pt x="70424" y="22331"/>
                </a:lnTo>
                <a:lnTo>
                  <a:pt x="73304" y="36563"/>
                </a:lnTo>
                <a:close/>
              </a:path>
            </a:pathLst>
          </a:custGeom>
          <a:ln w="1931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33"/>
          <p:cNvSpPr/>
          <p:nvPr/>
        </p:nvSpPr>
        <p:spPr>
          <a:xfrm>
            <a:off x="8939084" y="3107032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19">
                <a:moveTo>
                  <a:pt x="45377" y="22631"/>
                </a:moveTo>
                <a:lnTo>
                  <a:pt x="43593" y="31439"/>
                </a:lnTo>
                <a:lnTo>
                  <a:pt x="38731" y="38633"/>
                </a:lnTo>
                <a:lnTo>
                  <a:pt x="31521" y="43484"/>
                </a:lnTo>
                <a:lnTo>
                  <a:pt x="22694" y="45262"/>
                </a:lnTo>
                <a:lnTo>
                  <a:pt x="13860" y="43484"/>
                </a:lnTo>
                <a:lnTo>
                  <a:pt x="6646" y="38633"/>
                </a:lnTo>
                <a:lnTo>
                  <a:pt x="1783" y="31439"/>
                </a:lnTo>
                <a:lnTo>
                  <a:pt x="0" y="22631"/>
                </a:lnTo>
                <a:lnTo>
                  <a:pt x="1783" y="13823"/>
                </a:lnTo>
                <a:lnTo>
                  <a:pt x="6646" y="6629"/>
                </a:lnTo>
                <a:lnTo>
                  <a:pt x="13860" y="1778"/>
                </a:lnTo>
                <a:lnTo>
                  <a:pt x="22694" y="0"/>
                </a:lnTo>
                <a:lnTo>
                  <a:pt x="31521" y="1778"/>
                </a:lnTo>
                <a:lnTo>
                  <a:pt x="38731" y="6629"/>
                </a:lnTo>
                <a:lnTo>
                  <a:pt x="43593" y="13823"/>
                </a:lnTo>
                <a:lnTo>
                  <a:pt x="45377" y="22631"/>
                </a:lnTo>
                <a:close/>
              </a:path>
            </a:pathLst>
          </a:custGeom>
          <a:ln w="1931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34"/>
          <p:cNvSpPr txBox="1"/>
          <p:nvPr/>
        </p:nvSpPr>
        <p:spPr>
          <a:xfrm>
            <a:off x="6825646" y="1419854"/>
            <a:ext cx="2788285" cy="489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r" rtl="1">
              <a:lnSpc>
                <a:spcPct val="105600"/>
              </a:lnSpc>
            </a:pPr>
            <a:r>
              <a:rPr lang="ar-EG" sz="1500" spc="20" dirty="0" smtClean="0">
                <a:solidFill>
                  <a:srgbClr val="4C4D4F"/>
                </a:solidFill>
                <a:latin typeface="Arial"/>
                <a:cs typeface="Arial"/>
              </a:rPr>
              <a:t>هذه هي الأجندة المقترحة لورشة عمل مدتها ساعة واحدة: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7314" y="171195"/>
            <a:ext cx="407593" cy="267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02250" y="146227"/>
            <a:ext cx="720054" cy="2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052596" y="150291"/>
            <a:ext cx="720054" cy="268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628896" y="742441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39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39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39" y="182879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79" y="91439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39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9688194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5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9671050" y="74269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40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40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40" y="182880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80" y="91440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40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136515" y="171195"/>
            <a:ext cx="407593" cy="267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5718555" y="1949881"/>
            <a:ext cx="4111625" cy="1607185"/>
          </a:xfrm>
          <a:custGeom>
            <a:avLst/>
            <a:gdLst/>
            <a:ahLst/>
            <a:cxnLst/>
            <a:rect l="l" t="t" r="r" b="b"/>
            <a:pathLst>
              <a:path w="4111625" h="1607185">
                <a:moveTo>
                  <a:pt x="4111244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607134"/>
                </a:lnTo>
                <a:lnTo>
                  <a:pt x="3996944" y="1607134"/>
                </a:lnTo>
                <a:lnTo>
                  <a:pt x="4063023" y="1605348"/>
                </a:lnTo>
                <a:lnTo>
                  <a:pt x="4096956" y="1592846"/>
                </a:lnTo>
                <a:lnTo>
                  <a:pt x="4109458" y="1558913"/>
                </a:lnTo>
                <a:lnTo>
                  <a:pt x="4111244" y="1492834"/>
                </a:lnTo>
                <a:lnTo>
                  <a:pt x="4111244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755004" y="2007057"/>
            <a:ext cx="4034154" cy="308610"/>
          </a:xfrm>
          <a:custGeom>
            <a:avLst/>
            <a:gdLst/>
            <a:ahLst/>
            <a:cxnLst/>
            <a:rect l="l" t="t" r="r" b="b"/>
            <a:pathLst>
              <a:path w="4034154" h="308610">
                <a:moveTo>
                  <a:pt x="4033659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308241"/>
                </a:lnTo>
                <a:lnTo>
                  <a:pt x="4033659" y="308241"/>
                </a:lnTo>
                <a:lnTo>
                  <a:pt x="4033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718555" y="3703320"/>
            <a:ext cx="4111625" cy="3446145"/>
          </a:xfrm>
          <a:custGeom>
            <a:avLst/>
            <a:gdLst/>
            <a:ahLst/>
            <a:cxnLst/>
            <a:rect l="l" t="t" r="r" b="b"/>
            <a:pathLst>
              <a:path w="4111625" h="3446145">
                <a:moveTo>
                  <a:pt x="4111244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3445916"/>
                </a:lnTo>
                <a:lnTo>
                  <a:pt x="3996944" y="3445916"/>
                </a:lnTo>
                <a:lnTo>
                  <a:pt x="4063023" y="3444130"/>
                </a:lnTo>
                <a:lnTo>
                  <a:pt x="4096956" y="3431628"/>
                </a:lnTo>
                <a:lnTo>
                  <a:pt x="4109458" y="3397696"/>
                </a:lnTo>
                <a:lnTo>
                  <a:pt x="4111244" y="3331616"/>
                </a:lnTo>
                <a:lnTo>
                  <a:pt x="4111244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8020912" y="678501"/>
            <a:ext cx="1392555" cy="418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2700" b="1" spc="75" dirty="0" smtClean="0">
                <a:solidFill>
                  <a:srgbClr val="00AEEF"/>
                </a:solidFill>
                <a:latin typeface="Arial"/>
                <a:cs typeface="Arial"/>
              </a:rPr>
              <a:t>تخيل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92597" y="1308696"/>
            <a:ext cx="4083685" cy="227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r" rtl="1">
              <a:lnSpc>
                <a:spcPct val="105600"/>
              </a:lnSpc>
            </a:pPr>
            <a:r>
              <a:rPr lang="ar-EG" sz="1500" spc="5" dirty="0">
                <a:solidFill>
                  <a:srgbClr val="4C4D4F"/>
                </a:solidFill>
                <a:latin typeface="Arial"/>
                <a:cs typeface="Arial"/>
              </a:rPr>
              <a:t>ابدأ بجمع المشاركين لتقديم الموضوع واستثارة الأفكار للمشروع.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554854" y="934484"/>
            <a:ext cx="441959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ar-EG" sz="700" b="1" spc="40" dirty="0" smtClean="0">
                <a:solidFill>
                  <a:srgbClr val="00AEEF"/>
                </a:solidFill>
                <a:latin typeface="Arial"/>
                <a:cs typeface="Arial"/>
              </a:rPr>
              <a:t>تخيل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712159" y="647849"/>
            <a:ext cx="202565" cy="184785"/>
          </a:xfrm>
          <a:custGeom>
            <a:avLst/>
            <a:gdLst/>
            <a:ahLst/>
            <a:cxnLst/>
            <a:rect l="l" t="t" r="r" b="b"/>
            <a:pathLst>
              <a:path w="202565" h="184784">
                <a:moveTo>
                  <a:pt x="198993" y="128494"/>
                </a:moveTo>
                <a:lnTo>
                  <a:pt x="202184" y="112639"/>
                </a:lnTo>
                <a:lnTo>
                  <a:pt x="199037" y="97242"/>
                </a:lnTo>
                <a:lnTo>
                  <a:pt x="190270" y="84031"/>
                </a:lnTo>
                <a:lnTo>
                  <a:pt x="176603" y="74734"/>
                </a:lnTo>
                <a:lnTo>
                  <a:pt x="174240" y="73731"/>
                </a:lnTo>
                <a:lnTo>
                  <a:pt x="171840" y="72969"/>
                </a:lnTo>
                <a:lnTo>
                  <a:pt x="169414" y="72410"/>
                </a:lnTo>
                <a:lnTo>
                  <a:pt x="170773" y="70505"/>
                </a:lnTo>
                <a:lnTo>
                  <a:pt x="171942" y="68448"/>
                </a:lnTo>
                <a:lnTo>
                  <a:pt x="172881" y="66251"/>
                </a:lnTo>
                <a:lnTo>
                  <a:pt x="175343" y="49332"/>
                </a:lnTo>
                <a:lnTo>
                  <a:pt x="169678" y="32247"/>
                </a:lnTo>
                <a:lnTo>
                  <a:pt x="156997" y="16952"/>
                </a:lnTo>
                <a:lnTo>
                  <a:pt x="138414" y="5405"/>
                </a:lnTo>
                <a:lnTo>
                  <a:pt x="117208" y="0"/>
                </a:lnTo>
                <a:lnTo>
                  <a:pt x="97391" y="1451"/>
                </a:lnTo>
                <a:lnTo>
                  <a:pt x="81144" y="9200"/>
                </a:lnTo>
                <a:lnTo>
                  <a:pt x="70646" y="22690"/>
                </a:lnTo>
                <a:lnTo>
                  <a:pt x="68856" y="26919"/>
                </a:lnTo>
                <a:lnTo>
                  <a:pt x="68005" y="31351"/>
                </a:lnTo>
                <a:lnTo>
                  <a:pt x="68005" y="35847"/>
                </a:lnTo>
                <a:lnTo>
                  <a:pt x="65236" y="33802"/>
                </a:lnTo>
                <a:lnTo>
                  <a:pt x="62176" y="32024"/>
                </a:lnTo>
                <a:lnTo>
                  <a:pt x="58861" y="30615"/>
                </a:lnTo>
                <a:lnTo>
                  <a:pt x="42174" y="27014"/>
                </a:lnTo>
                <a:lnTo>
                  <a:pt x="26131" y="29748"/>
                </a:lnTo>
                <a:lnTo>
                  <a:pt x="12525" y="38144"/>
                </a:lnTo>
                <a:lnTo>
                  <a:pt x="3146" y="51532"/>
                </a:lnTo>
                <a:lnTo>
                  <a:pt x="0" y="66040"/>
                </a:lnTo>
                <a:lnTo>
                  <a:pt x="2263" y="80349"/>
                </a:lnTo>
                <a:lnTo>
                  <a:pt x="9375" y="93156"/>
                </a:lnTo>
                <a:lnTo>
                  <a:pt x="20774" y="103157"/>
                </a:lnTo>
                <a:lnTo>
                  <a:pt x="19364" y="104275"/>
                </a:lnTo>
                <a:lnTo>
                  <a:pt x="18043" y="105532"/>
                </a:lnTo>
                <a:lnTo>
                  <a:pt x="16837" y="106929"/>
                </a:lnTo>
                <a:lnTo>
                  <a:pt x="10857" y="118587"/>
                </a:lnTo>
                <a:lnTo>
                  <a:pt x="10367" y="131861"/>
                </a:lnTo>
                <a:lnTo>
                  <a:pt x="15110" y="145146"/>
                </a:lnTo>
                <a:lnTo>
                  <a:pt x="24825" y="156840"/>
                </a:lnTo>
                <a:lnTo>
                  <a:pt x="36653" y="164131"/>
                </a:lnTo>
                <a:lnTo>
                  <a:pt x="49263" y="167146"/>
                </a:lnTo>
                <a:lnTo>
                  <a:pt x="61429" y="165884"/>
                </a:lnTo>
                <a:lnTo>
                  <a:pt x="71929" y="160345"/>
                </a:lnTo>
                <a:lnTo>
                  <a:pt x="75703" y="166676"/>
                </a:lnTo>
                <a:lnTo>
                  <a:pt x="80595" y="172313"/>
                </a:lnTo>
                <a:lnTo>
                  <a:pt x="86533" y="177081"/>
                </a:lnTo>
                <a:lnTo>
                  <a:pt x="93443" y="180805"/>
                </a:lnTo>
                <a:lnTo>
                  <a:pt x="109624" y="184220"/>
                </a:lnTo>
                <a:lnTo>
                  <a:pt x="125228" y="181392"/>
                </a:lnTo>
                <a:lnTo>
                  <a:pt x="150225" y="151493"/>
                </a:lnTo>
                <a:lnTo>
                  <a:pt x="165033" y="152834"/>
                </a:lnTo>
                <a:lnTo>
                  <a:pt x="178985" y="149104"/>
                </a:lnTo>
                <a:lnTo>
                  <a:pt x="190749" y="140819"/>
                </a:lnTo>
                <a:lnTo>
                  <a:pt x="198993" y="128494"/>
                </a:lnTo>
                <a:close/>
              </a:path>
            </a:pathLst>
          </a:custGeom>
          <a:ln w="1191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9744376" y="844187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33337" y="16662"/>
                </a:moveTo>
                <a:lnTo>
                  <a:pt x="33337" y="25869"/>
                </a:lnTo>
                <a:lnTo>
                  <a:pt x="25882" y="33337"/>
                </a:lnTo>
                <a:lnTo>
                  <a:pt x="16675" y="33337"/>
                </a:lnTo>
                <a:lnTo>
                  <a:pt x="7467" y="33337"/>
                </a:lnTo>
                <a:lnTo>
                  <a:pt x="0" y="25869"/>
                </a:lnTo>
                <a:lnTo>
                  <a:pt x="0" y="16662"/>
                </a:lnTo>
                <a:lnTo>
                  <a:pt x="0" y="7467"/>
                </a:lnTo>
                <a:lnTo>
                  <a:pt x="7467" y="0"/>
                </a:lnTo>
                <a:lnTo>
                  <a:pt x="16675" y="0"/>
                </a:lnTo>
                <a:lnTo>
                  <a:pt x="25882" y="0"/>
                </a:lnTo>
                <a:lnTo>
                  <a:pt x="33337" y="7467"/>
                </a:lnTo>
                <a:lnTo>
                  <a:pt x="33337" y="16662"/>
                </a:lnTo>
                <a:close/>
              </a:path>
            </a:pathLst>
          </a:custGeom>
          <a:ln w="1191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9707864" y="8803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637" y="10312"/>
                </a:moveTo>
                <a:lnTo>
                  <a:pt x="20637" y="16014"/>
                </a:lnTo>
                <a:lnTo>
                  <a:pt x="16027" y="20637"/>
                </a:lnTo>
                <a:lnTo>
                  <a:pt x="10325" y="20637"/>
                </a:lnTo>
                <a:lnTo>
                  <a:pt x="4622" y="20637"/>
                </a:lnTo>
                <a:lnTo>
                  <a:pt x="0" y="16014"/>
                </a:lnTo>
                <a:lnTo>
                  <a:pt x="0" y="10312"/>
                </a:lnTo>
                <a:lnTo>
                  <a:pt x="0" y="4610"/>
                </a:lnTo>
                <a:lnTo>
                  <a:pt x="4622" y="0"/>
                </a:lnTo>
                <a:lnTo>
                  <a:pt x="10325" y="0"/>
                </a:lnTo>
                <a:lnTo>
                  <a:pt x="16027" y="0"/>
                </a:lnTo>
                <a:lnTo>
                  <a:pt x="20637" y="4610"/>
                </a:lnTo>
                <a:lnTo>
                  <a:pt x="20637" y="10312"/>
                </a:lnTo>
                <a:close/>
              </a:path>
            </a:pathLst>
          </a:custGeom>
          <a:ln w="1191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5755004" y="3765575"/>
            <a:ext cx="4034154" cy="308610"/>
          </a:xfrm>
          <a:custGeom>
            <a:avLst/>
            <a:gdLst/>
            <a:ahLst/>
            <a:cxnLst/>
            <a:rect l="l" t="t" r="r" b="b"/>
            <a:pathLst>
              <a:path w="4034154" h="308610">
                <a:moveTo>
                  <a:pt x="4033659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308241"/>
                </a:lnTo>
                <a:lnTo>
                  <a:pt x="4033659" y="308241"/>
                </a:lnTo>
                <a:lnTo>
                  <a:pt x="4033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7822475" y="3836577"/>
            <a:ext cx="178943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000" b="1" spc="-10" dirty="0" smtClean="0">
                <a:solidFill>
                  <a:srgbClr val="00AEEF"/>
                </a:solidFill>
                <a:latin typeface="Arial"/>
                <a:cs typeface="Arial"/>
              </a:rPr>
              <a:t>وفر الأفكار والإلهام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84770" y="2075023"/>
            <a:ext cx="198628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000" b="1" spc="5" dirty="0" smtClean="0">
                <a:solidFill>
                  <a:srgbClr val="00AEEF"/>
                </a:solidFill>
                <a:latin typeface="Arial"/>
                <a:cs typeface="Arial"/>
              </a:rPr>
              <a:t>نشاط تحفيزي: لو كان بإستطاعتي الطيران...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88659" y="2402014"/>
            <a:ext cx="3660140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1">
              <a:lnSpc>
                <a:spcPct val="108300"/>
              </a:lnSpc>
            </a:pPr>
            <a:r>
              <a:rPr lang="ar-EG" sz="1000" spc="-5" dirty="0" smtClean="0">
                <a:solidFill>
                  <a:srgbClr val="4C4D4F"/>
                </a:solidFill>
                <a:latin typeface="Arial"/>
                <a:cs typeface="Arial"/>
              </a:rPr>
              <a:t>اجمع </a:t>
            </a:r>
            <a:r>
              <a:rPr lang="ar-EG" sz="1000" spc="-5" dirty="0">
                <a:solidFill>
                  <a:srgbClr val="4C4D4F"/>
                </a:solidFill>
                <a:latin typeface="Arial"/>
                <a:cs typeface="Arial"/>
              </a:rPr>
              <a:t>المجموعة في دائرة </a:t>
            </a:r>
            <a:r>
              <a:rPr lang="ar-EG" sz="1000" spc="-5" dirty="0" smtClean="0">
                <a:solidFill>
                  <a:srgbClr val="4C4D4F"/>
                </a:solidFill>
                <a:latin typeface="Arial"/>
                <a:cs typeface="Arial"/>
              </a:rPr>
              <a:t>واسأل</a:t>
            </a:r>
            <a:r>
              <a:rPr lang="ar-EG" sz="1000" spc="-5" dirty="0">
                <a:solidFill>
                  <a:srgbClr val="4C4D4F"/>
                </a:solidFill>
                <a:latin typeface="Arial"/>
                <a:cs typeface="Arial"/>
              </a:rPr>
              <a:t>: "إذا كان باستطاعتك الطيران، فأين تريد أن تذهب؟" اقترح أن يغمضوا أعينهم ويتخيلوا الطيران </a:t>
            </a:r>
            <a:r>
              <a:rPr lang="ar-EG" sz="1000" spc="-5" dirty="0" smtClean="0">
                <a:solidFill>
                  <a:srgbClr val="4C4D4F"/>
                </a:solidFill>
                <a:latin typeface="Arial"/>
                <a:cs typeface="Arial"/>
              </a:rPr>
              <a:t>خلال مكانهم </a:t>
            </a:r>
            <a:r>
              <a:rPr lang="ar-EG" sz="1000" spc="-5" dirty="0">
                <a:solidFill>
                  <a:srgbClr val="4C4D4F"/>
                </a:solidFill>
                <a:latin typeface="Arial"/>
                <a:cs typeface="Arial"/>
              </a:rPr>
              <a:t>المفضل. اسأل، "أين أنتم؟ ما هي أنواع الأشياء التي يروها أسفلهم؟ "إذا كان هناك وقت، إجعل كل شخص يحكي عن تجربة طيرانه وعن ما رآه أثناء هذه الرحلة. 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88659" y="4216253"/>
            <a:ext cx="3660140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1">
              <a:lnSpc>
                <a:spcPct val="108300"/>
              </a:lnSpc>
            </a:pPr>
            <a:r>
              <a:rPr lang="ar-EG" sz="1000" spc="5" dirty="0">
                <a:solidFill>
                  <a:srgbClr val="4C4D4F"/>
                </a:solidFill>
                <a:latin typeface="Arial"/>
                <a:cs typeface="Arial"/>
              </a:rPr>
              <a:t>ا</a:t>
            </a:r>
            <a:r>
              <a:rPr lang="ar-EG" sz="1000" spc="5" dirty="0" smtClean="0">
                <a:solidFill>
                  <a:srgbClr val="4C4D4F"/>
                </a:solidFill>
                <a:latin typeface="Arial"/>
                <a:cs typeface="Arial"/>
              </a:rPr>
              <a:t>عرض </a:t>
            </a:r>
            <a:r>
              <a:rPr lang="ar-EG" sz="1000" spc="5" dirty="0">
                <a:solidFill>
                  <a:srgbClr val="4C4D4F"/>
                </a:solidFill>
                <a:latin typeface="Arial"/>
                <a:cs typeface="Arial"/>
              </a:rPr>
              <a:t>الفيديو التمهيدي للبرنامج التعليمي </a:t>
            </a:r>
            <a:r>
              <a:rPr lang="ar-EG" sz="1000" i="1" spc="5" dirty="0">
                <a:solidFill>
                  <a:srgbClr val="4C4D4F"/>
                </a:solidFill>
                <a:latin typeface="Arial"/>
                <a:cs typeface="Arial"/>
              </a:rPr>
              <a:t>إجعلها تطير</a:t>
            </a:r>
            <a:r>
              <a:rPr lang="ar-EG" sz="1000" spc="5" dirty="0">
                <a:solidFill>
                  <a:srgbClr val="4C4D4F"/>
                </a:solidFill>
                <a:latin typeface="Arial"/>
                <a:cs typeface="Arial"/>
              </a:rPr>
              <a:t>. يعرض الفيديو مجموعة متنوعة من المشاريع للأفكار والإلهام.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688194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5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4648771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4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6338734" y="4694906"/>
            <a:ext cx="2967481" cy="18024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6314502" y="4692493"/>
            <a:ext cx="2992120" cy="1849120"/>
          </a:xfrm>
          <a:custGeom>
            <a:avLst/>
            <a:gdLst/>
            <a:ahLst/>
            <a:cxnLst/>
            <a:rect l="l" t="t" r="r" b="b"/>
            <a:pathLst>
              <a:path w="2992120" h="1849120">
                <a:moveTo>
                  <a:pt x="209550" y="0"/>
                </a:moveTo>
                <a:lnTo>
                  <a:pt x="88403" y="3274"/>
                </a:lnTo>
                <a:lnTo>
                  <a:pt x="26193" y="26193"/>
                </a:lnTo>
                <a:lnTo>
                  <a:pt x="3274" y="88403"/>
                </a:lnTo>
                <a:lnTo>
                  <a:pt x="0" y="209550"/>
                </a:lnTo>
                <a:lnTo>
                  <a:pt x="0" y="1639252"/>
                </a:lnTo>
                <a:lnTo>
                  <a:pt x="3274" y="1760398"/>
                </a:lnTo>
                <a:lnTo>
                  <a:pt x="26193" y="1822608"/>
                </a:lnTo>
                <a:lnTo>
                  <a:pt x="88403" y="1845528"/>
                </a:lnTo>
                <a:lnTo>
                  <a:pt x="209550" y="1848802"/>
                </a:lnTo>
                <a:lnTo>
                  <a:pt x="2782163" y="1848802"/>
                </a:lnTo>
                <a:lnTo>
                  <a:pt x="2903309" y="1845528"/>
                </a:lnTo>
                <a:lnTo>
                  <a:pt x="2965519" y="1822608"/>
                </a:lnTo>
                <a:lnTo>
                  <a:pt x="2988439" y="1760398"/>
                </a:lnTo>
                <a:lnTo>
                  <a:pt x="2991713" y="1639252"/>
                </a:lnTo>
                <a:lnTo>
                  <a:pt x="2991713" y="209550"/>
                </a:lnTo>
                <a:lnTo>
                  <a:pt x="2988439" y="88403"/>
                </a:lnTo>
                <a:lnTo>
                  <a:pt x="2965519" y="26193"/>
                </a:lnTo>
                <a:lnTo>
                  <a:pt x="2903309" y="3274"/>
                </a:lnTo>
                <a:lnTo>
                  <a:pt x="2782163" y="0"/>
                </a:lnTo>
                <a:lnTo>
                  <a:pt x="209550" y="0"/>
                </a:lnTo>
                <a:close/>
              </a:path>
            </a:pathLst>
          </a:custGeom>
          <a:ln w="635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6215325" y="6976778"/>
            <a:ext cx="1035050" cy="0"/>
          </a:xfrm>
          <a:custGeom>
            <a:avLst/>
            <a:gdLst/>
            <a:ahLst/>
            <a:cxnLst/>
            <a:rect l="l" t="t" r="r" b="b"/>
            <a:pathLst>
              <a:path w="1035050">
                <a:moveTo>
                  <a:pt x="0" y="0"/>
                </a:moveTo>
                <a:lnTo>
                  <a:pt x="1034757" y="0"/>
                </a:lnTo>
              </a:path>
            </a:pathLst>
          </a:custGeom>
          <a:ln w="25400">
            <a:solidFill>
              <a:srgbClr val="00AEEF"/>
            </a:solidFill>
            <a:prstDash val="sys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6241893" y="69767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52356" y="69767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733482" y="6976778"/>
            <a:ext cx="939800" cy="0"/>
          </a:xfrm>
          <a:custGeom>
            <a:avLst/>
            <a:gdLst/>
            <a:ahLst/>
            <a:cxnLst/>
            <a:rect l="l" t="t" r="r" b="b"/>
            <a:pathLst>
              <a:path w="939800">
                <a:moveTo>
                  <a:pt x="0" y="0"/>
                </a:moveTo>
                <a:lnTo>
                  <a:pt x="939787" y="0"/>
                </a:lnTo>
              </a:path>
            </a:pathLst>
          </a:custGeom>
          <a:ln w="25400">
            <a:solidFill>
              <a:srgbClr val="00AEEF"/>
            </a:solidFill>
            <a:prstDash val="sys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682682" y="69767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8698670" y="69767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1348386" y="818894"/>
            <a:ext cx="3251835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800" b="1" spc="40" dirty="0" smtClean="0">
                <a:solidFill>
                  <a:srgbClr val="4C4D4F"/>
                </a:solidFill>
                <a:latin typeface="Arial"/>
                <a:cs typeface="Arial"/>
              </a:rPr>
              <a:t>استعد لورشة العمل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15325" y="6802917"/>
            <a:ext cx="297116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5" dirty="0" smtClean="0">
                <a:solidFill>
                  <a:srgbClr val="00AEEF"/>
                </a:solidFill>
                <a:latin typeface="Arial"/>
                <a:cs typeface="Arial"/>
              </a:rPr>
              <a:t>scratch.mit.edu/fly </a:t>
            </a:r>
            <a:r>
              <a:rPr sz="1000" b="1" spc="285" dirty="0" smtClean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lang="ar-EG" sz="1000" spc="5" dirty="0" smtClean="0">
                <a:solidFill>
                  <a:srgbClr val="4C4D4F"/>
                </a:solidFill>
                <a:latin typeface="Arial"/>
                <a:cs typeface="Arial"/>
              </a:rPr>
              <a:t>أو</a:t>
            </a:r>
            <a:r>
              <a:rPr sz="1000" spc="5" dirty="0" smtClean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spc="204" dirty="0" smtClean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b="1" spc="5" dirty="0">
                <a:solidFill>
                  <a:srgbClr val="00AEEF"/>
                </a:solidFill>
                <a:latin typeface="Arial"/>
                <a:cs typeface="Arial"/>
              </a:rPr>
              <a:t>vimeo.com/llk/fly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8701" y="1323847"/>
            <a:ext cx="3998595" cy="238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500" spc="-10" dirty="0">
                <a:solidFill>
                  <a:srgbClr val="4C4D4F"/>
                </a:solidFill>
                <a:latin typeface="Arial"/>
                <a:cs typeface="Arial"/>
              </a:rPr>
              <a:t>استخدم قائمة التحقق التالية لإعداد ورشة </a:t>
            </a:r>
            <a:r>
              <a:rPr lang="ar-EG" sz="1500" spc="-10" dirty="0" smtClean="0">
                <a:solidFill>
                  <a:srgbClr val="4C4D4F"/>
                </a:solidFill>
                <a:latin typeface="Arial"/>
                <a:cs typeface="Arial"/>
              </a:rPr>
              <a:t>العمل</a:t>
            </a:r>
            <a:r>
              <a:rPr lang="en-US" sz="1500" spc="-1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endParaRPr lang="ar-EG" sz="1500" spc="-10" dirty="0">
              <a:solidFill>
                <a:srgbClr val="4C4D4F"/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545943" y="1803273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0"/>
                </a:moveTo>
                <a:lnTo>
                  <a:pt x="0" y="97409"/>
                </a:lnTo>
                <a:lnTo>
                  <a:pt x="97409" y="97409"/>
                </a:lnTo>
                <a:lnTo>
                  <a:pt x="9740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D687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4544149" y="3225795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0"/>
                </a:moveTo>
                <a:lnTo>
                  <a:pt x="0" y="97409"/>
                </a:lnTo>
                <a:lnTo>
                  <a:pt x="97409" y="97409"/>
                </a:lnTo>
                <a:lnTo>
                  <a:pt x="9740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D687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4541857" y="4444300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0"/>
                </a:moveTo>
                <a:lnTo>
                  <a:pt x="0" y="97409"/>
                </a:lnTo>
                <a:lnTo>
                  <a:pt x="97409" y="97409"/>
                </a:lnTo>
                <a:lnTo>
                  <a:pt x="9740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D687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4541857" y="5587838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0"/>
                </a:moveTo>
                <a:lnTo>
                  <a:pt x="0" y="97408"/>
                </a:lnTo>
                <a:lnTo>
                  <a:pt x="97409" y="97408"/>
                </a:lnTo>
                <a:lnTo>
                  <a:pt x="9740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D687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 txBox="1"/>
          <p:nvPr/>
        </p:nvSpPr>
        <p:spPr>
          <a:xfrm>
            <a:off x="725349" y="5570861"/>
            <a:ext cx="3882401" cy="384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 algn="r" rtl="1">
              <a:lnSpc>
                <a:spcPct val="100000"/>
              </a:lnSpc>
            </a:pPr>
            <a:r>
              <a:rPr lang="ar-EG" sz="1000" b="1" spc="5" dirty="0" smtClean="0">
                <a:solidFill>
                  <a:srgbClr val="BD6879"/>
                </a:solidFill>
                <a:latin typeface="Arial"/>
                <a:cs typeface="Arial"/>
              </a:rPr>
              <a:t>قم </a:t>
            </a:r>
            <a:r>
              <a:rPr lang="ar-EG" sz="1000" b="1" spc="5" dirty="0" smtClean="0">
                <a:solidFill>
                  <a:srgbClr val="BD6879"/>
                </a:solidFill>
                <a:latin typeface="Arial"/>
                <a:cs typeface="Arial"/>
              </a:rPr>
              <a:t>بترتيب </a:t>
            </a:r>
            <a:r>
              <a:rPr lang="ar-EG" sz="1000" b="1" spc="5" dirty="0" smtClean="0">
                <a:solidFill>
                  <a:srgbClr val="BD6879"/>
                </a:solidFill>
                <a:latin typeface="Arial"/>
                <a:cs typeface="Arial"/>
              </a:rPr>
              <a:t>أجهزة الكمبيوتر واللاب توب</a:t>
            </a:r>
            <a:endParaRPr sz="1000" dirty="0">
              <a:latin typeface="Arial"/>
              <a:cs typeface="Arial"/>
            </a:endParaRPr>
          </a:p>
          <a:p>
            <a:pPr marL="12700" marR="5080" algn="r" rtl="1">
              <a:lnSpc>
                <a:spcPct val="108300"/>
              </a:lnSpc>
              <a:spcBef>
                <a:spcPts val="525"/>
              </a:spcBef>
            </a:pPr>
            <a:r>
              <a:rPr lang="ar-EG" sz="1000" spc="-10" dirty="0" smtClean="0">
                <a:solidFill>
                  <a:srgbClr val="4C4D4F"/>
                </a:solidFill>
                <a:latin typeface="Arial"/>
                <a:cs typeface="Arial"/>
              </a:rPr>
              <a:t>رتب</a:t>
            </a:r>
            <a:r>
              <a:rPr lang="ar-EG" sz="1000" spc="-10" dirty="0" smtClean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ar-EG" sz="1000" spc="-10" dirty="0">
                <a:solidFill>
                  <a:srgbClr val="4C4D4F"/>
                </a:solidFill>
                <a:latin typeface="Arial"/>
                <a:cs typeface="Arial"/>
              </a:rPr>
              <a:t>أجهزة الكمبيوتر بحيث يمكن للمشاركين العمل </a:t>
            </a:r>
            <a:r>
              <a:rPr lang="ar-EG" sz="1000" spc="-10" dirty="0" smtClean="0">
                <a:solidFill>
                  <a:srgbClr val="4C4D4F"/>
                </a:solidFill>
                <a:latin typeface="Arial"/>
                <a:cs typeface="Arial"/>
              </a:rPr>
              <a:t>في انفراد أو في أزواج.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25349" y="1753732"/>
            <a:ext cx="791972" cy="1127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704330" y="1742446"/>
            <a:ext cx="792480" cy="1127760"/>
          </a:xfrm>
          <a:custGeom>
            <a:avLst/>
            <a:gdLst/>
            <a:ahLst/>
            <a:cxnLst/>
            <a:rect l="l" t="t" r="r" b="b"/>
            <a:pathLst>
              <a:path w="792479" h="1127760">
                <a:moveTo>
                  <a:pt x="57632" y="0"/>
                </a:moveTo>
                <a:lnTo>
                  <a:pt x="24313" y="900"/>
                </a:lnTo>
                <a:lnTo>
                  <a:pt x="7204" y="7204"/>
                </a:lnTo>
                <a:lnTo>
                  <a:pt x="900" y="24313"/>
                </a:lnTo>
                <a:lnTo>
                  <a:pt x="0" y="57632"/>
                </a:lnTo>
                <a:lnTo>
                  <a:pt x="0" y="1069848"/>
                </a:lnTo>
                <a:lnTo>
                  <a:pt x="900" y="1103159"/>
                </a:lnTo>
                <a:lnTo>
                  <a:pt x="7204" y="1120265"/>
                </a:lnTo>
                <a:lnTo>
                  <a:pt x="24313" y="1126567"/>
                </a:lnTo>
                <a:lnTo>
                  <a:pt x="57632" y="1127467"/>
                </a:lnTo>
                <a:lnTo>
                  <a:pt x="734352" y="1127467"/>
                </a:lnTo>
                <a:lnTo>
                  <a:pt x="767663" y="1126567"/>
                </a:lnTo>
                <a:lnTo>
                  <a:pt x="784769" y="1120265"/>
                </a:lnTo>
                <a:lnTo>
                  <a:pt x="791071" y="1103159"/>
                </a:lnTo>
                <a:lnTo>
                  <a:pt x="791972" y="1069848"/>
                </a:lnTo>
                <a:lnTo>
                  <a:pt x="791972" y="57632"/>
                </a:lnTo>
                <a:lnTo>
                  <a:pt x="791071" y="24313"/>
                </a:lnTo>
                <a:lnTo>
                  <a:pt x="784769" y="7204"/>
                </a:lnTo>
                <a:lnTo>
                  <a:pt x="767663" y="900"/>
                </a:lnTo>
                <a:lnTo>
                  <a:pt x="734352" y="0"/>
                </a:lnTo>
                <a:lnTo>
                  <a:pt x="57632" y="0"/>
                </a:lnTo>
                <a:close/>
              </a:path>
            </a:pathLst>
          </a:custGeom>
          <a:ln w="12699">
            <a:solidFill>
              <a:srgbClr val="BD687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709676" y="3171322"/>
            <a:ext cx="1289977" cy="916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700498" y="3179816"/>
            <a:ext cx="1290320" cy="916940"/>
          </a:xfrm>
          <a:custGeom>
            <a:avLst/>
            <a:gdLst/>
            <a:ahLst/>
            <a:cxnLst/>
            <a:rect l="l" t="t" r="r" b="b"/>
            <a:pathLst>
              <a:path w="1290320" h="916939">
                <a:moveTo>
                  <a:pt x="41910" y="0"/>
                </a:moveTo>
                <a:lnTo>
                  <a:pt x="17680" y="654"/>
                </a:lnTo>
                <a:lnTo>
                  <a:pt x="5238" y="5238"/>
                </a:lnTo>
                <a:lnTo>
                  <a:pt x="654" y="17680"/>
                </a:lnTo>
                <a:lnTo>
                  <a:pt x="0" y="41910"/>
                </a:lnTo>
                <a:lnTo>
                  <a:pt x="0" y="874522"/>
                </a:lnTo>
                <a:lnTo>
                  <a:pt x="654" y="898751"/>
                </a:lnTo>
                <a:lnTo>
                  <a:pt x="5238" y="911193"/>
                </a:lnTo>
                <a:lnTo>
                  <a:pt x="17680" y="915777"/>
                </a:lnTo>
                <a:lnTo>
                  <a:pt x="41910" y="916432"/>
                </a:lnTo>
                <a:lnTo>
                  <a:pt x="1248067" y="916432"/>
                </a:lnTo>
                <a:lnTo>
                  <a:pt x="1272296" y="915777"/>
                </a:lnTo>
                <a:lnTo>
                  <a:pt x="1284738" y="911193"/>
                </a:lnTo>
                <a:lnTo>
                  <a:pt x="1289322" y="898751"/>
                </a:lnTo>
                <a:lnTo>
                  <a:pt x="1289977" y="874522"/>
                </a:lnTo>
                <a:lnTo>
                  <a:pt x="1289977" y="41910"/>
                </a:lnTo>
                <a:lnTo>
                  <a:pt x="1289322" y="17680"/>
                </a:lnTo>
                <a:lnTo>
                  <a:pt x="1284738" y="5238"/>
                </a:lnTo>
                <a:lnTo>
                  <a:pt x="1272296" y="654"/>
                </a:lnTo>
                <a:lnTo>
                  <a:pt x="1248067" y="0"/>
                </a:lnTo>
                <a:lnTo>
                  <a:pt x="41910" y="0"/>
                </a:lnTo>
                <a:close/>
              </a:path>
            </a:pathLst>
          </a:custGeom>
          <a:ln w="12700">
            <a:solidFill>
              <a:srgbClr val="BD687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709676" y="3048000"/>
            <a:ext cx="3886200" cy="0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200" y="0"/>
                </a:lnTo>
              </a:path>
            </a:pathLst>
          </a:custGeom>
          <a:ln w="12700">
            <a:solidFill>
              <a:srgbClr val="BD687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709676" y="4279900"/>
            <a:ext cx="3886200" cy="0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200" y="0"/>
                </a:lnTo>
              </a:path>
            </a:pathLst>
          </a:custGeom>
          <a:ln w="12700">
            <a:solidFill>
              <a:srgbClr val="BD687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709676" y="5339736"/>
            <a:ext cx="3886200" cy="0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200" y="0"/>
                </a:lnTo>
              </a:path>
            </a:pathLst>
          </a:custGeom>
          <a:ln w="12700">
            <a:solidFill>
              <a:srgbClr val="BD687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709676" y="6375400"/>
            <a:ext cx="3886200" cy="0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200" y="0"/>
                </a:lnTo>
              </a:path>
            </a:pathLst>
          </a:custGeom>
          <a:ln w="12700">
            <a:solidFill>
              <a:srgbClr val="BD687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7408645" y="5369289"/>
            <a:ext cx="786765" cy="474345"/>
          </a:xfrm>
          <a:custGeom>
            <a:avLst/>
            <a:gdLst/>
            <a:ahLst/>
            <a:cxnLst/>
            <a:rect l="l" t="t" r="r" b="b"/>
            <a:pathLst>
              <a:path w="786765" h="474345">
                <a:moveTo>
                  <a:pt x="729234" y="0"/>
                </a:moveTo>
                <a:lnTo>
                  <a:pt x="57150" y="0"/>
                </a:lnTo>
                <a:lnTo>
                  <a:pt x="24110" y="892"/>
                </a:lnTo>
                <a:lnTo>
                  <a:pt x="7143" y="7143"/>
                </a:lnTo>
                <a:lnTo>
                  <a:pt x="892" y="24110"/>
                </a:lnTo>
                <a:lnTo>
                  <a:pt x="0" y="57150"/>
                </a:lnTo>
                <a:lnTo>
                  <a:pt x="0" y="416750"/>
                </a:lnTo>
                <a:lnTo>
                  <a:pt x="892" y="449790"/>
                </a:lnTo>
                <a:lnTo>
                  <a:pt x="7143" y="466756"/>
                </a:lnTo>
                <a:lnTo>
                  <a:pt x="24110" y="473007"/>
                </a:lnTo>
                <a:lnTo>
                  <a:pt x="57150" y="473900"/>
                </a:lnTo>
                <a:lnTo>
                  <a:pt x="729234" y="473900"/>
                </a:lnTo>
                <a:lnTo>
                  <a:pt x="762273" y="473007"/>
                </a:lnTo>
                <a:lnTo>
                  <a:pt x="779240" y="466756"/>
                </a:lnTo>
                <a:lnTo>
                  <a:pt x="785491" y="449790"/>
                </a:lnTo>
                <a:lnTo>
                  <a:pt x="786384" y="416750"/>
                </a:lnTo>
                <a:lnTo>
                  <a:pt x="786384" y="57150"/>
                </a:lnTo>
                <a:lnTo>
                  <a:pt x="785491" y="24110"/>
                </a:lnTo>
                <a:lnTo>
                  <a:pt x="779240" y="7143"/>
                </a:lnTo>
                <a:lnTo>
                  <a:pt x="762273" y="892"/>
                </a:lnTo>
                <a:lnTo>
                  <a:pt x="72923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7711985" y="5492631"/>
            <a:ext cx="215265" cy="224790"/>
          </a:xfrm>
          <a:custGeom>
            <a:avLst/>
            <a:gdLst/>
            <a:ahLst/>
            <a:cxnLst/>
            <a:rect l="l" t="t" r="r" b="b"/>
            <a:pathLst>
              <a:path w="215265" h="224789">
                <a:moveTo>
                  <a:pt x="0" y="0"/>
                </a:moveTo>
                <a:lnTo>
                  <a:pt x="0" y="224612"/>
                </a:lnTo>
                <a:lnTo>
                  <a:pt x="214884" y="1142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7711985" y="5492631"/>
            <a:ext cx="215265" cy="224790"/>
          </a:xfrm>
          <a:custGeom>
            <a:avLst/>
            <a:gdLst/>
            <a:ahLst/>
            <a:cxnLst/>
            <a:rect l="l" t="t" r="r" b="b"/>
            <a:pathLst>
              <a:path w="215265" h="224789">
                <a:moveTo>
                  <a:pt x="0" y="0"/>
                </a:moveTo>
                <a:lnTo>
                  <a:pt x="0" y="224612"/>
                </a:lnTo>
                <a:lnTo>
                  <a:pt x="214884" y="11422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 txBox="1"/>
          <p:nvPr/>
        </p:nvSpPr>
        <p:spPr>
          <a:xfrm>
            <a:off x="4668037" y="7443411"/>
            <a:ext cx="1035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709937" y="7443411"/>
            <a:ext cx="1035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3" name="object 2"/>
          <p:cNvSpPr txBox="1"/>
          <p:nvPr/>
        </p:nvSpPr>
        <p:spPr>
          <a:xfrm>
            <a:off x="555751" y="208800"/>
            <a:ext cx="180657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ar-EG" sz="800" b="1" spc="15" dirty="0" smtClean="0">
                <a:solidFill>
                  <a:srgbClr val="FFFFFF"/>
                </a:solidFill>
                <a:latin typeface="Gill Sans MT"/>
                <a:cs typeface="Gill Sans MT"/>
              </a:rPr>
              <a:t>اجعله يطير / دليل المعلم</a:t>
            </a:r>
            <a:endParaRPr sz="800" dirty="0">
              <a:latin typeface="Gill Sans MT"/>
              <a:cs typeface="Gill Sans MT"/>
            </a:endParaRPr>
          </a:p>
        </p:txBody>
      </p:sp>
      <p:sp>
        <p:nvSpPr>
          <p:cNvPr id="64" name="object 10"/>
          <p:cNvSpPr txBox="1"/>
          <p:nvPr/>
        </p:nvSpPr>
        <p:spPr>
          <a:xfrm>
            <a:off x="5610352" y="208800"/>
            <a:ext cx="180657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ar-EG" sz="800" b="1" spc="15" dirty="0" smtClean="0">
                <a:solidFill>
                  <a:srgbClr val="FFFFFF"/>
                </a:solidFill>
                <a:latin typeface="Gill Sans MT"/>
                <a:cs typeface="Gill Sans MT"/>
              </a:rPr>
              <a:t>اجعله يطير / دليل المعلم</a:t>
            </a:r>
            <a:endParaRPr sz="800" dirty="0">
              <a:latin typeface="Gill Sans MT"/>
              <a:cs typeface="Gill Sans MT"/>
            </a:endParaRPr>
          </a:p>
        </p:txBody>
      </p:sp>
      <p:sp>
        <p:nvSpPr>
          <p:cNvPr id="65" name="object 21"/>
          <p:cNvSpPr txBox="1"/>
          <p:nvPr/>
        </p:nvSpPr>
        <p:spPr>
          <a:xfrm>
            <a:off x="7642170" y="6802917"/>
            <a:ext cx="178943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000" spc="5" dirty="0">
                <a:solidFill>
                  <a:srgbClr val="4C4D4F"/>
                </a:solidFill>
                <a:latin typeface="Arial"/>
                <a:cs typeface="Arial"/>
              </a:rPr>
              <a:t>اعرض من خلال</a:t>
            </a:r>
            <a:endParaRPr sz="1000" spc="5" dirty="0">
              <a:solidFill>
                <a:srgbClr val="4C4D4F"/>
              </a:solidFill>
              <a:latin typeface="Arial"/>
              <a:cs typeface="Arial"/>
            </a:endParaRPr>
          </a:p>
        </p:txBody>
      </p:sp>
      <p:sp>
        <p:nvSpPr>
          <p:cNvPr id="66" name="object 36"/>
          <p:cNvSpPr txBox="1"/>
          <p:nvPr/>
        </p:nvSpPr>
        <p:spPr>
          <a:xfrm>
            <a:off x="1990471" y="1786978"/>
            <a:ext cx="2638425" cy="88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 algn="r" rtl="1"/>
            <a:r>
              <a:rPr lang="ar-EG" sz="1000" b="1" spc="-5" dirty="0">
                <a:solidFill>
                  <a:srgbClr val="BD6879"/>
                </a:solidFill>
                <a:latin typeface="Arial"/>
                <a:cs typeface="Arial"/>
              </a:rPr>
              <a:t>عاين البرنامج التعليمي</a:t>
            </a:r>
            <a:endParaRPr sz="1000" b="1" spc="-5" dirty="0">
              <a:solidFill>
                <a:srgbClr val="BD6879"/>
              </a:solidFill>
              <a:latin typeface="Arial"/>
              <a:cs typeface="Arial"/>
            </a:endParaRPr>
          </a:p>
          <a:p>
            <a:pPr marL="12700" marR="5080" algn="r" rtl="1">
              <a:lnSpc>
                <a:spcPct val="108300"/>
              </a:lnSpc>
              <a:spcBef>
                <a:spcPts val="525"/>
              </a:spcBef>
            </a:pPr>
            <a:r>
              <a:rPr lang="ar-EG" sz="1000" spc="-10" dirty="0">
                <a:solidFill>
                  <a:srgbClr val="4C4D4F"/>
                </a:solidFill>
                <a:latin typeface="Arial"/>
                <a:cs typeface="Arial"/>
              </a:rPr>
              <a:t>يوضح </a:t>
            </a:r>
            <a:r>
              <a:rPr lang="ar-EG" sz="1000" spc="-10" dirty="0" smtClean="0">
                <a:solidFill>
                  <a:srgbClr val="4C4D4F"/>
                </a:solidFill>
                <a:latin typeface="Arial"/>
                <a:cs typeface="Arial"/>
              </a:rPr>
              <a:t>برنامج</a:t>
            </a:r>
            <a:r>
              <a:rPr lang="ar-EG" sz="1000" i="1" spc="-10" dirty="0" smtClean="0">
                <a:solidFill>
                  <a:srgbClr val="4C4D4F"/>
                </a:solidFill>
                <a:latin typeface="Arial"/>
                <a:cs typeface="Arial"/>
              </a:rPr>
              <a:t> اجعلها تطير </a:t>
            </a:r>
            <a:r>
              <a:rPr lang="ar-EG" sz="1000" spc="-10" dirty="0" smtClean="0">
                <a:solidFill>
                  <a:srgbClr val="4C4D4F"/>
                </a:solidFill>
                <a:latin typeface="Arial"/>
                <a:cs typeface="Arial"/>
              </a:rPr>
              <a:t>التعليمي </a:t>
            </a:r>
            <a:r>
              <a:rPr lang="ar-EG" sz="1000" spc="-10" dirty="0">
                <a:solidFill>
                  <a:srgbClr val="4C4D4F"/>
                </a:solidFill>
                <a:latin typeface="Arial"/>
                <a:cs typeface="Arial"/>
              </a:rPr>
              <a:t>كيف يمكن للمشاركين انشاء مشاريعهم الخاصة. عاين البرنامج التعليمي قبل بدء ورشة العمل، وحاول اتباع الخطوات </a:t>
            </a:r>
            <a:r>
              <a:rPr lang="ar-EG" sz="1000" spc="-10" dirty="0" smtClean="0">
                <a:solidFill>
                  <a:srgbClr val="4C4D4F"/>
                </a:solidFill>
                <a:latin typeface="Arial"/>
                <a:cs typeface="Arial"/>
              </a:rPr>
              <a:t>الأولى:</a:t>
            </a:r>
            <a:endParaRPr lang="ar-EG" sz="1000" spc="-10" dirty="0">
              <a:solidFill>
                <a:srgbClr val="4C4D4F"/>
              </a:solidFill>
              <a:latin typeface="Arial"/>
              <a:cs typeface="Arial"/>
            </a:endParaRPr>
          </a:p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lang="en-US" sz="1000" b="1" u="sng" spc="5" dirty="0">
                <a:solidFill>
                  <a:srgbClr val="BD6879"/>
                </a:solidFill>
                <a:latin typeface="Arial"/>
                <a:cs typeface="Arial"/>
              </a:rPr>
              <a:t>scratch.mit.edu/fly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69" name="object 38"/>
          <p:cNvSpPr txBox="1"/>
          <p:nvPr/>
        </p:nvSpPr>
        <p:spPr>
          <a:xfrm>
            <a:off x="2383916" y="3214351"/>
            <a:ext cx="2218055" cy="716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 algn="r" rtl="1"/>
            <a:r>
              <a:rPr lang="ar-EG" sz="1000" b="1" spc="-5" dirty="0">
                <a:solidFill>
                  <a:srgbClr val="BD6879"/>
                </a:solidFill>
                <a:latin typeface="Arial"/>
                <a:cs typeface="Arial"/>
              </a:rPr>
              <a:t>اطبع </a:t>
            </a:r>
            <a:r>
              <a:rPr lang="ar-EG" sz="1000" b="1" spc="-5" dirty="0" smtClean="0">
                <a:solidFill>
                  <a:srgbClr val="BD6879"/>
                </a:solidFill>
                <a:latin typeface="Arial"/>
                <a:cs typeface="Arial"/>
              </a:rPr>
              <a:t>بطاقات </a:t>
            </a:r>
            <a:r>
              <a:rPr lang="ar-EG" sz="1000" b="1" spc="-5" dirty="0">
                <a:solidFill>
                  <a:srgbClr val="BD6879"/>
                </a:solidFill>
                <a:latin typeface="Arial"/>
                <a:cs typeface="Arial"/>
              </a:rPr>
              <a:t>النشاط</a:t>
            </a:r>
            <a:endParaRPr sz="1000" b="1" spc="-5" dirty="0">
              <a:solidFill>
                <a:srgbClr val="BD6879"/>
              </a:solidFill>
              <a:latin typeface="Arial"/>
              <a:cs typeface="Arial"/>
            </a:endParaRPr>
          </a:p>
          <a:p>
            <a:pPr marL="12700" marR="5080" algn="r" rtl="1">
              <a:lnSpc>
                <a:spcPct val="108300"/>
              </a:lnSpc>
              <a:spcBef>
                <a:spcPts val="525"/>
              </a:spcBef>
            </a:pPr>
            <a:r>
              <a:rPr lang="ar-EG" sz="1000" dirty="0"/>
              <a:t>ا</a:t>
            </a:r>
            <a:r>
              <a:rPr lang="ar-EG" sz="1000" spc="-10" dirty="0">
                <a:solidFill>
                  <a:srgbClr val="4C4D4F"/>
                </a:solidFill>
                <a:latin typeface="Arial"/>
                <a:cs typeface="Arial"/>
              </a:rPr>
              <a:t>طبع مجموعات قليلة من </a:t>
            </a:r>
            <a:r>
              <a:rPr lang="ar-EG" sz="1000" spc="-10" dirty="0" smtClean="0">
                <a:solidFill>
                  <a:srgbClr val="4C4D4F"/>
                </a:solidFill>
                <a:latin typeface="Arial"/>
                <a:cs typeface="Arial"/>
              </a:rPr>
              <a:t>بطاقات </a:t>
            </a:r>
            <a:r>
              <a:rPr lang="ar-EG" sz="1000" i="1" spc="-10" dirty="0" smtClean="0">
                <a:solidFill>
                  <a:srgbClr val="4C4D4F"/>
                </a:solidFill>
                <a:latin typeface="Arial"/>
                <a:cs typeface="Arial"/>
              </a:rPr>
              <a:t>لعبة الالتقاط </a:t>
            </a:r>
            <a:r>
              <a:rPr lang="ar-EG" sz="1000" spc="-10" dirty="0" smtClean="0">
                <a:solidFill>
                  <a:srgbClr val="4C4D4F"/>
                </a:solidFill>
                <a:latin typeface="Arial"/>
                <a:cs typeface="Arial"/>
              </a:rPr>
              <a:t>كي تكون متاحة </a:t>
            </a:r>
            <a:r>
              <a:rPr lang="ar-EG" sz="1000" spc="-10" dirty="0">
                <a:solidFill>
                  <a:srgbClr val="4C4D4F"/>
                </a:solidFill>
                <a:latin typeface="Arial"/>
                <a:cs typeface="Arial"/>
              </a:rPr>
              <a:t>للمشاركين اثناء ورشة العمل</a:t>
            </a:r>
            <a:r>
              <a:rPr lang="ar-EG" sz="1000" spc="-10" dirty="0" smtClean="0">
                <a:solidFill>
                  <a:srgbClr val="4C4D4F"/>
                </a:solidFill>
                <a:latin typeface="Arial"/>
                <a:cs typeface="Arial"/>
              </a:rPr>
              <a:t>.</a:t>
            </a:r>
          </a:p>
          <a:p>
            <a:pPr marL="12700" marR="5080" algn="r" rtl="1">
              <a:lnSpc>
                <a:spcPct val="108300"/>
              </a:lnSpc>
            </a:pPr>
            <a:r>
              <a:rPr lang="en-US" sz="1000" b="1" u="sng" spc="5" dirty="0">
                <a:solidFill>
                  <a:srgbClr val="BD6879"/>
                </a:solidFill>
                <a:latin typeface="Arial"/>
                <a:cs typeface="Arial"/>
              </a:rPr>
              <a:t>scratch.mit.edu/fly/cards</a:t>
            </a:r>
            <a:endParaRPr lang="ar-EG" sz="1000" spc="-10" dirty="0">
              <a:solidFill>
                <a:srgbClr val="4C4D4F"/>
              </a:solidFill>
              <a:latin typeface="Arial"/>
              <a:cs typeface="Arial"/>
            </a:endParaRPr>
          </a:p>
        </p:txBody>
      </p:sp>
      <p:sp>
        <p:nvSpPr>
          <p:cNvPr id="70" name="object 40"/>
          <p:cNvSpPr txBox="1"/>
          <p:nvPr/>
        </p:nvSpPr>
        <p:spPr>
          <a:xfrm>
            <a:off x="678701" y="4432838"/>
            <a:ext cx="3906927" cy="946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 algn="r" rtl="1">
              <a:lnSpc>
                <a:spcPct val="100000"/>
              </a:lnSpc>
            </a:pPr>
            <a:r>
              <a:rPr lang="ar-EG" sz="1000" b="1" spc="30" dirty="0">
                <a:solidFill>
                  <a:srgbClr val="BD6879"/>
                </a:solidFill>
                <a:latin typeface="Arial"/>
                <a:cs typeface="Arial"/>
              </a:rPr>
              <a:t>كن متأكدًا من امتلاك المشاركين لحساب </a:t>
            </a:r>
            <a:r>
              <a:rPr lang="ar-EG" sz="1000" b="1" spc="30" dirty="0" smtClean="0">
                <a:solidFill>
                  <a:srgbClr val="BD6879"/>
                </a:solidFill>
                <a:latin typeface="Arial"/>
                <a:cs typeface="Arial"/>
              </a:rPr>
              <a:t>«</a:t>
            </a:r>
            <a:r>
              <a:rPr lang="en-US" sz="1000" b="1" spc="30" dirty="0" smtClean="0">
                <a:solidFill>
                  <a:srgbClr val="BD6879"/>
                </a:solidFill>
                <a:latin typeface="Arial"/>
                <a:cs typeface="Arial"/>
              </a:rPr>
              <a:t>Scratch</a:t>
            </a:r>
            <a:r>
              <a:rPr lang="ar-EG" sz="1000" b="1" spc="30" dirty="0" smtClean="0">
                <a:solidFill>
                  <a:srgbClr val="BD6879"/>
                </a:solidFill>
                <a:latin typeface="Arial"/>
                <a:cs typeface="Arial"/>
              </a:rPr>
              <a:t>»</a:t>
            </a:r>
            <a:endParaRPr sz="1000" b="1" spc="30" dirty="0">
              <a:solidFill>
                <a:srgbClr val="BD6879"/>
              </a:solidFill>
              <a:latin typeface="Arial"/>
              <a:cs typeface="Arial"/>
            </a:endParaRPr>
          </a:p>
          <a:p>
            <a:pPr marL="12700" marR="5080" algn="just" rtl="1">
              <a:lnSpc>
                <a:spcPct val="108300"/>
              </a:lnSpc>
              <a:spcBef>
                <a:spcPts val="525"/>
              </a:spcBef>
            </a:pPr>
            <a:r>
              <a:rPr lang="ar-EG" sz="1000" dirty="0" smtClean="0">
                <a:solidFill>
                  <a:srgbClr val="4C4D4F"/>
                </a:solidFill>
                <a:latin typeface="Arial"/>
                <a:cs typeface="Arial"/>
              </a:rPr>
              <a:t>يمكن </a:t>
            </a:r>
            <a:r>
              <a:rPr lang="ar-EG" sz="1000" dirty="0">
                <a:solidFill>
                  <a:srgbClr val="4C4D4F"/>
                </a:solidFill>
                <a:latin typeface="Arial"/>
                <a:cs typeface="Arial"/>
              </a:rPr>
              <a:t>للمشاركين التسجيل للحصول على حساب </a:t>
            </a:r>
            <a:r>
              <a:rPr lang="ar-EG" sz="1000" dirty="0" smtClean="0">
                <a:solidFill>
                  <a:srgbClr val="4C4D4F"/>
                </a:solidFill>
                <a:latin typeface="Arial"/>
                <a:cs typeface="Arial"/>
              </a:rPr>
              <a:t>«</a:t>
            </a:r>
            <a:r>
              <a:rPr lang="en-US" sz="1000" dirty="0" smtClean="0">
                <a:solidFill>
                  <a:srgbClr val="4C4D4F"/>
                </a:solidFill>
                <a:latin typeface="Arial"/>
                <a:cs typeface="Arial"/>
              </a:rPr>
              <a:t>Scratch</a:t>
            </a:r>
            <a:r>
              <a:rPr lang="ar-EG" sz="1000" dirty="0" smtClean="0">
                <a:solidFill>
                  <a:srgbClr val="4C4D4F"/>
                </a:solidFill>
                <a:latin typeface="Arial"/>
                <a:cs typeface="Arial"/>
              </a:rPr>
              <a:t>» </a:t>
            </a:r>
            <a:r>
              <a:rPr lang="ar-EG" sz="1000" dirty="0">
                <a:solidFill>
                  <a:srgbClr val="4C4D4F"/>
                </a:solidFill>
                <a:latin typeface="Arial"/>
                <a:cs typeface="Arial"/>
              </a:rPr>
              <a:t>خاص </a:t>
            </a:r>
            <a:r>
              <a:rPr lang="ar-EG" sz="1000" dirty="0" smtClean="0">
                <a:solidFill>
                  <a:srgbClr val="4C4D4F"/>
                </a:solidFill>
                <a:latin typeface="Arial"/>
                <a:cs typeface="Arial"/>
              </a:rPr>
              <a:t>بهم عن طريق </a:t>
            </a:r>
            <a:r>
              <a:rPr lang="en-US" sz="1000" b="1" u="sng" dirty="0">
                <a:solidFill>
                  <a:srgbClr val="BD6879"/>
                </a:solidFill>
                <a:latin typeface="Arial"/>
                <a:cs typeface="Arial"/>
              </a:rPr>
              <a:t>scratch.mit.edu</a:t>
            </a:r>
            <a:r>
              <a:rPr lang="ar-EG" sz="1000" dirty="0" smtClean="0">
                <a:solidFill>
                  <a:srgbClr val="4C4D4F"/>
                </a:solidFill>
                <a:latin typeface="Arial"/>
                <a:cs typeface="Arial"/>
              </a:rPr>
              <a:t>، </a:t>
            </a:r>
            <a:r>
              <a:rPr lang="ar-EG" sz="1000" dirty="0">
                <a:solidFill>
                  <a:srgbClr val="4C4D4F"/>
                </a:solidFill>
                <a:latin typeface="Arial"/>
                <a:cs typeface="Arial"/>
              </a:rPr>
              <a:t>أو يمكنك انشاء حسابات للطلبة في حالة امتلاكك لحساب معلم. كي تطلب حساب معلم، اذهب الي</a:t>
            </a:r>
            <a:r>
              <a:rPr lang="ar-EG" sz="1000" dirty="0" smtClean="0">
                <a:solidFill>
                  <a:srgbClr val="4C4D4F"/>
                </a:solidFill>
                <a:latin typeface="Arial"/>
                <a:cs typeface="Arial"/>
              </a:rPr>
              <a:t>: </a:t>
            </a:r>
            <a:r>
              <a:rPr lang="en-US" sz="1000" b="1" u="sng" spc="5" dirty="0">
                <a:solidFill>
                  <a:srgbClr val="BD6879"/>
                </a:solidFill>
                <a:latin typeface="Arial"/>
                <a:cs typeface="Arial"/>
              </a:rPr>
              <a:t>scratch.mit.edu/educators</a:t>
            </a:r>
          </a:p>
          <a:p>
            <a:pPr marL="12700" marR="5080" algn="r">
              <a:lnSpc>
                <a:spcPct val="108300"/>
              </a:lnSpc>
              <a:spcBef>
                <a:spcPts val="525"/>
              </a:spcBef>
            </a:pPr>
            <a:endParaRPr sz="1000" dirty="0">
              <a:solidFill>
                <a:srgbClr val="4C4D4F"/>
              </a:solidFill>
              <a:latin typeface="Arial"/>
              <a:cs typeface="Arial"/>
            </a:endParaRPr>
          </a:p>
        </p:txBody>
      </p:sp>
      <p:sp>
        <p:nvSpPr>
          <p:cNvPr id="72" name="object 49"/>
          <p:cNvSpPr txBox="1"/>
          <p:nvPr/>
        </p:nvSpPr>
        <p:spPr>
          <a:xfrm>
            <a:off x="1427307" y="6515835"/>
            <a:ext cx="3201670" cy="384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 algn="r" rtl="1">
              <a:lnSpc>
                <a:spcPct val="100000"/>
              </a:lnSpc>
            </a:pPr>
            <a:r>
              <a:rPr lang="ar-EG" sz="1000" b="1" spc="5" dirty="0">
                <a:solidFill>
                  <a:srgbClr val="BD6879"/>
                </a:solidFill>
                <a:latin typeface="Arial"/>
                <a:cs typeface="Arial"/>
              </a:rPr>
              <a:t>وفر كمبيوتر بجهاز عرض أو شاشة كبيرة</a:t>
            </a:r>
            <a:endParaRPr sz="1000" b="1" spc="5" dirty="0">
              <a:solidFill>
                <a:srgbClr val="BD6879"/>
              </a:solidFill>
              <a:latin typeface="Arial"/>
              <a:cs typeface="Arial"/>
            </a:endParaRPr>
          </a:p>
          <a:p>
            <a:pPr marL="12700" marR="525145" algn="r" rtl="1">
              <a:lnSpc>
                <a:spcPct val="108300"/>
              </a:lnSpc>
              <a:spcBef>
                <a:spcPts val="525"/>
              </a:spcBef>
            </a:pPr>
            <a:r>
              <a:rPr lang="ar-EG" sz="1000" spc="-40" dirty="0" smtClean="0">
                <a:solidFill>
                  <a:srgbClr val="4C4D4F"/>
                </a:solidFill>
                <a:latin typeface="Arial"/>
                <a:cs typeface="Arial"/>
              </a:rPr>
              <a:t>يمكنك استخدام جهاز العرض لشرح الأمثلة وإيضاح كيفية البدء.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3" name="object 44"/>
          <p:cNvSpPr/>
          <p:nvPr/>
        </p:nvSpPr>
        <p:spPr>
          <a:xfrm>
            <a:off x="4544149" y="6528811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0"/>
                </a:moveTo>
                <a:lnTo>
                  <a:pt x="0" y="97408"/>
                </a:lnTo>
                <a:lnTo>
                  <a:pt x="97409" y="97408"/>
                </a:lnTo>
                <a:lnTo>
                  <a:pt x="9740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D687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40"/>
          <p:cNvSpPr txBox="1">
            <a:spLocks/>
          </p:cNvSpPr>
          <p:nvPr/>
        </p:nvSpPr>
        <p:spPr>
          <a:xfrm>
            <a:off x="644158" y="7358914"/>
            <a:ext cx="210324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1" i="0" kern="1200">
                <a:solidFill>
                  <a:srgbClr val="939598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 rtl="1">
              <a:lnSpc>
                <a:spcPts val="1245"/>
              </a:lnSpc>
            </a:pPr>
            <a:r>
              <a:rPr lang="ar-EG" spc="-10" dirty="0" smtClean="0"/>
              <a:t> دليل </a:t>
            </a:r>
            <a:r>
              <a:rPr lang="en-US" spc="-10" dirty="0" smtClean="0"/>
              <a:t>Scratch</a:t>
            </a:r>
            <a:r>
              <a:rPr lang="ar-EG" spc="-10" dirty="0" smtClean="0"/>
              <a:t> للمعلم</a:t>
            </a:r>
            <a:r>
              <a:rPr lang="ar-EG" spc="114" dirty="0" smtClean="0"/>
              <a:t>•</a:t>
            </a:r>
            <a:r>
              <a:rPr lang="ar-EG" spc="50" dirty="0" smtClean="0"/>
              <a:t> </a:t>
            </a:r>
            <a:r>
              <a:rPr lang="en-US" sz="1100" spc="5" dirty="0" smtClean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68" name="object 40"/>
          <p:cNvSpPr txBox="1">
            <a:spLocks/>
          </p:cNvSpPr>
          <p:nvPr/>
        </p:nvSpPr>
        <p:spPr>
          <a:xfrm>
            <a:off x="5610352" y="7358914"/>
            <a:ext cx="214006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1" i="0" kern="1200">
                <a:solidFill>
                  <a:srgbClr val="939598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 rtl="1">
              <a:lnSpc>
                <a:spcPts val="1245"/>
              </a:lnSpc>
            </a:pPr>
            <a:r>
              <a:rPr lang="ar-EG" spc="-10" dirty="0" smtClean="0"/>
              <a:t> دليل </a:t>
            </a:r>
            <a:r>
              <a:rPr lang="en-US" spc="-10" dirty="0" smtClean="0"/>
              <a:t>Scratch</a:t>
            </a:r>
            <a:r>
              <a:rPr lang="ar-EG" spc="-10" dirty="0" smtClean="0"/>
              <a:t> للمعلم</a:t>
            </a:r>
            <a:r>
              <a:rPr lang="ar-EG" spc="114" dirty="0" smtClean="0"/>
              <a:t>•</a:t>
            </a:r>
            <a:r>
              <a:rPr lang="ar-EG" spc="50" dirty="0" smtClean="0"/>
              <a:t> </a:t>
            </a:r>
            <a:r>
              <a:rPr lang="en-US" sz="1100" spc="5" dirty="0" smtClean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lang="en-US"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7314" y="171195"/>
            <a:ext cx="407593" cy="267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02250" y="146227"/>
            <a:ext cx="720054" cy="2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052596" y="150291"/>
            <a:ext cx="720054" cy="268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628896" y="742441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39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39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39" y="182879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79" y="91439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39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9688194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5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9671050" y="74269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40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40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40" y="182880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80" y="91440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40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136515" y="171195"/>
            <a:ext cx="407593" cy="267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5717679" y="6134100"/>
            <a:ext cx="4111625" cy="1066800"/>
          </a:xfrm>
          <a:custGeom>
            <a:avLst/>
            <a:gdLst/>
            <a:ahLst/>
            <a:cxnLst/>
            <a:rect l="l" t="t" r="r" b="b"/>
            <a:pathLst>
              <a:path w="4111625" h="1066800">
                <a:moveTo>
                  <a:pt x="4111409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066800"/>
                </a:lnTo>
                <a:lnTo>
                  <a:pt x="3997109" y="1066800"/>
                </a:lnTo>
                <a:lnTo>
                  <a:pt x="4063188" y="1065014"/>
                </a:lnTo>
                <a:lnTo>
                  <a:pt x="4097121" y="1052512"/>
                </a:lnTo>
                <a:lnTo>
                  <a:pt x="4109623" y="1018579"/>
                </a:lnTo>
                <a:lnTo>
                  <a:pt x="4111409" y="952500"/>
                </a:lnTo>
                <a:lnTo>
                  <a:pt x="4111409" y="0"/>
                </a:lnTo>
                <a:close/>
              </a:path>
            </a:pathLst>
          </a:custGeom>
          <a:solidFill>
            <a:srgbClr val="FBE4D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755170" y="6171590"/>
            <a:ext cx="4037329" cy="278130"/>
          </a:xfrm>
          <a:custGeom>
            <a:avLst/>
            <a:gdLst/>
            <a:ahLst/>
            <a:cxnLst/>
            <a:rect l="l" t="t" r="r" b="b"/>
            <a:pathLst>
              <a:path w="4037329" h="278129">
                <a:moveTo>
                  <a:pt x="4037076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77977"/>
                </a:lnTo>
                <a:lnTo>
                  <a:pt x="4037076" y="277977"/>
                </a:lnTo>
                <a:lnTo>
                  <a:pt x="4037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720359" y="1981200"/>
            <a:ext cx="4111625" cy="1283335"/>
          </a:xfrm>
          <a:custGeom>
            <a:avLst/>
            <a:gdLst/>
            <a:ahLst/>
            <a:cxnLst/>
            <a:rect l="l" t="t" r="r" b="b"/>
            <a:pathLst>
              <a:path w="4111625" h="1283335">
                <a:moveTo>
                  <a:pt x="4111409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283208"/>
                </a:lnTo>
                <a:lnTo>
                  <a:pt x="3997109" y="1283208"/>
                </a:lnTo>
                <a:lnTo>
                  <a:pt x="4063188" y="1281422"/>
                </a:lnTo>
                <a:lnTo>
                  <a:pt x="4097121" y="1268920"/>
                </a:lnTo>
                <a:lnTo>
                  <a:pt x="4109623" y="1234987"/>
                </a:lnTo>
                <a:lnTo>
                  <a:pt x="4111409" y="1168908"/>
                </a:lnTo>
                <a:lnTo>
                  <a:pt x="4111409" y="0"/>
                </a:lnTo>
                <a:close/>
              </a:path>
            </a:pathLst>
          </a:custGeom>
          <a:solidFill>
            <a:srgbClr val="FBE4D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685800" y="3594100"/>
            <a:ext cx="4111625" cy="1587500"/>
          </a:xfrm>
          <a:custGeom>
            <a:avLst/>
            <a:gdLst/>
            <a:ahLst/>
            <a:cxnLst/>
            <a:rect l="l" t="t" r="r" b="b"/>
            <a:pathLst>
              <a:path w="4111625" h="1587500">
                <a:moveTo>
                  <a:pt x="4111409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587500"/>
                </a:lnTo>
                <a:lnTo>
                  <a:pt x="3997109" y="1587500"/>
                </a:lnTo>
                <a:lnTo>
                  <a:pt x="4063188" y="1585714"/>
                </a:lnTo>
                <a:lnTo>
                  <a:pt x="4097121" y="1573212"/>
                </a:lnTo>
                <a:lnTo>
                  <a:pt x="4109623" y="1539279"/>
                </a:lnTo>
                <a:lnTo>
                  <a:pt x="4111409" y="1473200"/>
                </a:lnTo>
                <a:lnTo>
                  <a:pt x="4111409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23290" y="3631590"/>
            <a:ext cx="4037329" cy="278130"/>
          </a:xfrm>
          <a:custGeom>
            <a:avLst/>
            <a:gdLst/>
            <a:ahLst/>
            <a:cxnLst/>
            <a:rect l="l" t="t" r="r" b="b"/>
            <a:pathLst>
              <a:path w="4037329" h="278129">
                <a:moveTo>
                  <a:pt x="4037076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77977"/>
                </a:lnTo>
                <a:lnTo>
                  <a:pt x="4037076" y="277977"/>
                </a:lnTo>
                <a:lnTo>
                  <a:pt x="4037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688277" y="1975281"/>
            <a:ext cx="4112895" cy="1511300"/>
          </a:xfrm>
          <a:custGeom>
            <a:avLst/>
            <a:gdLst/>
            <a:ahLst/>
            <a:cxnLst/>
            <a:rect l="l" t="t" r="r" b="b"/>
            <a:pathLst>
              <a:path w="4112895" h="1511300">
                <a:moveTo>
                  <a:pt x="4112323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510779"/>
                </a:lnTo>
                <a:lnTo>
                  <a:pt x="3998023" y="1510779"/>
                </a:lnTo>
                <a:lnTo>
                  <a:pt x="4064103" y="1508993"/>
                </a:lnTo>
                <a:lnTo>
                  <a:pt x="4098036" y="1496491"/>
                </a:lnTo>
                <a:lnTo>
                  <a:pt x="4110537" y="1462558"/>
                </a:lnTo>
                <a:lnTo>
                  <a:pt x="4112323" y="1396479"/>
                </a:lnTo>
                <a:lnTo>
                  <a:pt x="4112323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29691" y="2011781"/>
            <a:ext cx="4036695" cy="399415"/>
          </a:xfrm>
          <a:custGeom>
            <a:avLst/>
            <a:gdLst/>
            <a:ahLst/>
            <a:cxnLst/>
            <a:rect l="l" t="t" r="r" b="b"/>
            <a:pathLst>
              <a:path w="4036695" h="399414">
                <a:moveTo>
                  <a:pt x="403616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398830"/>
                </a:lnTo>
                <a:lnTo>
                  <a:pt x="4036161" y="398830"/>
                </a:lnTo>
                <a:lnTo>
                  <a:pt x="4036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5716955" y="3383597"/>
            <a:ext cx="4112895" cy="2624455"/>
          </a:xfrm>
          <a:custGeom>
            <a:avLst/>
            <a:gdLst/>
            <a:ahLst/>
            <a:cxnLst/>
            <a:rect l="l" t="t" r="r" b="b"/>
            <a:pathLst>
              <a:path w="4112895" h="2624454">
                <a:moveTo>
                  <a:pt x="4112844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624010"/>
                </a:lnTo>
                <a:lnTo>
                  <a:pt x="3998544" y="2624010"/>
                </a:lnTo>
                <a:lnTo>
                  <a:pt x="4064623" y="2622224"/>
                </a:lnTo>
                <a:lnTo>
                  <a:pt x="4098556" y="2609723"/>
                </a:lnTo>
                <a:lnTo>
                  <a:pt x="4111058" y="2575790"/>
                </a:lnTo>
                <a:lnTo>
                  <a:pt x="4112844" y="2509710"/>
                </a:lnTo>
                <a:lnTo>
                  <a:pt x="4112844" y="0"/>
                </a:lnTo>
                <a:close/>
              </a:path>
            </a:pathLst>
          </a:custGeom>
          <a:solidFill>
            <a:srgbClr val="FBE4D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5757062" y="3418941"/>
            <a:ext cx="4036695" cy="413384"/>
          </a:xfrm>
          <a:custGeom>
            <a:avLst/>
            <a:gdLst/>
            <a:ahLst/>
            <a:cxnLst/>
            <a:rect l="l" t="t" r="r" b="b"/>
            <a:pathLst>
              <a:path w="4036695" h="413385">
                <a:moveTo>
                  <a:pt x="403616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413258"/>
                </a:lnTo>
                <a:lnTo>
                  <a:pt x="4036161" y="413258"/>
                </a:lnTo>
                <a:lnTo>
                  <a:pt x="4036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995022" y="785776"/>
            <a:ext cx="3244850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 algn="r" rtl="1"/>
            <a:r>
              <a:rPr lang="ar-EG" b="1" spc="55" dirty="0">
                <a:solidFill>
                  <a:srgbClr val="00AEEF"/>
                </a:solidFill>
                <a:latin typeface="Arial"/>
                <a:cs typeface="Arial"/>
              </a:rPr>
              <a:t>قم بأداء الخطوات الاولي</a:t>
            </a:r>
            <a:endParaRPr lang="ar-EG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09319" y="3691665"/>
            <a:ext cx="306451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000" b="1" spc="-10" dirty="0" smtClean="0">
                <a:solidFill>
                  <a:srgbClr val="00AEEF"/>
                </a:solidFill>
                <a:latin typeface="Arial"/>
                <a:cs typeface="Arial"/>
              </a:rPr>
              <a:t>اختر كائن </a:t>
            </a:r>
            <a:r>
              <a:rPr lang="ar-EG" sz="1000" b="1" spc="-10" dirty="0" smtClean="0">
                <a:solidFill>
                  <a:srgbClr val="00AEEF"/>
                </a:solidFill>
                <a:latin typeface="Arial"/>
                <a:cs typeface="Arial"/>
              </a:rPr>
              <a:t>جديد ليطير كائنك من حوله</a:t>
            </a:r>
            <a:r>
              <a:rPr lang="ar-EG" sz="1000" b="1" spc="-10" dirty="0" smtClean="0">
                <a:solidFill>
                  <a:srgbClr val="00AEEF"/>
                </a:solidFill>
                <a:latin typeface="Arial"/>
                <a:cs typeface="Arial"/>
              </a:rPr>
              <a:t>: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31949" y="2078063"/>
            <a:ext cx="234188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000" b="1" spc="-5" dirty="0" smtClean="0">
                <a:solidFill>
                  <a:srgbClr val="00AEEF"/>
                </a:solidFill>
                <a:latin typeface="Arial"/>
                <a:cs typeface="Arial"/>
              </a:rPr>
              <a:t>من «</a:t>
            </a:r>
            <a:r>
              <a:rPr lang="en-US" sz="1000" b="1" spc="-5" dirty="0" smtClean="0">
                <a:solidFill>
                  <a:srgbClr val="00AEEF"/>
                </a:solidFill>
                <a:latin typeface="Arial"/>
                <a:cs typeface="Arial"/>
              </a:rPr>
              <a:t>Scratch</a:t>
            </a:r>
            <a:r>
              <a:rPr lang="ar-EG" sz="1000" b="1" spc="-5" dirty="0" smtClean="0">
                <a:solidFill>
                  <a:srgbClr val="00AEEF"/>
                </a:solidFill>
                <a:latin typeface="Arial"/>
                <a:cs typeface="Arial"/>
              </a:rPr>
              <a:t>»، أنقر على </a:t>
            </a:r>
            <a:r>
              <a:rPr lang="en-US" sz="1000" b="1" spc="-5" dirty="0" smtClean="0">
                <a:solidFill>
                  <a:srgbClr val="00AEEF"/>
                </a:solidFill>
                <a:latin typeface="Arial"/>
                <a:cs typeface="Arial"/>
              </a:rPr>
              <a:t>Create</a:t>
            </a:r>
            <a:r>
              <a:rPr lang="ar-EG" sz="1000" b="1" spc="-5" dirty="0" smtClean="0">
                <a:solidFill>
                  <a:srgbClr val="00AEEF"/>
                </a:solidFill>
                <a:latin typeface="Arial"/>
                <a:cs typeface="Arial"/>
              </a:rPr>
              <a:t>.</a:t>
            </a:r>
            <a:endParaRPr lang="ar-EG" sz="1000" b="1" spc="-5" dirty="0" smtClean="0">
              <a:solidFill>
                <a:srgbClr val="00AEEF"/>
              </a:solidFill>
              <a:latin typeface="Arial"/>
              <a:cs typeface="Arial"/>
            </a:endParaRPr>
          </a:p>
          <a:p>
            <a:pPr marL="12700" algn="r" rtl="1">
              <a:lnSpc>
                <a:spcPct val="100000"/>
              </a:lnSpc>
            </a:pPr>
            <a:r>
              <a:rPr lang="ar-EG" sz="1000" b="1" spc="-5" dirty="0" smtClean="0">
                <a:solidFill>
                  <a:srgbClr val="00AEEF"/>
                </a:solidFill>
                <a:latin typeface="Arial"/>
                <a:cs typeface="Arial"/>
              </a:rPr>
              <a:t>اختر كائن طائر من المكتبة: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82583" y="615778"/>
            <a:ext cx="353012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2700" b="1" spc="95" dirty="0" smtClean="0">
                <a:solidFill>
                  <a:srgbClr val="EA6955"/>
                </a:solidFill>
                <a:latin typeface="Arial"/>
                <a:cs typeface="Arial"/>
              </a:rPr>
              <a:t>    أنشئ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560878" y="655898"/>
            <a:ext cx="188595" cy="142240"/>
          </a:xfrm>
          <a:custGeom>
            <a:avLst/>
            <a:gdLst/>
            <a:ahLst/>
            <a:cxnLst/>
            <a:rect l="l" t="t" r="r" b="b"/>
            <a:pathLst>
              <a:path w="188595" h="142240">
                <a:moveTo>
                  <a:pt x="172643" y="141846"/>
                </a:moveTo>
                <a:lnTo>
                  <a:pt x="15430" y="141846"/>
                </a:lnTo>
                <a:lnTo>
                  <a:pt x="6946" y="141846"/>
                </a:lnTo>
                <a:lnTo>
                  <a:pt x="0" y="134899"/>
                </a:lnTo>
                <a:lnTo>
                  <a:pt x="0" y="126415"/>
                </a:lnTo>
                <a:lnTo>
                  <a:pt x="0" y="15430"/>
                </a:lnTo>
                <a:lnTo>
                  <a:pt x="0" y="6946"/>
                </a:lnTo>
                <a:lnTo>
                  <a:pt x="6946" y="0"/>
                </a:lnTo>
                <a:lnTo>
                  <a:pt x="15430" y="0"/>
                </a:lnTo>
                <a:lnTo>
                  <a:pt x="172643" y="0"/>
                </a:lnTo>
                <a:lnTo>
                  <a:pt x="181127" y="0"/>
                </a:lnTo>
                <a:lnTo>
                  <a:pt x="188074" y="6946"/>
                </a:lnTo>
                <a:lnTo>
                  <a:pt x="188074" y="15430"/>
                </a:lnTo>
                <a:lnTo>
                  <a:pt x="188074" y="126415"/>
                </a:lnTo>
                <a:lnTo>
                  <a:pt x="188074" y="134899"/>
                </a:lnTo>
                <a:lnTo>
                  <a:pt x="181127" y="141846"/>
                </a:lnTo>
                <a:lnTo>
                  <a:pt x="172643" y="141846"/>
                </a:lnTo>
                <a:close/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9527058" y="800843"/>
            <a:ext cx="255904" cy="74930"/>
          </a:xfrm>
          <a:custGeom>
            <a:avLst/>
            <a:gdLst/>
            <a:ahLst/>
            <a:cxnLst/>
            <a:rect l="l" t="t" r="r" b="b"/>
            <a:pathLst>
              <a:path w="255904" h="74930">
                <a:moveTo>
                  <a:pt x="19253" y="74434"/>
                </a:moveTo>
                <a:lnTo>
                  <a:pt x="236473" y="74434"/>
                </a:lnTo>
                <a:lnTo>
                  <a:pt x="244388" y="72936"/>
                </a:lnTo>
                <a:lnTo>
                  <a:pt x="251247" y="68667"/>
                </a:lnTo>
                <a:lnTo>
                  <a:pt x="255529" y="61967"/>
                </a:lnTo>
                <a:lnTo>
                  <a:pt x="255714" y="53174"/>
                </a:lnTo>
                <a:lnTo>
                  <a:pt x="248897" y="38656"/>
                </a:lnTo>
                <a:lnTo>
                  <a:pt x="237391" y="21067"/>
                </a:lnTo>
                <a:lnTo>
                  <a:pt x="226557" y="6238"/>
                </a:lnTo>
                <a:lnTo>
                  <a:pt x="221754" y="0"/>
                </a:lnTo>
                <a:lnTo>
                  <a:pt x="33972" y="0"/>
                </a:lnTo>
                <a:lnTo>
                  <a:pt x="16353" y="22462"/>
                </a:lnTo>
                <a:lnTo>
                  <a:pt x="6942" y="35488"/>
                </a:lnTo>
                <a:lnTo>
                  <a:pt x="2552" y="44064"/>
                </a:lnTo>
                <a:lnTo>
                  <a:pt x="0" y="53174"/>
                </a:lnTo>
                <a:lnTo>
                  <a:pt x="190" y="61967"/>
                </a:lnTo>
                <a:lnTo>
                  <a:pt x="4473" y="68667"/>
                </a:lnTo>
                <a:lnTo>
                  <a:pt x="11333" y="72936"/>
                </a:lnTo>
                <a:lnTo>
                  <a:pt x="19253" y="74434"/>
                </a:lnTo>
                <a:close/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9550349" y="850684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5">
                <a:moveTo>
                  <a:pt x="0" y="0"/>
                </a:moveTo>
                <a:lnTo>
                  <a:pt x="208546" y="0"/>
                </a:lnTo>
              </a:path>
            </a:pathLst>
          </a:custGeom>
          <a:ln w="12890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9564078" y="827481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644" y="0"/>
                </a:lnTo>
              </a:path>
            </a:pathLst>
          </a:custGeom>
          <a:ln w="12890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9594787" y="695471"/>
            <a:ext cx="30480" cy="22860"/>
          </a:xfrm>
          <a:custGeom>
            <a:avLst/>
            <a:gdLst/>
            <a:ahLst/>
            <a:cxnLst/>
            <a:rect l="l" t="t" r="r" b="b"/>
            <a:pathLst>
              <a:path w="30479" h="22859">
                <a:moveTo>
                  <a:pt x="30225" y="22478"/>
                </a:moveTo>
                <a:lnTo>
                  <a:pt x="0" y="0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9650095" y="676104"/>
            <a:ext cx="4445" cy="30480"/>
          </a:xfrm>
          <a:custGeom>
            <a:avLst/>
            <a:gdLst/>
            <a:ahLst/>
            <a:cxnLst/>
            <a:rect l="l" t="t" r="r" b="b"/>
            <a:pathLst>
              <a:path w="4445" h="30479">
                <a:moveTo>
                  <a:pt x="4305" y="29908"/>
                </a:moveTo>
                <a:lnTo>
                  <a:pt x="0" y="0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9684335" y="695979"/>
            <a:ext cx="31115" cy="21590"/>
          </a:xfrm>
          <a:custGeom>
            <a:avLst/>
            <a:gdLst/>
            <a:ahLst/>
            <a:cxnLst/>
            <a:rect l="l" t="t" r="r" b="b"/>
            <a:pathLst>
              <a:path w="31115" h="21590">
                <a:moveTo>
                  <a:pt x="30949" y="0"/>
                </a:moveTo>
                <a:lnTo>
                  <a:pt x="0" y="21475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9680042" y="742753"/>
            <a:ext cx="30480" cy="22860"/>
          </a:xfrm>
          <a:custGeom>
            <a:avLst/>
            <a:gdLst/>
            <a:ahLst/>
            <a:cxnLst/>
            <a:rect l="l" t="t" r="r" b="b"/>
            <a:pathLst>
              <a:path w="30479" h="22859">
                <a:moveTo>
                  <a:pt x="30225" y="22478"/>
                </a:moveTo>
                <a:lnTo>
                  <a:pt x="0" y="0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9650095" y="750653"/>
            <a:ext cx="3810" cy="24765"/>
          </a:xfrm>
          <a:custGeom>
            <a:avLst/>
            <a:gdLst/>
            <a:ahLst/>
            <a:cxnLst/>
            <a:rect l="l" t="t" r="r" b="b"/>
            <a:pathLst>
              <a:path w="3809" h="24765">
                <a:moveTo>
                  <a:pt x="0" y="24650"/>
                </a:moveTo>
                <a:lnTo>
                  <a:pt x="3390" y="0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9592641" y="744125"/>
            <a:ext cx="34925" cy="15240"/>
          </a:xfrm>
          <a:custGeom>
            <a:avLst/>
            <a:gdLst/>
            <a:ahLst/>
            <a:cxnLst/>
            <a:rect l="l" t="t" r="r" b="b"/>
            <a:pathLst>
              <a:path w="34925" h="15240">
                <a:moveTo>
                  <a:pt x="34518" y="0"/>
                </a:moveTo>
                <a:lnTo>
                  <a:pt x="0" y="15074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 txBox="1"/>
          <p:nvPr/>
        </p:nvSpPr>
        <p:spPr>
          <a:xfrm>
            <a:off x="9449435" y="914343"/>
            <a:ext cx="40449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ar-EG" sz="700" b="1" spc="25" dirty="0" smtClean="0">
                <a:solidFill>
                  <a:srgbClr val="EA6955"/>
                </a:solidFill>
                <a:latin typeface="Arial"/>
                <a:cs typeface="Arial"/>
              </a:rPr>
              <a:t>إنشىء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74634" y="3467835"/>
            <a:ext cx="181356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000" b="1" spc="-10" dirty="0" smtClean="0">
                <a:solidFill>
                  <a:srgbClr val="EA6955"/>
                </a:solidFill>
                <a:latin typeface="Arial"/>
                <a:cs typeface="Arial"/>
              </a:rPr>
              <a:t>وفر الأدوات</a:t>
            </a:r>
            <a:endParaRPr sz="1000" dirty="0">
              <a:latin typeface="Arial"/>
              <a:cs typeface="Arial"/>
            </a:endParaRPr>
          </a:p>
          <a:p>
            <a:pPr marL="12700" algn="r" rtl="1">
              <a:lnSpc>
                <a:spcPct val="100000"/>
              </a:lnSpc>
            </a:pPr>
            <a:r>
              <a:rPr lang="ar-EG" sz="1000" spc="-5" dirty="0" smtClean="0">
                <a:solidFill>
                  <a:srgbClr val="4C4D4F"/>
                </a:solidFill>
                <a:latin typeface="Arial"/>
                <a:cs typeface="Arial"/>
              </a:rPr>
              <a:t>اعرض الخيارات اللازمة للبدء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83736" y="6218644"/>
            <a:ext cx="160845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r" rtl="1">
              <a:lnSpc>
                <a:spcPct val="100000"/>
              </a:lnSpc>
            </a:pPr>
            <a:r>
              <a:rPr lang="ar-EG" sz="1000" b="1" spc="-5" dirty="0" smtClean="0">
                <a:solidFill>
                  <a:srgbClr val="EA6955"/>
                </a:solidFill>
                <a:latin typeface="Arial"/>
                <a:cs typeface="Arial"/>
              </a:rPr>
              <a:t>اقترح أفكارًا للبدء</a:t>
            </a:r>
            <a:endParaRPr lang="ar-EG" sz="10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688194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5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 txBox="1"/>
          <p:nvPr/>
        </p:nvSpPr>
        <p:spPr>
          <a:xfrm>
            <a:off x="4371327" y="976820"/>
            <a:ext cx="441959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ar-EG" sz="700" b="1" spc="40" dirty="0" smtClean="0">
                <a:solidFill>
                  <a:srgbClr val="00AEEF"/>
                </a:solidFill>
                <a:latin typeface="Arial"/>
                <a:cs typeface="Arial"/>
              </a:rPr>
              <a:t>تخيل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528645" y="690186"/>
            <a:ext cx="202565" cy="184785"/>
          </a:xfrm>
          <a:custGeom>
            <a:avLst/>
            <a:gdLst/>
            <a:ahLst/>
            <a:cxnLst/>
            <a:rect l="l" t="t" r="r" b="b"/>
            <a:pathLst>
              <a:path w="202564" h="184784">
                <a:moveTo>
                  <a:pt x="198993" y="128494"/>
                </a:moveTo>
                <a:lnTo>
                  <a:pt x="202184" y="112639"/>
                </a:lnTo>
                <a:lnTo>
                  <a:pt x="199037" y="97242"/>
                </a:lnTo>
                <a:lnTo>
                  <a:pt x="190270" y="84031"/>
                </a:lnTo>
                <a:lnTo>
                  <a:pt x="176603" y="74734"/>
                </a:lnTo>
                <a:lnTo>
                  <a:pt x="174240" y="73731"/>
                </a:lnTo>
                <a:lnTo>
                  <a:pt x="171840" y="72969"/>
                </a:lnTo>
                <a:lnTo>
                  <a:pt x="169414" y="72410"/>
                </a:lnTo>
                <a:lnTo>
                  <a:pt x="170773" y="70505"/>
                </a:lnTo>
                <a:lnTo>
                  <a:pt x="171942" y="68448"/>
                </a:lnTo>
                <a:lnTo>
                  <a:pt x="172881" y="66251"/>
                </a:lnTo>
                <a:lnTo>
                  <a:pt x="175343" y="49332"/>
                </a:lnTo>
                <a:lnTo>
                  <a:pt x="169678" y="32247"/>
                </a:lnTo>
                <a:lnTo>
                  <a:pt x="156997" y="16952"/>
                </a:lnTo>
                <a:lnTo>
                  <a:pt x="138414" y="5405"/>
                </a:lnTo>
                <a:lnTo>
                  <a:pt x="117208" y="0"/>
                </a:lnTo>
                <a:lnTo>
                  <a:pt x="97391" y="1451"/>
                </a:lnTo>
                <a:lnTo>
                  <a:pt x="81144" y="9200"/>
                </a:lnTo>
                <a:lnTo>
                  <a:pt x="70646" y="22690"/>
                </a:lnTo>
                <a:lnTo>
                  <a:pt x="68856" y="26919"/>
                </a:lnTo>
                <a:lnTo>
                  <a:pt x="68005" y="31351"/>
                </a:lnTo>
                <a:lnTo>
                  <a:pt x="68005" y="35847"/>
                </a:lnTo>
                <a:lnTo>
                  <a:pt x="65236" y="33802"/>
                </a:lnTo>
                <a:lnTo>
                  <a:pt x="62176" y="32024"/>
                </a:lnTo>
                <a:lnTo>
                  <a:pt x="58861" y="30615"/>
                </a:lnTo>
                <a:lnTo>
                  <a:pt x="42174" y="27014"/>
                </a:lnTo>
                <a:lnTo>
                  <a:pt x="26131" y="29748"/>
                </a:lnTo>
                <a:lnTo>
                  <a:pt x="12525" y="38144"/>
                </a:lnTo>
                <a:lnTo>
                  <a:pt x="3146" y="51532"/>
                </a:lnTo>
                <a:lnTo>
                  <a:pt x="0" y="66040"/>
                </a:lnTo>
                <a:lnTo>
                  <a:pt x="2263" y="80349"/>
                </a:lnTo>
                <a:lnTo>
                  <a:pt x="9375" y="93156"/>
                </a:lnTo>
                <a:lnTo>
                  <a:pt x="20774" y="103157"/>
                </a:lnTo>
                <a:lnTo>
                  <a:pt x="19364" y="104275"/>
                </a:lnTo>
                <a:lnTo>
                  <a:pt x="18043" y="105532"/>
                </a:lnTo>
                <a:lnTo>
                  <a:pt x="16837" y="106929"/>
                </a:lnTo>
                <a:lnTo>
                  <a:pt x="10857" y="118587"/>
                </a:lnTo>
                <a:lnTo>
                  <a:pt x="10367" y="131861"/>
                </a:lnTo>
                <a:lnTo>
                  <a:pt x="15110" y="145146"/>
                </a:lnTo>
                <a:lnTo>
                  <a:pt x="24825" y="156840"/>
                </a:lnTo>
                <a:lnTo>
                  <a:pt x="36653" y="164131"/>
                </a:lnTo>
                <a:lnTo>
                  <a:pt x="49263" y="167146"/>
                </a:lnTo>
                <a:lnTo>
                  <a:pt x="61429" y="165884"/>
                </a:lnTo>
                <a:lnTo>
                  <a:pt x="71929" y="160345"/>
                </a:lnTo>
                <a:lnTo>
                  <a:pt x="75703" y="166676"/>
                </a:lnTo>
                <a:lnTo>
                  <a:pt x="80595" y="172313"/>
                </a:lnTo>
                <a:lnTo>
                  <a:pt x="86533" y="177081"/>
                </a:lnTo>
                <a:lnTo>
                  <a:pt x="93443" y="180805"/>
                </a:lnTo>
                <a:lnTo>
                  <a:pt x="109624" y="184220"/>
                </a:lnTo>
                <a:lnTo>
                  <a:pt x="125228" y="181392"/>
                </a:lnTo>
                <a:lnTo>
                  <a:pt x="150225" y="151493"/>
                </a:lnTo>
                <a:lnTo>
                  <a:pt x="165033" y="152834"/>
                </a:lnTo>
                <a:lnTo>
                  <a:pt x="178985" y="149104"/>
                </a:lnTo>
                <a:lnTo>
                  <a:pt x="190749" y="140819"/>
                </a:lnTo>
                <a:lnTo>
                  <a:pt x="198993" y="128494"/>
                </a:lnTo>
                <a:close/>
              </a:path>
            </a:pathLst>
          </a:custGeom>
          <a:ln w="1191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4560861" y="886523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33337" y="16662"/>
                </a:moveTo>
                <a:lnTo>
                  <a:pt x="33337" y="25869"/>
                </a:lnTo>
                <a:lnTo>
                  <a:pt x="25882" y="33337"/>
                </a:lnTo>
                <a:lnTo>
                  <a:pt x="16675" y="33337"/>
                </a:lnTo>
                <a:lnTo>
                  <a:pt x="7467" y="33337"/>
                </a:lnTo>
                <a:lnTo>
                  <a:pt x="0" y="25869"/>
                </a:lnTo>
                <a:lnTo>
                  <a:pt x="0" y="16662"/>
                </a:lnTo>
                <a:lnTo>
                  <a:pt x="0" y="7467"/>
                </a:lnTo>
                <a:lnTo>
                  <a:pt x="7467" y="0"/>
                </a:lnTo>
                <a:lnTo>
                  <a:pt x="16675" y="0"/>
                </a:lnTo>
                <a:lnTo>
                  <a:pt x="25882" y="0"/>
                </a:lnTo>
                <a:lnTo>
                  <a:pt x="33337" y="7467"/>
                </a:lnTo>
                <a:lnTo>
                  <a:pt x="33337" y="16662"/>
                </a:lnTo>
                <a:close/>
              </a:path>
            </a:pathLst>
          </a:custGeom>
          <a:ln w="1191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4524349" y="92264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637" y="10312"/>
                </a:moveTo>
                <a:lnTo>
                  <a:pt x="20637" y="16014"/>
                </a:lnTo>
                <a:lnTo>
                  <a:pt x="16027" y="20637"/>
                </a:lnTo>
                <a:lnTo>
                  <a:pt x="10325" y="20637"/>
                </a:lnTo>
                <a:lnTo>
                  <a:pt x="4622" y="20637"/>
                </a:lnTo>
                <a:lnTo>
                  <a:pt x="0" y="16014"/>
                </a:lnTo>
                <a:lnTo>
                  <a:pt x="0" y="10312"/>
                </a:lnTo>
                <a:lnTo>
                  <a:pt x="0" y="4610"/>
                </a:lnTo>
                <a:lnTo>
                  <a:pt x="4622" y="0"/>
                </a:lnTo>
                <a:lnTo>
                  <a:pt x="10325" y="0"/>
                </a:lnTo>
                <a:lnTo>
                  <a:pt x="16027" y="0"/>
                </a:lnTo>
                <a:lnTo>
                  <a:pt x="20637" y="4610"/>
                </a:lnTo>
                <a:lnTo>
                  <a:pt x="20637" y="10312"/>
                </a:lnTo>
                <a:close/>
              </a:path>
            </a:pathLst>
          </a:custGeom>
          <a:ln w="1191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688736" y="5289638"/>
            <a:ext cx="4111625" cy="1924050"/>
          </a:xfrm>
          <a:custGeom>
            <a:avLst/>
            <a:gdLst/>
            <a:ahLst/>
            <a:cxnLst/>
            <a:rect l="l" t="t" r="r" b="b"/>
            <a:pathLst>
              <a:path w="4111625" h="1924050">
                <a:moveTo>
                  <a:pt x="4111409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923961"/>
                </a:lnTo>
                <a:lnTo>
                  <a:pt x="3997109" y="1923961"/>
                </a:lnTo>
                <a:lnTo>
                  <a:pt x="4063188" y="1922175"/>
                </a:lnTo>
                <a:lnTo>
                  <a:pt x="4097121" y="1909673"/>
                </a:lnTo>
                <a:lnTo>
                  <a:pt x="4109623" y="1875740"/>
                </a:lnTo>
                <a:lnTo>
                  <a:pt x="4111409" y="1809661"/>
                </a:lnTo>
                <a:lnTo>
                  <a:pt x="4111409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26226" y="5334330"/>
            <a:ext cx="4037329" cy="399415"/>
          </a:xfrm>
          <a:custGeom>
            <a:avLst/>
            <a:gdLst/>
            <a:ahLst/>
            <a:cxnLst/>
            <a:rect l="l" t="t" r="r" b="b"/>
            <a:pathLst>
              <a:path w="4037329" h="399414">
                <a:moveTo>
                  <a:pt x="4037076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398856"/>
                </a:lnTo>
                <a:lnTo>
                  <a:pt x="4037076" y="398856"/>
                </a:lnTo>
                <a:lnTo>
                  <a:pt x="4037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 txBox="1"/>
          <p:nvPr/>
        </p:nvSpPr>
        <p:spPr>
          <a:xfrm>
            <a:off x="1433449" y="5460552"/>
            <a:ext cx="304038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r" rtl="1">
              <a:lnSpc>
                <a:spcPct val="100000"/>
              </a:lnSpc>
            </a:pPr>
            <a:r>
              <a:rPr lang="ar-EG" sz="1000" b="1" spc="-20" dirty="0">
                <a:solidFill>
                  <a:srgbClr val="00AEEF"/>
                </a:solidFill>
                <a:latin typeface="Arial"/>
                <a:cs typeface="Arial"/>
              </a:rPr>
              <a:t>ا</a:t>
            </a:r>
            <a:r>
              <a:rPr lang="ar-EG" sz="1000" b="1" spc="-20" dirty="0" smtClean="0">
                <a:solidFill>
                  <a:srgbClr val="00AEEF"/>
                </a:solidFill>
                <a:latin typeface="Arial"/>
                <a:cs typeface="Arial"/>
              </a:rPr>
              <a:t>جعل المبنى يتحرك عبر </a:t>
            </a:r>
            <a:r>
              <a:rPr lang="ar-EG" sz="1000" b="1" spc="-20" dirty="0" smtClean="0">
                <a:solidFill>
                  <a:srgbClr val="00AEEF"/>
                </a:solidFill>
                <a:latin typeface="Arial"/>
                <a:cs typeface="Arial"/>
              </a:rPr>
              <a:t>المنصة لتبدو </a:t>
            </a:r>
            <a:r>
              <a:rPr lang="ar-EG" sz="1000" b="1" spc="-20" dirty="0" smtClean="0">
                <a:solidFill>
                  <a:srgbClr val="00AEEF"/>
                </a:solidFill>
                <a:latin typeface="Arial"/>
                <a:cs typeface="Arial"/>
              </a:rPr>
              <a:t>شخصيتك وكأنها </a:t>
            </a:r>
            <a:r>
              <a:rPr lang="ar-EG" sz="1000" b="1" spc="-20" dirty="0" smtClean="0">
                <a:solidFill>
                  <a:srgbClr val="00AEEF"/>
                </a:solidFill>
                <a:latin typeface="Arial"/>
                <a:cs typeface="Arial"/>
              </a:rPr>
              <a:t>تطير: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63091" y="2550845"/>
            <a:ext cx="1497653" cy="2496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63085" y="2550845"/>
            <a:ext cx="1497965" cy="250190"/>
          </a:xfrm>
          <a:custGeom>
            <a:avLst/>
            <a:gdLst/>
            <a:ahLst/>
            <a:cxnLst/>
            <a:rect l="l" t="t" r="r" b="b"/>
            <a:pathLst>
              <a:path w="1497964" h="250189">
                <a:moveTo>
                  <a:pt x="57150" y="0"/>
                </a:moveTo>
                <a:lnTo>
                  <a:pt x="24110" y="892"/>
                </a:lnTo>
                <a:lnTo>
                  <a:pt x="7143" y="7143"/>
                </a:lnTo>
                <a:lnTo>
                  <a:pt x="892" y="24110"/>
                </a:lnTo>
                <a:lnTo>
                  <a:pt x="0" y="57150"/>
                </a:lnTo>
                <a:lnTo>
                  <a:pt x="0" y="192455"/>
                </a:lnTo>
                <a:lnTo>
                  <a:pt x="892" y="225495"/>
                </a:lnTo>
                <a:lnTo>
                  <a:pt x="7143" y="242462"/>
                </a:lnTo>
                <a:lnTo>
                  <a:pt x="24110" y="248712"/>
                </a:lnTo>
                <a:lnTo>
                  <a:pt x="57150" y="249605"/>
                </a:lnTo>
                <a:lnTo>
                  <a:pt x="1440510" y="249605"/>
                </a:lnTo>
                <a:lnTo>
                  <a:pt x="1473550" y="248712"/>
                </a:lnTo>
                <a:lnTo>
                  <a:pt x="1490516" y="242462"/>
                </a:lnTo>
                <a:lnTo>
                  <a:pt x="1496767" y="225495"/>
                </a:lnTo>
                <a:lnTo>
                  <a:pt x="1497660" y="192455"/>
                </a:lnTo>
                <a:lnTo>
                  <a:pt x="1497660" y="57150"/>
                </a:lnTo>
                <a:lnTo>
                  <a:pt x="1496767" y="24110"/>
                </a:lnTo>
                <a:lnTo>
                  <a:pt x="1490516" y="7143"/>
                </a:lnTo>
                <a:lnTo>
                  <a:pt x="1473550" y="892"/>
                </a:lnTo>
                <a:lnTo>
                  <a:pt x="1440510" y="0"/>
                </a:lnTo>
                <a:lnTo>
                  <a:pt x="57150" y="0"/>
                </a:lnTo>
                <a:close/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1587487" y="2714231"/>
            <a:ext cx="200025" cy="200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2546819" y="2550845"/>
            <a:ext cx="2009686" cy="8014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2546819" y="2550845"/>
            <a:ext cx="2009775" cy="802005"/>
          </a:xfrm>
          <a:custGeom>
            <a:avLst/>
            <a:gdLst/>
            <a:ahLst/>
            <a:cxnLst/>
            <a:rect l="l" t="t" r="r" b="b"/>
            <a:pathLst>
              <a:path w="2009775" h="802004">
                <a:moveTo>
                  <a:pt x="57150" y="0"/>
                </a:moveTo>
                <a:lnTo>
                  <a:pt x="24110" y="892"/>
                </a:lnTo>
                <a:lnTo>
                  <a:pt x="7143" y="7143"/>
                </a:lnTo>
                <a:lnTo>
                  <a:pt x="892" y="24110"/>
                </a:lnTo>
                <a:lnTo>
                  <a:pt x="0" y="57150"/>
                </a:lnTo>
                <a:lnTo>
                  <a:pt x="0" y="744270"/>
                </a:lnTo>
                <a:lnTo>
                  <a:pt x="892" y="777310"/>
                </a:lnTo>
                <a:lnTo>
                  <a:pt x="7143" y="794277"/>
                </a:lnTo>
                <a:lnTo>
                  <a:pt x="24110" y="800527"/>
                </a:lnTo>
                <a:lnTo>
                  <a:pt x="57150" y="801420"/>
                </a:lnTo>
                <a:lnTo>
                  <a:pt x="1952536" y="801420"/>
                </a:lnTo>
                <a:lnTo>
                  <a:pt x="1985575" y="800527"/>
                </a:lnTo>
                <a:lnTo>
                  <a:pt x="2002542" y="794277"/>
                </a:lnTo>
                <a:lnTo>
                  <a:pt x="2008793" y="777310"/>
                </a:lnTo>
                <a:lnTo>
                  <a:pt x="2009686" y="744270"/>
                </a:lnTo>
                <a:lnTo>
                  <a:pt x="2009686" y="57150"/>
                </a:lnTo>
                <a:lnTo>
                  <a:pt x="2008793" y="24110"/>
                </a:lnTo>
                <a:lnTo>
                  <a:pt x="2002542" y="7143"/>
                </a:lnTo>
                <a:lnTo>
                  <a:pt x="1985575" y="892"/>
                </a:lnTo>
                <a:lnTo>
                  <a:pt x="1952536" y="0"/>
                </a:lnTo>
                <a:lnTo>
                  <a:pt x="57150" y="0"/>
                </a:lnTo>
                <a:close/>
              </a:path>
            </a:pathLst>
          </a:custGeom>
          <a:ln w="12699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6178550" y="2523998"/>
            <a:ext cx="1490345" cy="686435"/>
          </a:xfrm>
          <a:custGeom>
            <a:avLst/>
            <a:gdLst/>
            <a:ahLst/>
            <a:cxnLst/>
            <a:rect l="l" t="t" r="r" b="b"/>
            <a:pathLst>
              <a:path w="1490345" h="686435">
                <a:moveTo>
                  <a:pt x="1334554" y="522109"/>
                </a:moveTo>
                <a:lnTo>
                  <a:pt x="1229055" y="522109"/>
                </a:lnTo>
                <a:lnTo>
                  <a:pt x="1236593" y="541165"/>
                </a:lnTo>
                <a:lnTo>
                  <a:pt x="1243682" y="584226"/>
                </a:lnTo>
                <a:lnTo>
                  <a:pt x="1240688" y="637197"/>
                </a:lnTo>
                <a:lnTo>
                  <a:pt x="1217980" y="685977"/>
                </a:lnTo>
                <a:lnTo>
                  <a:pt x="1296276" y="651234"/>
                </a:lnTo>
                <a:lnTo>
                  <a:pt x="1334517" y="622584"/>
                </a:lnTo>
                <a:lnTo>
                  <a:pt x="1343634" y="584663"/>
                </a:lnTo>
                <a:lnTo>
                  <a:pt x="1334554" y="522109"/>
                </a:lnTo>
                <a:close/>
              </a:path>
              <a:path w="1490345" h="686435">
                <a:moveTo>
                  <a:pt x="1422704" y="0"/>
                </a:moveTo>
                <a:lnTo>
                  <a:pt x="67246" y="0"/>
                </a:lnTo>
                <a:lnTo>
                  <a:pt x="28369" y="1707"/>
                </a:lnTo>
                <a:lnTo>
                  <a:pt x="8405" y="13658"/>
                </a:lnTo>
                <a:lnTo>
                  <a:pt x="1050" y="46098"/>
                </a:lnTo>
                <a:lnTo>
                  <a:pt x="0" y="109270"/>
                </a:lnTo>
                <a:lnTo>
                  <a:pt x="0" y="412826"/>
                </a:lnTo>
                <a:lnTo>
                  <a:pt x="1050" y="476005"/>
                </a:lnTo>
                <a:lnTo>
                  <a:pt x="8405" y="508449"/>
                </a:lnTo>
                <a:lnTo>
                  <a:pt x="28369" y="520402"/>
                </a:lnTo>
                <a:lnTo>
                  <a:pt x="67246" y="522109"/>
                </a:lnTo>
                <a:lnTo>
                  <a:pt x="1422704" y="522109"/>
                </a:lnTo>
                <a:lnTo>
                  <a:pt x="1461589" y="520402"/>
                </a:lnTo>
                <a:lnTo>
                  <a:pt x="1481556" y="508449"/>
                </a:lnTo>
                <a:lnTo>
                  <a:pt x="1488913" y="476005"/>
                </a:lnTo>
                <a:lnTo>
                  <a:pt x="1489964" y="412826"/>
                </a:lnTo>
                <a:lnTo>
                  <a:pt x="1489964" y="109270"/>
                </a:lnTo>
                <a:lnTo>
                  <a:pt x="1488913" y="46098"/>
                </a:lnTo>
                <a:lnTo>
                  <a:pt x="1481556" y="13658"/>
                </a:lnTo>
                <a:lnTo>
                  <a:pt x="1461589" y="1707"/>
                </a:lnTo>
                <a:lnTo>
                  <a:pt x="14227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7668514" y="2663634"/>
            <a:ext cx="0" cy="231140"/>
          </a:xfrm>
          <a:custGeom>
            <a:avLst/>
            <a:gdLst/>
            <a:ahLst/>
            <a:cxnLst/>
            <a:rect l="l" t="t" r="r" b="b"/>
            <a:pathLst>
              <a:path h="231139">
                <a:moveTo>
                  <a:pt x="0" y="230835"/>
                </a:move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7634147" y="2535427"/>
            <a:ext cx="27940" cy="48895"/>
          </a:xfrm>
          <a:custGeom>
            <a:avLst/>
            <a:gdLst/>
            <a:ahLst/>
            <a:cxnLst/>
            <a:rect l="l" t="t" r="r" b="b"/>
            <a:pathLst>
              <a:path w="27940" h="48894">
                <a:moveTo>
                  <a:pt x="27444" y="48336"/>
                </a:moveTo>
                <a:lnTo>
                  <a:pt x="23093" y="34815"/>
                </a:lnTo>
                <a:lnTo>
                  <a:pt x="17222" y="21758"/>
                </a:lnTo>
                <a:lnTo>
                  <a:pt x="9601" y="9906"/>
                </a:lnTo>
                <a:lnTo>
                  <a:pt x="0" y="0"/>
                </a:lnTo>
              </a:path>
            </a:pathLst>
          </a:custGeom>
          <a:ln w="12699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6278079" y="2523998"/>
            <a:ext cx="1278255" cy="0"/>
          </a:xfrm>
          <a:custGeom>
            <a:avLst/>
            <a:gdLst/>
            <a:ahLst/>
            <a:cxnLst/>
            <a:rect l="l" t="t" r="r" b="b"/>
            <a:pathLst>
              <a:path w="1278254">
                <a:moveTo>
                  <a:pt x="12779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6181293" y="2546794"/>
            <a:ext cx="22225" cy="51435"/>
          </a:xfrm>
          <a:custGeom>
            <a:avLst/>
            <a:gdLst/>
            <a:ahLst/>
            <a:cxnLst/>
            <a:rect l="l" t="t" r="r" b="b"/>
            <a:pathLst>
              <a:path w="22225" h="51435">
                <a:moveTo>
                  <a:pt x="21602" y="0"/>
                </a:moveTo>
                <a:lnTo>
                  <a:pt x="14898" y="9249"/>
                </a:lnTo>
                <a:lnTo>
                  <a:pt x="8867" y="20716"/>
                </a:lnTo>
                <a:lnTo>
                  <a:pt x="3804" y="34636"/>
                </a:lnTo>
                <a:lnTo>
                  <a:pt x="0" y="51244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6178550" y="2675635"/>
            <a:ext cx="0" cy="231140"/>
          </a:xfrm>
          <a:custGeom>
            <a:avLst/>
            <a:gdLst/>
            <a:ahLst/>
            <a:cxnLst/>
            <a:rect l="l" t="t" r="r" b="b"/>
            <a:pathLst>
              <a:path h="231139">
                <a:moveTo>
                  <a:pt x="0" y="0"/>
                </a:moveTo>
                <a:lnTo>
                  <a:pt x="0" y="230835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6185471" y="2986341"/>
            <a:ext cx="27940" cy="48895"/>
          </a:xfrm>
          <a:custGeom>
            <a:avLst/>
            <a:gdLst/>
            <a:ahLst/>
            <a:cxnLst/>
            <a:rect l="l" t="t" r="r" b="b"/>
            <a:pathLst>
              <a:path w="27939" h="48894">
                <a:moveTo>
                  <a:pt x="0" y="0"/>
                </a:moveTo>
                <a:lnTo>
                  <a:pt x="4350" y="13521"/>
                </a:lnTo>
                <a:lnTo>
                  <a:pt x="10221" y="26577"/>
                </a:lnTo>
                <a:lnTo>
                  <a:pt x="17843" y="38429"/>
                </a:lnTo>
                <a:lnTo>
                  <a:pt x="27444" y="48336"/>
                </a:lnTo>
              </a:path>
            </a:pathLst>
          </a:custGeom>
          <a:ln w="12699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6355918" y="3046107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09">
                <a:moveTo>
                  <a:pt x="0" y="0"/>
                </a:moveTo>
                <a:lnTo>
                  <a:pt x="1019416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7411542" y="3083864"/>
            <a:ext cx="11430" cy="102235"/>
          </a:xfrm>
          <a:custGeom>
            <a:avLst/>
            <a:gdLst/>
            <a:ahLst/>
            <a:cxnLst/>
            <a:rect l="l" t="t" r="r" b="b"/>
            <a:pathLst>
              <a:path w="11429" h="102235">
                <a:moveTo>
                  <a:pt x="7683" y="0"/>
                </a:moveTo>
                <a:lnTo>
                  <a:pt x="10624" y="23411"/>
                </a:lnTo>
                <a:lnTo>
                  <a:pt x="11114" y="49339"/>
                </a:lnTo>
                <a:lnTo>
                  <a:pt x="7967" y="76048"/>
                </a:lnTo>
                <a:lnTo>
                  <a:pt x="0" y="101803"/>
                </a:lnTo>
              </a:path>
            </a:pathLst>
          </a:custGeom>
          <a:ln w="12699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7440765" y="3082074"/>
            <a:ext cx="73660" cy="102870"/>
          </a:xfrm>
          <a:custGeom>
            <a:avLst/>
            <a:gdLst/>
            <a:ahLst/>
            <a:cxnLst/>
            <a:rect l="l" t="t" r="r" b="b"/>
            <a:pathLst>
              <a:path w="73659" h="102869">
                <a:moveTo>
                  <a:pt x="0" y="102628"/>
                </a:moveTo>
                <a:lnTo>
                  <a:pt x="23331" y="84190"/>
                </a:lnTo>
                <a:lnTo>
                  <a:pt x="45491" y="60882"/>
                </a:lnTo>
                <a:lnTo>
                  <a:pt x="63193" y="32789"/>
                </a:lnTo>
                <a:lnTo>
                  <a:pt x="73152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7644168" y="2972066"/>
            <a:ext cx="22225" cy="51435"/>
          </a:xfrm>
          <a:custGeom>
            <a:avLst/>
            <a:gdLst/>
            <a:ahLst/>
            <a:cxnLst/>
            <a:rect l="l" t="t" r="r" b="b"/>
            <a:pathLst>
              <a:path w="22225" h="51435">
                <a:moveTo>
                  <a:pt x="0" y="51244"/>
                </a:moveTo>
                <a:lnTo>
                  <a:pt x="6704" y="41996"/>
                </a:lnTo>
                <a:lnTo>
                  <a:pt x="12734" y="30532"/>
                </a:lnTo>
                <a:lnTo>
                  <a:pt x="17798" y="16613"/>
                </a:lnTo>
                <a:lnTo>
                  <a:pt x="21602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7667040" y="2612402"/>
            <a:ext cx="1905" cy="39370"/>
          </a:xfrm>
          <a:custGeom>
            <a:avLst/>
            <a:gdLst/>
            <a:ahLst/>
            <a:cxnLst/>
            <a:rect l="l" t="t" r="r" b="b"/>
            <a:pathLst>
              <a:path w="1904" h="39369">
                <a:moveTo>
                  <a:pt x="1473" y="39230"/>
                </a:moveTo>
                <a:lnTo>
                  <a:pt x="1473" y="20878"/>
                </a:lnTo>
                <a:lnTo>
                  <a:pt x="1473" y="12318"/>
                </a:ln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7581951" y="2523998"/>
            <a:ext cx="40005" cy="4445"/>
          </a:xfrm>
          <a:custGeom>
            <a:avLst/>
            <a:gdLst/>
            <a:ahLst/>
            <a:cxnLst/>
            <a:rect l="l" t="t" r="r" b="b"/>
            <a:pathLst>
              <a:path w="40004" h="4444">
                <a:moveTo>
                  <a:pt x="39738" y="3924"/>
                </a:moveTo>
                <a:lnTo>
                  <a:pt x="33731" y="1422"/>
                </a:lnTo>
                <a:lnTo>
                  <a:pt x="26949" y="0"/>
                </a:lnTo>
                <a:lnTo>
                  <a:pt x="19304" y="0"/>
                </a:lnTo>
                <a:lnTo>
                  <a:pt x="0" y="0"/>
                </a:lnTo>
              </a:path>
            </a:pathLst>
          </a:custGeom>
          <a:ln w="12699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6225717" y="2523998"/>
            <a:ext cx="40005" cy="5715"/>
          </a:xfrm>
          <a:custGeom>
            <a:avLst/>
            <a:gdLst/>
            <a:ahLst/>
            <a:cxnLst/>
            <a:rect l="l" t="t" r="r" b="b"/>
            <a:pathLst>
              <a:path w="40004" h="5714">
                <a:moveTo>
                  <a:pt x="39395" y="0"/>
                </a:moveTo>
                <a:lnTo>
                  <a:pt x="20078" y="0"/>
                </a:lnTo>
                <a:lnTo>
                  <a:pt x="11252" y="0"/>
                </a:lnTo>
                <a:lnTo>
                  <a:pt x="0" y="5194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6178550" y="2612440"/>
            <a:ext cx="1270" cy="39370"/>
          </a:xfrm>
          <a:custGeom>
            <a:avLst/>
            <a:gdLst/>
            <a:ahLst/>
            <a:cxnLst/>
            <a:rect l="l" t="t" r="r" b="b"/>
            <a:pathLst>
              <a:path w="1270" h="39369">
                <a:moveTo>
                  <a:pt x="888" y="0"/>
                </a:moveTo>
                <a:lnTo>
                  <a:pt x="304" y="6464"/>
                </a:lnTo>
                <a:lnTo>
                  <a:pt x="0" y="13398"/>
                </a:lnTo>
                <a:lnTo>
                  <a:pt x="0" y="20840"/>
                </a:lnTo>
                <a:lnTo>
                  <a:pt x="0" y="39192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6178550" y="2918485"/>
            <a:ext cx="1905" cy="39370"/>
          </a:xfrm>
          <a:custGeom>
            <a:avLst/>
            <a:gdLst/>
            <a:ahLst/>
            <a:cxnLst/>
            <a:rect l="l" t="t" r="r" b="b"/>
            <a:pathLst>
              <a:path w="1904" h="39369">
                <a:moveTo>
                  <a:pt x="0" y="0"/>
                </a:moveTo>
                <a:lnTo>
                  <a:pt x="0" y="18351"/>
                </a:lnTo>
                <a:lnTo>
                  <a:pt x="0" y="26898"/>
                </a:lnTo>
                <a:lnTo>
                  <a:pt x="1473" y="3923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6225375" y="3042196"/>
            <a:ext cx="40005" cy="4445"/>
          </a:xfrm>
          <a:custGeom>
            <a:avLst/>
            <a:gdLst/>
            <a:ahLst/>
            <a:cxnLst/>
            <a:rect l="l" t="t" r="r" b="b"/>
            <a:pathLst>
              <a:path w="40004" h="4444">
                <a:moveTo>
                  <a:pt x="0" y="0"/>
                </a:moveTo>
                <a:lnTo>
                  <a:pt x="6007" y="2501"/>
                </a:lnTo>
                <a:lnTo>
                  <a:pt x="12776" y="3911"/>
                </a:lnTo>
                <a:lnTo>
                  <a:pt x="20421" y="3911"/>
                </a:lnTo>
                <a:lnTo>
                  <a:pt x="39827" y="3911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6291300" y="3046107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19405" y="0"/>
                </a:lnTo>
                <a:lnTo>
                  <a:pt x="38709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7388300" y="3046107"/>
            <a:ext cx="26034" cy="16510"/>
          </a:xfrm>
          <a:custGeom>
            <a:avLst/>
            <a:gdLst/>
            <a:ahLst/>
            <a:cxnLst/>
            <a:rect l="l" t="t" r="r" b="b"/>
            <a:pathLst>
              <a:path w="26034" h="16510">
                <a:moveTo>
                  <a:pt x="0" y="0"/>
                </a:moveTo>
                <a:lnTo>
                  <a:pt x="19303" y="0"/>
                </a:lnTo>
                <a:lnTo>
                  <a:pt x="20675" y="711"/>
                </a:lnTo>
                <a:lnTo>
                  <a:pt x="23304" y="6629"/>
                </a:lnTo>
                <a:lnTo>
                  <a:pt x="25996" y="16014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7396530" y="3195650"/>
            <a:ext cx="19050" cy="14604"/>
          </a:xfrm>
          <a:custGeom>
            <a:avLst/>
            <a:gdLst/>
            <a:ahLst/>
            <a:cxnLst/>
            <a:rect l="l" t="t" r="r" b="b"/>
            <a:pathLst>
              <a:path w="19050" h="14605">
                <a:moveTo>
                  <a:pt x="10020" y="0"/>
                </a:moveTo>
                <a:lnTo>
                  <a:pt x="7150" y="5041"/>
                </a:lnTo>
                <a:lnTo>
                  <a:pt x="3822" y="9842"/>
                </a:lnTo>
                <a:lnTo>
                  <a:pt x="0" y="14325"/>
                </a:lnTo>
                <a:lnTo>
                  <a:pt x="7620" y="11125"/>
                </a:lnTo>
                <a:lnTo>
                  <a:pt x="18986" y="4813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7513104" y="3046107"/>
            <a:ext cx="25400" cy="21590"/>
          </a:xfrm>
          <a:custGeom>
            <a:avLst/>
            <a:gdLst/>
            <a:ahLst/>
            <a:cxnLst/>
            <a:rect l="l" t="t" r="r" b="b"/>
            <a:pathLst>
              <a:path w="25400" h="21589">
                <a:moveTo>
                  <a:pt x="1892" y="21132"/>
                </a:moveTo>
                <a:lnTo>
                  <a:pt x="1917" y="14312"/>
                </a:lnTo>
                <a:lnTo>
                  <a:pt x="1320" y="7277"/>
                </a:lnTo>
                <a:lnTo>
                  <a:pt x="0" y="0"/>
                </a:lnTo>
                <a:lnTo>
                  <a:pt x="25209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7576045" y="3040913"/>
            <a:ext cx="45720" cy="5715"/>
          </a:xfrm>
          <a:custGeom>
            <a:avLst/>
            <a:gdLst/>
            <a:ahLst/>
            <a:cxnLst/>
            <a:rect l="l" t="t" r="r" b="b"/>
            <a:pathLst>
              <a:path w="45720" h="5714">
                <a:moveTo>
                  <a:pt x="0" y="5194"/>
                </a:moveTo>
                <a:lnTo>
                  <a:pt x="25209" y="5194"/>
                </a:lnTo>
                <a:lnTo>
                  <a:pt x="34035" y="5194"/>
                </a:lnTo>
                <a:lnTo>
                  <a:pt x="45300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7667625" y="2918485"/>
            <a:ext cx="1270" cy="39370"/>
          </a:xfrm>
          <a:custGeom>
            <a:avLst/>
            <a:gdLst/>
            <a:ahLst/>
            <a:cxnLst/>
            <a:rect l="l" t="t" r="r" b="b"/>
            <a:pathLst>
              <a:path w="1270" h="39369">
                <a:moveTo>
                  <a:pt x="0" y="39192"/>
                </a:moveTo>
                <a:lnTo>
                  <a:pt x="571" y="32727"/>
                </a:lnTo>
                <a:lnTo>
                  <a:pt x="889" y="25793"/>
                </a:lnTo>
                <a:lnTo>
                  <a:pt x="889" y="18351"/>
                </a:lnTo>
                <a:lnTo>
                  <a:pt x="889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 txBox="1"/>
          <p:nvPr/>
        </p:nvSpPr>
        <p:spPr>
          <a:xfrm>
            <a:off x="6278918" y="2605138"/>
            <a:ext cx="1265555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r" rtl="1">
              <a:lnSpc>
                <a:spcPct val="108300"/>
              </a:lnSpc>
            </a:pPr>
            <a:r>
              <a:rPr lang="ar-EG" sz="1000" i="1" spc="-5" dirty="0" smtClean="0">
                <a:solidFill>
                  <a:srgbClr val="4C4D4F"/>
                </a:solidFill>
                <a:latin typeface="Arial"/>
                <a:cs typeface="Arial"/>
              </a:rPr>
              <a:t>ما هي الشخصية التي تريدها أن تطير؟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7993633" y="2523998"/>
            <a:ext cx="1320800" cy="671830"/>
          </a:xfrm>
          <a:custGeom>
            <a:avLst/>
            <a:gdLst/>
            <a:ahLst/>
            <a:cxnLst/>
            <a:rect l="l" t="t" r="r" b="b"/>
            <a:pathLst>
              <a:path w="1320800" h="671830">
                <a:moveTo>
                  <a:pt x="1183030" y="511314"/>
                </a:moveTo>
                <a:lnTo>
                  <a:pt x="1089520" y="511314"/>
                </a:lnTo>
                <a:lnTo>
                  <a:pt x="1096198" y="529977"/>
                </a:lnTo>
                <a:lnTo>
                  <a:pt x="1102480" y="572150"/>
                </a:lnTo>
                <a:lnTo>
                  <a:pt x="1099828" y="624025"/>
                </a:lnTo>
                <a:lnTo>
                  <a:pt x="1079703" y="671791"/>
                </a:lnTo>
                <a:lnTo>
                  <a:pt x="1149104" y="637766"/>
                </a:lnTo>
                <a:lnTo>
                  <a:pt x="1183001" y="609707"/>
                </a:lnTo>
                <a:lnTo>
                  <a:pt x="1191081" y="572572"/>
                </a:lnTo>
                <a:lnTo>
                  <a:pt x="1183030" y="511314"/>
                </a:lnTo>
                <a:close/>
              </a:path>
              <a:path w="1320800" h="671830">
                <a:moveTo>
                  <a:pt x="1261186" y="0"/>
                </a:moveTo>
                <a:lnTo>
                  <a:pt x="59613" y="0"/>
                </a:lnTo>
                <a:lnTo>
                  <a:pt x="25149" y="1672"/>
                </a:lnTo>
                <a:lnTo>
                  <a:pt x="7451" y="13377"/>
                </a:lnTo>
                <a:lnTo>
                  <a:pt x="931" y="45150"/>
                </a:lnTo>
                <a:lnTo>
                  <a:pt x="0" y="107022"/>
                </a:lnTo>
                <a:lnTo>
                  <a:pt x="0" y="404291"/>
                </a:lnTo>
                <a:lnTo>
                  <a:pt x="931" y="466164"/>
                </a:lnTo>
                <a:lnTo>
                  <a:pt x="7451" y="497936"/>
                </a:lnTo>
                <a:lnTo>
                  <a:pt x="25149" y="509642"/>
                </a:lnTo>
                <a:lnTo>
                  <a:pt x="59613" y="511314"/>
                </a:lnTo>
                <a:lnTo>
                  <a:pt x="1261186" y="511314"/>
                </a:lnTo>
                <a:lnTo>
                  <a:pt x="1295650" y="509642"/>
                </a:lnTo>
                <a:lnTo>
                  <a:pt x="1313348" y="497936"/>
                </a:lnTo>
                <a:lnTo>
                  <a:pt x="1319868" y="466164"/>
                </a:lnTo>
                <a:lnTo>
                  <a:pt x="1320800" y="404291"/>
                </a:lnTo>
                <a:lnTo>
                  <a:pt x="1320800" y="107022"/>
                </a:lnTo>
                <a:lnTo>
                  <a:pt x="1319868" y="45150"/>
                </a:lnTo>
                <a:lnTo>
                  <a:pt x="1313348" y="13377"/>
                </a:lnTo>
                <a:lnTo>
                  <a:pt x="1295650" y="1672"/>
                </a:lnTo>
                <a:lnTo>
                  <a:pt x="1261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9314433" y="2660751"/>
            <a:ext cx="0" cy="226695"/>
          </a:xfrm>
          <a:custGeom>
            <a:avLst/>
            <a:gdLst/>
            <a:ahLst/>
            <a:cxnLst/>
            <a:rect l="l" t="t" r="r" b="b"/>
            <a:pathLst>
              <a:path h="226694">
                <a:moveTo>
                  <a:pt x="0" y="226123"/>
                </a:move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9285249" y="2536380"/>
            <a:ext cx="23495" cy="48260"/>
          </a:xfrm>
          <a:custGeom>
            <a:avLst/>
            <a:gdLst/>
            <a:ahLst/>
            <a:cxnLst/>
            <a:rect l="l" t="t" r="r" b="b"/>
            <a:pathLst>
              <a:path w="23495" h="48260">
                <a:moveTo>
                  <a:pt x="23406" y="47650"/>
                </a:moveTo>
                <a:lnTo>
                  <a:pt x="19714" y="34486"/>
                </a:lnTo>
                <a:lnTo>
                  <a:pt x="14717" y="21682"/>
                </a:lnTo>
                <a:lnTo>
                  <a:pt x="8213" y="9949"/>
                </a:ln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8084870" y="2523998"/>
            <a:ext cx="1125855" cy="0"/>
          </a:xfrm>
          <a:custGeom>
            <a:avLst/>
            <a:gdLst/>
            <a:ahLst/>
            <a:cxnLst/>
            <a:rect l="l" t="t" r="r" b="b"/>
            <a:pathLst>
              <a:path w="1125854">
                <a:moveTo>
                  <a:pt x="112568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7995907" y="2547721"/>
            <a:ext cx="18415" cy="50165"/>
          </a:xfrm>
          <a:custGeom>
            <a:avLst/>
            <a:gdLst/>
            <a:ahLst/>
            <a:cxnLst/>
            <a:rect l="l" t="t" r="r" b="b"/>
            <a:pathLst>
              <a:path w="18415" h="50164">
                <a:moveTo>
                  <a:pt x="18262" y="0"/>
                </a:moveTo>
                <a:lnTo>
                  <a:pt x="12558" y="9120"/>
                </a:lnTo>
                <a:lnTo>
                  <a:pt x="7454" y="20318"/>
                </a:lnTo>
                <a:lnTo>
                  <a:pt x="3189" y="33809"/>
                </a:lnTo>
                <a:lnTo>
                  <a:pt x="0" y="49809"/>
                </a:lnTo>
              </a:path>
            </a:pathLst>
          </a:custGeom>
          <a:ln w="12700">
            <a:solidFill>
              <a:srgbClr val="F8991C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7993633" y="2672435"/>
            <a:ext cx="0" cy="226695"/>
          </a:xfrm>
          <a:custGeom>
            <a:avLst/>
            <a:gdLst/>
            <a:ahLst/>
            <a:cxnLst/>
            <a:rect l="l" t="t" r="r" b="b"/>
            <a:pathLst>
              <a:path h="226694">
                <a:moveTo>
                  <a:pt x="0" y="0"/>
                </a:moveTo>
                <a:lnTo>
                  <a:pt x="0" y="226123"/>
                </a:lnTo>
              </a:path>
            </a:pathLst>
          </a:custGeom>
          <a:ln w="12700">
            <a:solidFill>
              <a:srgbClr val="F8991C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7999412" y="2975279"/>
            <a:ext cx="23495" cy="48260"/>
          </a:xfrm>
          <a:custGeom>
            <a:avLst/>
            <a:gdLst/>
            <a:ahLst/>
            <a:cxnLst/>
            <a:rect l="l" t="t" r="r" b="b"/>
            <a:pathLst>
              <a:path w="23495" h="48260">
                <a:moveTo>
                  <a:pt x="0" y="0"/>
                </a:moveTo>
                <a:lnTo>
                  <a:pt x="3691" y="13163"/>
                </a:lnTo>
                <a:lnTo>
                  <a:pt x="8688" y="25968"/>
                </a:lnTo>
                <a:lnTo>
                  <a:pt x="15192" y="37701"/>
                </a:lnTo>
                <a:lnTo>
                  <a:pt x="23406" y="47650"/>
                </a:lnTo>
              </a:path>
            </a:pathLst>
          </a:custGeom>
          <a:ln w="12700">
            <a:solidFill>
              <a:srgbClr val="F8991C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8156232" y="3035300"/>
            <a:ext cx="894715" cy="0"/>
          </a:xfrm>
          <a:custGeom>
            <a:avLst/>
            <a:gdLst/>
            <a:ahLst/>
            <a:cxnLst/>
            <a:rect l="l" t="t" r="r" b="b"/>
            <a:pathLst>
              <a:path w="894715">
                <a:moveTo>
                  <a:pt x="0" y="0"/>
                </a:moveTo>
                <a:lnTo>
                  <a:pt x="894511" y="0"/>
                </a:lnTo>
              </a:path>
            </a:pathLst>
          </a:custGeom>
          <a:ln w="12700">
            <a:solidFill>
              <a:srgbClr val="F8991C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9086812" y="3072231"/>
            <a:ext cx="10160" cy="99695"/>
          </a:xfrm>
          <a:custGeom>
            <a:avLst/>
            <a:gdLst/>
            <a:ahLst/>
            <a:cxnLst/>
            <a:rect l="l" t="t" r="r" b="b"/>
            <a:pathLst>
              <a:path w="10159" h="99694">
                <a:moveTo>
                  <a:pt x="6629" y="0"/>
                </a:moveTo>
                <a:lnTo>
                  <a:pt x="9233" y="22820"/>
                </a:lnTo>
                <a:lnTo>
                  <a:pt x="9686" y="48098"/>
                </a:lnTo>
                <a:lnTo>
                  <a:pt x="6954" y="74152"/>
                </a:lnTo>
                <a:lnTo>
                  <a:pt x="0" y="99301"/>
                </a:lnTo>
              </a:path>
            </a:pathLst>
          </a:custGeom>
          <a:ln w="12700">
            <a:solidFill>
              <a:srgbClr val="F8991C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9113735" y="3069272"/>
            <a:ext cx="64135" cy="100965"/>
          </a:xfrm>
          <a:custGeom>
            <a:avLst/>
            <a:gdLst/>
            <a:ahLst/>
            <a:cxnLst/>
            <a:rect l="l" t="t" r="r" b="b"/>
            <a:pathLst>
              <a:path w="64134" h="100964">
                <a:moveTo>
                  <a:pt x="0" y="100825"/>
                </a:moveTo>
                <a:lnTo>
                  <a:pt x="20585" y="82601"/>
                </a:lnTo>
                <a:lnTo>
                  <a:pt x="39989" y="59666"/>
                </a:lnTo>
                <a:lnTo>
                  <a:pt x="55349" y="32104"/>
                </a:lnTo>
                <a:lnTo>
                  <a:pt x="63804" y="0"/>
                </a:lnTo>
              </a:path>
            </a:pathLst>
          </a:custGeom>
          <a:ln w="12700">
            <a:solidFill>
              <a:srgbClr val="F8991C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9293897" y="2961767"/>
            <a:ext cx="18415" cy="50165"/>
          </a:xfrm>
          <a:custGeom>
            <a:avLst/>
            <a:gdLst/>
            <a:ahLst/>
            <a:cxnLst/>
            <a:rect l="l" t="t" r="r" b="b"/>
            <a:pathLst>
              <a:path w="18415" h="50164">
                <a:moveTo>
                  <a:pt x="0" y="49809"/>
                </a:moveTo>
                <a:lnTo>
                  <a:pt x="5703" y="40689"/>
                </a:lnTo>
                <a:lnTo>
                  <a:pt x="10807" y="29490"/>
                </a:lnTo>
                <a:lnTo>
                  <a:pt x="15073" y="15999"/>
                </a:lnTo>
                <a:lnTo>
                  <a:pt x="18262" y="0"/>
                </a:lnTo>
              </a:path>
            </a:pathLst>
          </a:custGeom>
          <a:ln w="12700">
            <a:solidFill>
              <a:srgbClr val="F8991C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9313176" y="2611018"/>
            <a:ext cx="1270" cy="38100"/>
          </a:xfrm>
          <a:custGeom>
            <a:avLst/>
            <a:gdLst/>
            <a:ahLst/>
            <a:cxnLst/>
            <a:rect l="l" t="t" r="r" b="b"/>
            <a:pathLst>
              <a:path w="1270" h="38100">
                <a:moveTo>
                  <a:pt x="1257" y="38036"/>
                </a:moveTo>
                <a:lnTo>
                  <a:pt x="1257" y="20002"/>
                </a:lnTo>
                <a:lnTo>
                  <a:pt x="1257" y="11823"/>
                </a:ln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9235833" y="2523998"/>
            <a:ext cx="38735" cy="4445"/>
          </a:xfrm>
          <a:custGeom>
            <a:avLst/>
            <a:gdLst/>
            <a:ahLst/>
            <a:cxnLst/>
            <a:rect l="l" t="t" r="r" b="b"/>
            <a:pathLst>
              <a:path w="38734" h="4444">
                <a:moveTo>
                  <a:pt x="38341" y="4432"/>
                </a:moveTo>
                <a:lnTo>
                  <a:pt x="32715" y="1612"/>
                </a:lnTo>
                <a:lnTo>
                  <a:pt x="26288" y="0"/>
                </a:lnTo>
                <a:lnTo>
                  <a:pt x="18986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8034286" y="2523998"/>
            <a:ext cx="38100" cy="5715"/>
          </a:xfrm>
          <a:custGeom>
            <a:avLst/>
            <a:gdLst/>
            <a:ahLst/>
            <a:cxnLst/>
            <a:rect l="l" t="t" r="r" b="b"/>
            <a:pathLst>
              <a:path w="38100" h="5714">
                <a:moveTo>
                  <a:pt x="37947" y="0"/>
                </a:moveTo>
                <a:lnTo>
                  <a:pt x="18961" y="0"/>
                </a:lnTo>
                <a:lnTo>
                  <a:pt x="10528" y="0"/>
                </a:lnTo>
                <a:lnTo>
                  <a:pt x="0" y="5702"/>
                </a:lnTo>
              </a:path>
            </a:pathLst>
          </a:custGeom>
          <a:ln w="12699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7993633" y="2611069"/>
            <a:ext cx="1270" cy="38100"/>
          </a:xfrm>
          <a:custGeom>
            <a:avLst/>
            <a:gdLst/>
            <a:ahLst/>
            <a:cxnLst/>
            <a:rect l="l" t="t" r="r" b="b"/>
            <a:pathLst>
              <a:path w="1270" h="38100">
                <a:moveTo>
                  <a:pt x="749" y="0"/>
                </a:moveTo>
                <a:lnTo>
                  <a:pt x="266" y="6197"/>
                </a:lnTo>
                <a:lnTo>
                  <a:pt x="0" y="12839"/>
                </a:lnTo>
                <a:lnTo>
                  <a:pt x="0" y="19951"/>
                </a:lnTo>
                <a:lnTo>
                  <a:pt x="0" y="37985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7993633" y="2910243"/>
            <a:ext cx="1270" cy="38100"/>
          </a:xfrm>
          <a:custGeom>
            <a:avLst/>
            <a:gdLst/>
            <a:ahLst/>
            <a:cxnLst/>
            <a:rect l="l" t="t" r="r" b="b"/>
            <a:pathLst>
              <a:path w="1270" h="38100">
                <a:moveTo>
                  <a:pt x="0" y="0"/>
                </a:moveTo>
                <a:lnTo>
                  <a:pt x="0" y="18046"/>
                </a:lnTo>
                <a:lnTo>
                  <a:pt x="0" y="26212"/>
                </a:lnTo>
                <a:lnTo>
                  <a:pt x="1257" y="38036"/>
                </a:lnTo>
              </a:path>
            </a:pathLst>
          </a:custGeom>
          <a:ln w="12699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8033893" y="3030867"/>
            <a:ext cx="37465" cy="4445"/>
          </a:xfrm>
          <a:custGeom>
            <a:avLst/>
            <a:gdLst/>
            <a:ahLst/>
            <a:cxnLst/>
            <a:rect l="l" t="t" r="r" b="b"/>
            <a:pathLst>
              <a:path w="37465" h="4444">
                <a:moveTo>
                  <a:pt x="0" y="0"/>
                </a:moveTo>
                <a:lnTo>
                  <a:pt x="5626" y="2832"/>
                </a:lnTo>
                <a:lnTo>
                  <a:pt x="12052" y="4432"/>
                </a:lnTo>
                <a:lnTo>
                  <a:pt x="19354" y="4432"/>
                </a:lnTo>
                <a:lnTo>
                  <a:pt x="36918" y="4432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8093227" y="3035300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17564" y="0"/>
                </a:lnTo>
                <a:lnTo>
                  <a:pt x="36944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9063761" y="3035300"/>
            <a:ext cx="25400" cy="15875"/>
          </a:xfrm>
          <a:custGeom>
            <a:avLst/>
            <a:gdLst/>
            <a:ahLst/>
            <a:cxnLst/>
            <a:rect l="l" t="t" r="r" b="b"/>
            <a:pathLst>
              <a:path w="25400" h="15875">
                <a:moveTo>
                  <a:pt x="0" y="0"/>
                </a:moveTo>
                <a:lnTo>
                  <a:pt x="19392" y="0"/>
                </a:lnTo>
                <a:lnTo>
                  <a:pt x="20612" y="711"/>
                </a:lnTo>
                <a:lnTo>
                  <a:pt x="22974" y="6578"/>
                </a:lnTo>
                <a:lnTo>
                  <a:pt x="25374" y="15874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9073336" y="3181337"/>
            <a:ext cx="17780" cy="14604"/>
          </a:xfrm>
          <a:custGeom>
            <a:avLst/>
            <a:gdLst/>
            <a:ahLst/>
            <a:cxnLst/>
            <a:rect l="l" t="t" r="r" b="b"/>
            <a:pathLst>
              <a:path w="17779" h="14605">
                <a:moveTo>
                  <a:pt x="9093" y="0"/>
                </a:moveTo>
                <a:lnTo>
                  <a:pt x="6502" y="5080"/>
                </a:lnTo>
                <a:lnTo>
                  <a:pt x="3479" y="9931"/>
                </a:lnTo>
                <a:lnTo>
                  <a:pt x="0" y="14439"/>
                </a:lnTo>
                <a:lnTo>
                  <a:pt x="7124" y="11137"/>
                </a:lnTo>
                <a:lnTo>
                  <a:pt x="17653" y="4622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9176664" y="3035300"/>
            <a:ext cx="22860" cy="20320"/>
          </a:xfrm>
          <a:custGeom>
            <a:avLst/>
            <a:gdLst/>
            <a:ahLst/>
            <a:cxnLst/>
            <a:rect l="l" t="t" r="r" b="b"/>
            <a:pathLst>
              <a:path w="22859" h="20319">
                <a:moveTo>
                  <a:pt x="1676" y="20129"/>
                </a:moveTo>
                <a:lnTo>
                  <a:pt x="1676" y="13639"/>
                </a:lnTo>
                <a:lnTo>
                  <a:pt x="1142" y="6934"/>
                </a:lnTo>
                <a:lnTo>
                  <a:pt x="0" y="0"/>
                </a:lnTo>
                <a:lnTo>
                  <a:pt x="22720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9232100" y="3029610"/>
            <a:ext cx="41910" cy="5715"/>
          </a:xfrm>
          <a:custGeom>
            <a:avLst/>
            <a:gdLst/>
            <a:ahLst/>
            <a:cxnLst/>
            <a:rect l="l" t="t" r="r" b="b"/>
            <a:pathLst>
              <a:path w="41909" h="5714">
                <a:moveTo>
                  <a:pt x="0" y="5689"/>
                </a:moveTo>
                <a:lnTo>
                  <a:pt x="22720" y="5689"/>
                </a:lnTo>
                <a:lnTo>
                  <a:pt x="31153" y="5689"/>
                </a:lnTo>
                <a:lnTo>
                  <a:pt x="41681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9313684" y="2910243"/>
            <a:ext cx="1270" cy="38100"/>
          </a:xfrm>
          <a:custGeom>
            <a:avLst/>
            <a:gdLst/>
            <a:ahLst/>
            <a:cxnLst/>
            <a:rect l="l" t="t" r="r" b="b"/>
            <a:pathLst>
              <a:path w="1270" h="38100">
                <a:moveTo>
                  <a:pt x="0" y="37998"/>
                </a:moveTo>
                <a:lnTo>
                  <a:pt x="482" y="31800"/>
                </a:lnTo>
                <a:lnTo>
                  <a:pt x="749" y="25158"/>
                </a:lnTo>
                <a:lnTo>
                  <a:pt x="749" y="18046"/>
                </a:lnTo>
                <a:lnTo>
                  <a:pt x="749" y="0"/>
                </a:lnTo>
              </a:path>
            </a:pathLst>
          </a:custGeom>
          <a:ln w="12699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" name="object 97"/>
          <p:cNvSpPr txBox="1"/>
          <p:nvPr/>
        </p:nvSpPr>
        <p:spPr>
          <a:xfrm>
            <a:off x="8090586" y="2598191"/>
            <a:ext cx="1143000" cy="16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r" rtl="1">
              <a:lnSpc>
                <a:spcPct val="108300"/>
              </a:lnSpc>
            </a:pPr>
            <a:r>
              <a:rPr lang="ar-EG" sz="1000" i="1" spc="-20" dirty="0" smtClean="0">
                <a:solidFill>
                  <a:srgbClr val="4C4D4F"/>
                </a:solidFill>
                <a:latin typeface="Arial"/>
                <a:cs typeface="Arial"/>
              </a:rPr>
              <a:t>أين ستطير شخصيتك؟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006591" y="5239055"/>
            <a:ext cx="164655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1">
              <a:lnSpc>
                <a:spcPct val="108300"/>
              </a:lnSpc>
            </a:pPr>
            <a:r>
              <a:rPr lang="ar-EG" sz="1000" spc="5" dirty="0">
                <a:solidFill>
                  <a:srgbClr val="4C4D4F"/>
                </a:solidFill>
                <a:latin typeface="Arial"/>
                <a:cs typeface="Arial"/>
              </a:rPr>
              <a:t>ويحتمل ان يفضل البعض الاخر استخدام </a:t>
            </a:r>
            <a:r>
              <a:rPr lang="ar-EG" sz="1000" spc="5" dirty="0" smtClean="0">
                <a:solidFill>
                  <a:srgbClr val="4C4D4F"/>
                </a:solidFill>
                <a:latin typeface="Arial"/>
                <a:cs typeface="Arial"/>
              </a:rPr>
              <a:t>بطاقات </a:t>
            </a:r>
            <a:r>
              <a:rPr lang="ar-EG" sz="1000" spc="5" dirty="0">
                <a:solidFill>
                  <a:srgbClr val="4C4D4F"/>
                </a:solidFill>
                <a:latin typeface="Arial"/>
                <a:cs typeface="Arial"/>
              </a:rPr>
              <a:t>النشاط المطبوعة</a:t>
            </a:r>
            <a:r>
              <a:rPr lang="ar-EG" sz="1000" spc="5" dirty="0" smtClean="0">
                <a:solidFill>
                  <a:srgbClr val="4C4D4F"/>
                </a:solidFill>
                <a:latin typeface="Arial"/>
                <a:cs typeface="Arial"/>
              </a:rPr>
              <a:t>:</a:t>
            </a:r>
          </a:p>
          <a:p>
            <a:pPr marL="12700" marR="5080" algn="r" rtl="1">
              <a:lnSpc>
                <a:spcPct val="108300"/>
              </a:lnSpc>
            </a:pPr>
            <a:r>
              <a:rPr lang="en-US" sz="1000" u="sng" spc="10" dirty="0">
                <a:solidFill>
                  <a:srgbClr val="4C4D4F"/>
                </a:solidFill>
                <a:latin typeface="Arial"/>
                <a:cs typeface="Arial"/>
              </a:rPr>
              <a:t>scratch.mit.edu/fly/cards</a:t>
            </a:r>
            <a:endParaRPr lang="en-US" sz="1000" dirty="0">
              <a:latin typeface="Arial"/>
              <a:cs typeface="Arial"/>
            </a:endParaRPr>
          </a:p>
          <a:p>
            <a:pPr marL="12700" marR="5080" algn="r" rtl="1">
              <a:lnSpc>
                <a:spcPct val="108300"/>
              </a:lnSpc>
            </a:pPr>
            <a:endParaRPr lang="ar-EG" sz="1000" spc="5" dirty="0" smtClean="0">
              <a:solidFill>
                <a:srgbClr val="4C4D4F"/>
              </a:solidFill>
              <a:latin typeface="Arial"/>
              <a:cs typeface="Arial"/>
            </a:endParaRPr>
          </a:p>
          <a:p>
            <a:pPr marL="12700" marR="5080" algn="r" rtl="1">
              <a:lnSpc>
                <a:spcPct val="108300"/>
              </a:lnSpc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947329" y="5239055"/>
            <a:ext cx="1594485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1">
              <a:lnSpc>
                <a:spcPct val="108300"/>
              </a:lnSpc>
            </a:pPr>
            <a:r>
              <a:rPr lang="ar-EG" sz="1000" spc="5" dirty="0">
                <a:solidFill>
                  <a:srgbClr val="4C4D4F"/>
                </a:solidFill>
                <a:latin typeface="Arial"/>
                <a:cs typeface="Arial"/>
              </a:rPr>
              <a:t>يحتمل ان يفضل بعض المشاركين اتباع البرنامج التعليمي على الانترنت:</a:t>
            </a:r>
          </a:p>
          <a:p>
            <a:pPr marL="12700" marR="5080" algn="r" rtl="1">
              <a:lnSpc>
                <a:spcPct val="108300"/>
              </a:lnSpc>
            </a:pPr>
            <a:r>
              <a:rPr lang="en-US" sz="1000" u="sng" spc="10" dirty="0">
                <a:solidFill>
                  <a:srgbClr val="4C4D4F"/>
                </a:solidFill>
                <a:latin typeface="Arial"/>
                <a:cs typeface="Arial"/>
              </a:rPr>
              <a:t>scratch.mit.edu/fly</a:t>
            </a:r>
            <a:endParaRPr lang="en-US" sz="1000" dirty="0">
              <a:latin typeface="Arial"/>
              <a:cs typeface="Arial"/>
            </a:endParaRPr>
          </a:p>
          <a:p>
            <a:pPr marL="12700" marR="5080" algn="r" rtl="1">
              <a:lnSpc>
                <a:spcPct val="108300"/>
              </a:lnSpc>
            </a:pPr>
            <a:endParaRPr lang="ar-EG" sz="1000" u="sng" spc="10" dirty="0" smtClean="0">
              <a:solidFill>
                <a:srgbClr val="4C4D4F"/>
              </a:solidFill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8325992" y="4035633"/>
            <a:ext cx="910844" cy="11782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8317770" y="4011600"/>
            <a:ext cx="911225" cy="1178560"/>
          </a:xfrm>
          <a:custGeom>
            <a:avLst/>
            <a:gdLst/>
            <a:ahLst/>
            <a:cxnLst/>
            <a:rect l="l" t="t" r="r" b="b"/>
            <a:pathLst>
              <a:path w="911225" h="1178560">
                <a:moveTo>
                  <a:pt x="57632" y="0"/>
                </a:moveTo>
                <a:lnTo>
                  <a:pt x="24313" y="900"/>
                </a:lnTo>
                <a:lnTo>
                  <a:pt x="7204" y="7204"/>
                </a:lnTo>
                <a:lnTo>
                  <a:pt x="900" y="24313"/>
                </a:lnTo>
                <a:lnTo>
                  <a:pt x="0" y="57632"/>
                </a:lnTo>
                <a:lnTo>
                  <a:pt x="0" y="1120648"/>
                </a:lnTo>
                <a:lnTo>
                  <a:pt x="900" y="1153966"/>
                </a:lnTo>
                <a:lnTo>
                  <a:pt x="7204" y="1171076"/>
                </a:lnTo>
                <a:lnTo>
                  <a:pt x="24313" y="1177380"/>
                </a:lnTo>
                <a:lnTo>
                  <a:pt x="57632" y="1178280"/>
                </a:lnTo>
                <a:lnTo>
                  <a:pt x="853224" y="1178280"/>
                </a:lnTo>
                <a:lnTo>
                  <a:pt x="886535" y="1177380"/>
                </a:lnTo>
                <a:lnTo>
                  <a:pt x="903641" y="1171076"/>
                </a:lnTo>
                <a:lnTo>
                  <a:pt x="909943" y="1153966"/>
                </a:lnTo>
                <a:lnTo>
                  <a:pt x="910844" y="1120648"/>
                </a:lnTo>
                <a:lnTo>
                  <a:pt x="910844" y="57632"/>
                </a:lnTo>
                <a:lnTo>
                  <a:pt x="909943" y="24313"/>
                </a:lnTo>
                <a:lnTo>
                  <a:pt x="903641" y="7204"/>
                </a:lnTo>
                <a:lnTo>
                  <a:pt x="886535" y="900"/>
                </a:lnTo>
                <a:lnTo>
                  <a:pt x="853224" y="0"/>
                </a:lnTo>
                <a:lnTo>
                  <a:pt x="57632" y="0"/>
                </a:lnTo>
                <a:close/>
              </a:path>
            </a:pathLst>
          </a:custGeom>
          <a:ln w="12700">
            <a:solidFill>
              <a:srgbClr val="EA695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6083467" y="4071307"/>
            <a:ext cx="1541779" cy="11069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6075244" y="4063264"/>
            <a:ext cx="1541780" cy="1107440"/>
          </a:xfrm>
          <a:custGeom>
            <a:avLst/>
            <a:gdLst/>
            <a:ahLst/>
            <a:cxnLst/>
            <a:rect l="l" t="t" r="r" b="b"/>
            <a:pathLst>
              <a:path w="1541779" h="1107439">
                <a:moveTo>
                  <a:pt x="41909" y="0"/>
                </a:moveTo>
                <a:lnTo>
                  <a:pt x="17680" y="654"/>
                </a:lnTo>
                <a:lnTo>
                  <a:pt x="5238" y="5238"/>
                </a:lnTo>
                <a:lnTo>
                  <a:pt x="654" y="17680"/>
                </a:lnTo>
                <a:lnTo>
                  <a:pt x="0" y="41910"/>
                </a:lnTo>
                <a:lnTo>
                  <a:pt x="0" y="1065022"/>
                </a:lnTo>
                <a:lnTo>
                  <a:pt x="654" y="1089251"/>
                </a:lnTo>
                <a:lnTo>
                  <a:pt x="5238" y="1101693"/>
                </a:lnTo>
                <a:lnTo>
                  <a:pt x="17680" y="1106277"/>
                </a:lnTo>
                <a:lnTo>
                  <a:pt x="41909" y="1106932"/>
                </a:lnTo>
                <a:lnTo>
                  <a:pt x="1499869" y="1106932"/>
                </a:lnTo>
                <a:lnTo>
                  <a:pt x="1524099" y="1106277"/>
                </a:lnTo>
                <a:lnTo>
                  <a:pt x="1536541" y="1101693"/>
                </a:lnTo>
                <a:lnTo>
                  <a:pt x="1541125" y="1089251"/>
                </a:lnTo>
                <a:lnTo>
                  <a:pt x="1541779" y="1065022"/>
                </a:lnTo>
                <a:lnTo>
                  <a:pt x="1541779" y="41910"/>
                </a:lnTo>
                <a:lnTo>
                  <a:pt x="1541125" y="17680"/>
                </a:lnTo>
                <a:lnTo>
                  <a:pt x="1536541" y="5238"/>
                </a:lnTo>
                <a:lnTo>
                  <a:pt x="1524099" y="654"/>
                </a:lnTo>
                <a:lnTo>
                  <a:pt x="1499869" y="0"/>
                </a:lnTo>
                <a:lnTo>
                  <a:pt x="41909" y="0"/>
                </a:lnTo>
                <a:close/>
              </a:path>
            </a:pathLst>
          </a:custGeom>
          <a:ln w="12700">
            <a:solidFill>
              <a:srgbClr val="EA695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104"/>
          <p:cNvSpPr txBox="1"/>
          <p:nvPr/>
        </p:nvSpPr>
        <p:spPr>
          <a:xfrm>
            <a:off x="675929" y="1304518"/>
            <a:ext cx="4095613" cy="489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1">
              <a:lnSpc>
                <a:spcPct val="105600"/>
              </a:lnSpc>
            </a:pPr>
            <a:r>
              <a:rPr lang="ar-EG" sz="1500" spc="10" dirty="0">
                <a:solidFill>
                  <a:srgbClr val="4C4D4F"/>
                </a:solidFill>
                <a:latin typeface="Arial"/>
                <a:cs typeface="Arial"/>
              </a:rPr>
              <a:t>قم بأداء الخطوات القليلة الأولى من البرنامج التعليمي كي يرى المشاركون كيفية البدء.</a:t>
            </a:r>
          </a:p>
        </p:txBody>
      </p:sp>
      <p:sp>
        <p:nvSpPr>
          <p:cNvPr id="105" name="object 105"/>
          <p:cNvSpPr/>
          <p:nvPr/>
        </p:nvSpPr>
        <p:spPr>
          <a:xfrm>
            <a:off x="5760720" y="2012442"/>
            <a:ext cx="4036695" cy="413384"/>
          </a:xfrm>
          <a:custGeom>
            <a:avLst/>
            <a:gdLst/>
            <a:ahLst/>
            <a:cxnLst/>
            <a:rect l="l" t="t" r="r" b="b"/>
            <a:pathLst>
              <a:path w="4036695" h="413385">
                <a:moveTo>
                  <a:pt x="403616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413258"/>
                </a:lnTo>
                <a:lnTo>
                  <a:pt x="4036161" y="413258"/>
                </a:lnTo>
                <a:lnTo>
                  <a:pt x="4036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06"/>
          <p:cNvSpPr txBox="1"/>
          <p:nvPr/>
        </p:nvSpPr>
        <p:spPr>
          <a:xfrm>
            <a:off x="7357296" y="2101188"/>
            <a:ext cx="232600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000" b="1" spc="5" dirty="0" smtClean="0">
                <a:solidFill>
                  <a:srgbClr val="EA6955"/>
                </a:solidFill>
                <a:latin typeface="Arial"/>
                <a:cs typeface="Arial"/>
              </a:rPr>
              <a:t>ابدأ بالحث</a:t>
            </a:r>
            <a:endParaRPr sz="1000" dirty="0">
              <a:latin typeface="Arial"/>
              <a:cs typeface="Arial"/>
            </a:endParaRPr>
          </a:p>
          <a:p>
            <a:pPr marL="12700" lvl="0" algn="r" rtl="1"/>
            <a:r>
              <a:rPr lang="ar-EG" sz="1000" dirty="0">
                <a:solidFill>
                  <a:srgbClr val="4C4D4F"/>
                </a:solidFill>
                <a:latin typeface="Arial"/>
                <a:cs typeface="Arial"/>
              </a:rPr>
              <a:t>وجه الى المشاركين أسئلة للبدء</a:t>
            </a:r>
            <a:endParaRPr lang="ar-EG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481183" y="6556475"/>
            <a:ext cx="1239520" cy="320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110" indent="-105410" algn="r" rtl="1">
              <a:lnSpc>
                <a:spcPct val="100000"/>
              </a:lnSpc>
              <a:buClr>
                <a:srgbClr val="EA6955"/>
              </a:buClr>
              <a:buChar char="•"/>
              <a:tabLst>
                <a:tab pos="111760" algn="l"/>
              </a:tabLst>
            </a:pPr>
            <a:r>
              <a:rPr lang="ar-EG" sz="1000" dirty="0" smtClean="0">
                <a:solidFill>
                  <a:srgbClr val="4C4D4F"/>
                </a:solidFill>
                <a:latin typeface="Arial"/>
                <a:cs typeface="Arial"/>
              </a:rPr>
              <a:t>اختر شخصية</a:t>
            </a:r>
            <a:endParaRPr sz="1000" dirty="0">
              <a:latin typeface="Arial"/>
              <a:cs typeface="Arial"/>
            </a:endParaRPr>
          </a:p>
          <a:p>
            <a:pPr marL="118110" marR="20955" indent="-105410" algn="r" rtl="1">
              <a:lnSpc>
                <a:spcPct val="108300"/>
              </a:lnSpc>
              <a:buClr>
                <a:srgbClr val="EA6955"/>
              </a:buClr>
              <a:buChar char="•"/>
              <a:tabLst>
                <a:tab pos="111760" algn="l"/>
              </a:tabLst>
            </a:pPr>
            <a:r>
              <a:rPr lang="ar-EG" sz="1000" dirty="0">
                <a:solidFill>
                  <a:srgbClr val="4C4D4F"/>
                </a:solidFill>
                <a:latin typeface="Arial"/>
                <a:cs typeface="Arial"/>
              </a:rPr>
              <a:t>ا</a:t>
            </a:r>
            <a:r>
              <a:rPr lang="ar-EG" sz="1000" dirty="0" smtClean="0">
                <a:solidFill>
                  <a:srgbClr val="4C4D4F"/>
                </a:solidFill>
                <a:latin typeface="Arial"/>
                <a:cs typeface="Arial"/>
              </a:rPr>
              <a:t>جعل الشخصية تقول شيئًا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930651" y="6617084"/>
            <a:ext cx="2072005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25" indent="-98425" algn="r" rtl="1">
              <a:lnSpc>
                <a:spcPct val="100000"/>
              </a:lnSpc>
              <a:buClr>
                <a:srgbClr val="EA6955"/>
              </a:buClr>
              <a:buChar char="•"/>
              <a:tabLst>
                <a:tab pos="111760" algn="l"/>
              </a:tabLst>
            </a:pPr>
            <a:r>
              <a:rPr lang="ar-EG" sz="1000" dirty="0" smtClean="0">
                <a:solidFill>
                  <a:srgbClr val="4C4D4F"/>
                </a:solidFill>
                <a:latin typeface="Arial"/>
                <a:cs typeface="Arial"/>
              </a:rPr>
              <a:t>اختر المباني أو مشاهد أخرى</a:t>
            </a:r>
            <a:endParaRPr sz="1000" dirty="0" smtClean="0">
              <a:latin typeface="Arial"/>
              <a:cs typeface="Arial"/>
            </a:endParaRPr>
          </a:p>
          <a:p>
            <a:pPr marL="111125" indent="-98425" algn="r" rtl="1">
              <a:lnSpc>
                <a:spcPct val="100000"/>
              </a:lnSpc>
              <a:spcBef>
                <a:spcPts val="100"/>
              </a:spcBef>
              <a:buClr>
                <a:srgbClr val="EA6955"/>
              </a:buClr>
              <a:buChar char="•"/>
              <a:tabLst>
                <a:tab pos="111760" algn="l"/>
              </a:tabLst>
            </a:pPr>
            <a:r>
              <a:rPr lang="ar-EG" sz="1000" dirty="0">
                <a:solidFill>
                  <a:srgbClr val="4C4D4F"/>
                </a:solidFill>
                <a:latin typeface="Arial"/>
                <a:cs typeface="Arial"/>
              </a:rPr>
              <a:t>ا</a:t>
            </a:r>
            <a:r>
              <a:rPr lang="ar-EG" sz="1000" dirty="0" smtClean="0">
                <a:solidFill>
                  <a:srgbClr val="4C4D4F"/>
                </a:solidFill>
                <a:latin typeface="Arial"/>
                <a:cs typeface="Arial"/>
              </a:rPr>
              <a:t>جعل المشهد يتحرك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863091" y="4100253"/>
            <a:ext cx="1497653" cy="2496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863085" y="4100245"/>
            <a:ext cx="1497965" cy="250190"/>
          </a:xfrm>
          <a:custGeom>
            <a:avLst/>
            <a:gdLst/>
            <a:ahLst/>
            <a:cxnLst/>
            <a:rect l="l" t="t" r="r" b="b"/>
            <a:pathLst>
              <a:path w="1497964" h="250189">
                <a:moveTo>
                  <a:pt x="57150" y="0"/>
                </a:moveTo>
                <a:lnTo>
                  <a:pt x="24110" y="892"/>
                </a:lnTo>
                <a:lnTo>
                  <a:pt x="7143" y="7143"/>
                </a:lnTo>
                <a:lnTo>
                  <a:pt x="892" y="24110"/>
                </a:lnTo>
                <a:lnTo>
                  <a:pt x="0" y="57150"/>
                </a:lnTo>
                <a:lnTo>
                  <a:pt x="0" y="192455"/>
                </a:lnTo>
                <a:lnTo>
                  <a:pt x="892" y="225495"/>
                </a:lnTo>
                <a:lnTo>
                  <a:pt x="7143" y="242462"/>
                </a:lnTo>
                <a:lnTo>
                  <a:pt x="24110" y="248712"/>
                </a:lnTo>
                <a:lnTo>
                  <a:pt x="57150" y="249605"/>
                </a:lnTo>
                <a:lnTo>
                  <a:pt x="1440510" y="249605"/>
                </a:lnTo>
                <a:lnTo>
                  <a:pt x="1473550" y="248712"/>
                </a:lnTo>
                <a:lnTo>
                  <a:pt x="1490516" y="242462"/>
                </a:lnTo>
                <a:lnTo>
                  <a:pt x="1496767" y="225495"/>
                </a:lnTo>
                <a:lnTo>
                  <a:pt x="1497660" y="192455"/>
                </a:lnTo>
                <a:lnTo>
                  <a:pt x="1497660" y="57150"/>
                </a:lnTo>
                <a:lnTo>
                  <a:pt x="1496767" y="24110"/>
                </a:lnTo>
                <a:lnTo>
                  <a:pt x="1490516" y="7143"/>
                </a:lnTo>
                <a:lnTo>
                  <a:pt x="1473550" y="892"/>
                </a:lnTo>
                <a:lnTo>
                  <a:pt x="1440510" y="0"/>
                </a:lnTo>
                <a:lnTo>
                  <a:pt x="57150" y="0"/>
                </a:lnTo>
                <a:close/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1587487" y="4263631"/>
            <a:ext cx="200025" cy="200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2546819" y="4100245"/>
            <a:ext cx="1086142" cy="9226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2546819" y="4100245"/>
            <a:ext cx="1086485" cy="922655"/>
          </a:xfrm>
          <a:custGeom>
            <a:avLst/>
            <a:gdLst/>
            <a:ahLst/>
            <a:cxnLst/>
            <a:rect l="l" t="t" r="r" b="b"/>
            <a:pathLst>
              <a:path w="1086485" h="922654">
                <a:moveTo>
                  <a:pt x="57150" y="0"/>
                </a:moveTo>
                <a:lnTo>
                  <a:pt x="24110" y="892"/>
                </a:lnTo>
                <a:lnTo>
                  <a:pt x="7143" y="7143"/>
                </a:lnTo>
                <a:lnTo>
                  <a:pt x="892" y="24110"/>
                </a:lnTo>
                <a:lnTo>
                  <a:pt x="0" y="57150"/>
                </a:lnTo>
                <a:lnTo>
                  <a:pt x="0" y="865454"/>
                </a:lnTo>
                <a:lnTo>
                  <a:pt x="892" y="898494"/>
                </a:lnTo>
                <a:lnTo>
                  <a:pt x="7143" y="915460"/>
                </a:lnTo>
                <a:lnTo>
                  <a:pt x="24110" y="921711"/>
                </a:lnTo>
                <a:lnTo>
                  <a:pt x="57150" y="922604"/>
                </a:lnTo>
                <a:lnTo>
                  <a:pt x="1028992" y="922604"/>
                </a:lnTo>
                <a:lnTo>
                  <a:pt x="1062031" y="921711"/>
                </a:lnTo>
                <a:lnTo>
                  <a:pt x="1078998" y="915460"/>
                </a:lnTo>
                <a:lnTo>
                  <a:pt x="1085249" y="898494"/>
                </a:lnTo>
                <a:lnTo>
                  <a:pt x="1086142" y="865454"/>
                </a:lnTo>
                <a:lnTo>
                  <a:pt x="1086142" y="57150"/>
                </a:lnTo>
                <a:lnTo>
                  <a:pt x="1085249" y="24110"/>
                </a:lnTo>
                <a:lnTo>
                  <a:pt x="1078998" y="7143"/>
                </a:lnTo>
                <a:lnTo>
                  <a:pt x="1062031" y="892"/>
                </a:lnTo>
                <a:lnTo>
                  <a:pt x="1028992" y="0"/>
                </a:lnTo>
                <a:lnTo>
                  <a:pt x="57150" y="0"/>
                </a:lnTo>
                <a:close/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" name="object 114"/>
          <p:cNvSpPr/>
          <p:nvPr/>
        </p:nvSpPr>
        <p:spPr>
          <a:xfrm>
            <a:off x="884174" y="5929045"/>
            <a:ext cx="1358900" cy="9744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" name="object 115"/>
          <p:cNvSpPr/>
          <p:nvPr/>
        </p:nvSpPr>
        <p:spPr>
          <a:xfrm>
            <a:off x="884174" y="5929045"/>
            <a:ext cx="1358900" cy="974725"/>
          </a:xfrm>
          <a:custGeom>
            <a:avLst/>
            <a:gdLst/>
            <a:ahLst/>
            <a:cxnLst/>
            <a:rect l="l" t="t" r="r" b="b"/>
            <a:pathLst>
              <a:path w="1358900" h="974725">
                <a:moveTo>
                  <a:pt x="57150" y="0"/>
                </a:moveTo>
                <a:lnTo>
                  <a:pt x="24110" y="892"/>
                </a:lnTo>
                <a:lnTo>
                  <a:pt x="7143" y="7143"/>
                </a:lnTo>
                <a:lnTo>
                  <a:pt x="892" y="24110"/>
                </a:lnTo>
                <a:lnTo>
                  <a:pt x="0" y="57149"/>
                </a:lnTo>
                <a:lnTo>
                  <a:pt x="0" y="917270"/>
                </a:lnTo>
                <a:lnTo>
                  <a:pt x="892" y="950310"/>
                </a:lnTo>
                <a:lnTo>
                  <a:pt x="7143" y="967276"/>
                </a:lnTo>
                <a:lnTo>
                  <a:pt x="24110" y="973527"/>
                </a:lnTo>
                <a:lnTo>
                  <a:pt x="57150" y="974420"/>
                </a:lnTo>
                <a:lnTo>
                  <a:pt x="1301750" y="974420"/>
                </a:lnTo>
                <a:lnTo>
                  <a:pt x="1334789" y="973527"/>
                </a:lnTo>
                <a:lnTo>
                  <a:pt x="1351756" y="967276"/>
                </a:lnTo>
                <a:lnTo>
                  <a:pt x="1358007" y="950310"/>
                </a:lnTo>
                <a:lnTo>
                  <a:pt x="1358900" y="917270"/>
                </a:lnTo>
                <a:lnTo>
                  <a:pt x="1358900" y="57149"/>
                </a:lnTo>
                <a:lnTo>
                  <a:pt x="1358007" y="24110"/>
                </a:lnTo>
                <a:lnTo>
                  <a:pt x="1351756" y="7143"/>
                </a:lnTo>
                <a:lnTo>
                  <a:pt x="1334789" y="892"/>
                </a:lnTo>
                <a:lnTo>
                  <a:pt x="1301750" y="0"/>
                </a:lnTo>
                <a:lnTo>
                  <a:pt x="57150" y="0"/>
                </a:lnTo>
                <a:close/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" name="object 116"/>
          <p:cNvSpPr/>
          <p:nvPr/>
        </p:nvSpPr>
        <p:spPr>
          <a:xfrm>
            <a:off x="2804414" y="5768205"/>
            <a:ext cx="1358900" cy="14263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" name="object 118"/>
          <p:cNvSpPr txBox="1"/>
          <p:nvPr/>
        </p:nvSpPr>
        <p:spPr>
          <a:xfrm>
            <a:off x="4668037" y="7443411"/>
            <a:ext cx="1035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9709937" y="7443411"/>
            <a:ext cx="1035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21" name="object 2"/>
          <p:cNvSpPr txBox="1"/>
          <p:nvPr/>
        </p:nvSpPr>
        <p:spPr>
          <a:xfrm>
            <a:off x="555751" y="208800"/>
            <a:ext cx="180657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ar-EG" sz="800" b="1" spc="15" dirty="0" smtClean="0">
                <a:solidFill>
                  <a:srgbClr val="FFFFFF"/>
                </a:solidFill>
                <a:latin typeface="Gill Sans MT"/>
                <a:cs typeface="Gill Sans MT"/>
              </a:rPr>
              <a:t>اجعله يطير / دليل المعلم</a:t>
            </a:r>
            <a:endParaRPr sz="800" dirty="0">
              <a:latin typeface="Gill Sans MT"/>
              <a:cs typeface="Gill Sans MT"/>
            </a:endParaRPr>
          </a:p>
        </p:txBody>
      </p:sp>
      <p:sp>
        <p:nvSpPr>
          <p:cNvPr id="122" name="object 10"/>
          <p:cNvSpPr txBox="1"/>
          <p:nvPr/>
        </p:nvSpPr>
        <p:spPr>
          <a:xfrm>
            <a:off x="5610352" y="208800"/>
            <a:ext cx="180657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ar-EG" sz="800" b="1" spc="15" dirty="0" smtClean="0">
                <a:solidFill>
                  <a:srgbClr val="FFFFFF"/>
                </a:solidFill>
                <a:latin typeface="Gill Sans MT"/>
                <a:cs typeface="Gill Sans MT"/>
              </a:rPr>
              <a:t>اجعله يطير / دليل المعلم</a:t>
            </a:r>
            <a:endParaRPr sz="800" dirty="0">
              <a:latin typeface="Gill Sans MT"/>
              <a:cs typeface="Gill Sans MT"/>
            </a:endParaRPr>
          </a:p>
        </p:txBody>
      </p:sp>
      <p:sp>
        <p:nvSpPr>
          <p:cNvPr id="123" name="object 104"/>
          <p:cNvSpPr txBox="1"/>
          <p:nvPr/>
        </p:nvSpPr>
        <p:spPr>
          <a:xfrm>
            <a:off x="5930651" y="1122917"/>
            <a:ext cx="3867785" cy="489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r" rtl="1">
              <a:lnSpc>
                <a:spcPct val="105600"/>
              </a:lnSpc>
              <a:spcBef>
                <a:spcPts val="1340"/>
              </a:spcBef>
            </a:pPr>
            <a:r>
              <a:rPr lang="ar-EG" sz="1500" spc="20" dirty="0">
                <a:solidFill>
                  <a:srgbClr val="4C4D4F"/>
                </a:solidFill>
                <a:latin typeface="Arial"/>
                <a:cs typeface="Arial"/>
              </a:rPr>
              <a:t/>
            </a:r>
            <a:br>
              <a:rPr lang="ar-EG" sz="1500" spc="20" dirty="0">
                <a:solidFill>
                  <a:srgbClr val="4C4D4F"/>
                </a:solidFill>
                <a:latin typeface="Arial"/>
                <a:cs typeface="Arial"/>
              </a:rPr>
            </a:br>
            <a:r>
              <a:rPr lang="ar-EG" sz="1500" spc="20" dirty="0" smtClean="0">
                <a:solidFill>
                  <a:srgbClr val="4C4D4F"/>
                </a:solidFill>
                <a:latin typeface="Arial"/>
                <a:cs typeface="Arial"/>
              </a:rPr>
              <a:t>قم بمساعدة المشاركين </a:t>
            </a:r>
            <a:r>
              <a:rPr lang="ar-EG" sz="1500" spc="20" dirty="0">
                <a:solidFill>
                  <a:srgbClr val="4C4D4F"/>
                </a:solidFill>
                <a:latin typeface="Arial"/>
                <a:cs typeface="Arial"/>
              </a:rPr>
              <a:t>أثناء إنشائهم للرسوم المتحركة الطائرة.</a:t>
            </a:r>
            <a:endParaRPr lang="ar-EG" sz="1500" spc="5" dirty="0">
              <a:solidFill>
                <a:srgbClr val="4C4D4F"/>
              </a:solidFill>
              <a:latin typeface="Arial"/>
              <a:cs typeface="Arial"/>
            </a:endParaRPr>
          </a:p>
        </p:txBody>
      </p:sp>
      <p:sp>
        <p:nvSpPr>
          <p:cNvPr id="124" name="object 40"/>
          <p:cNvSpPr txBox="1">
            <a:spLocks/>
          </p:cNvSpPr>
          <p:nvPr/>
        </p:nvSpPr>
        <p:spPr>
          <a:xfrm>
            <a:off x="644158" y="7358914"/>
            <a:ext cx="210324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1" i="0" kern="1200">
                <a:solidFill>
                  <a:srgbClr val="939598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 rtl="1">
              <a:lnSpc>
                <a:spcPts val="1245"/>
              </a:lnSpc>
            </a:pPr>
            <a:r>
              <a:rPr lang="ar-EG" spc="-10" dirty="0" smtClean="0"/>
              <a:t> دليل </a:t>
            </a:r>
            <a:r>
              <a:rPr lang="en-US" spc="-10" dirty="0" smtClean="0"/>
              <a:t>Scratch</a:t>
            </a:r>
            <a:r>
              <a:rPr lang="ar-EG" spc="-10" dirty="0" smtClean="0"/>
              <a:t> للمعلم</a:t>
            </a:r>
            <a:r>
              <a:rPr lang="ar-EG" spc="114" dirty="0" smtClean="0"/>
              <a:t>•</a:t>
            </a:r>
            <a:r>
              <a:rPr lang="ar-EG" spc="50" dirty="0" smtClean="0"/>
              <a:t> </a:t>
            </a:r>
            <a:r>
              <a:rPr lang="en-US" sz="1100" spc="5" dirty="0" smtClean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25" name="object 40"/>
          <p:cNvSpPr txBox="1">
            <a:spLocks/>
          </p:cNvSpPr>
          <p:nvPr/>
        </p:nvSpPr>
        <p:spPr>
          <a:xfrm>
            <a:off x="5610352" y="7358914"/>
            <a:ext cx="214006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1" i="0" kern="1200">
                <a:solidFill>
                  <a:srgbClr val="939598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 rtl="1">
              <a:lnSpc>
                <a:spcPts val="1245"/>
              </a:lnSpc>
            </a:pPr>
            <a:r>
              <a:rPr lang="ar-EG" spc="-10" dirty="0" smtClean="0"/>
              <a:t> دليل </a:t>
            </a:r>
            <a:r>
              <a:rPr lang="en-US" spc="-10" dirty="0" smtClean="0"/>
              <a:t>Scratch</a:t>
            </a:r>
            <a:r>
              <a:rPr lang="ar-EG" spc="-10" dirty="0" smtClean="0"/>
              <a:t> للمعلم</a:t>
            </a:r>
            <a:r>
              <a:rPr lang="ar-EG" spc="114" dirty="0" smtClean="0"/>
              <a:t>•</a:t>
            </a:r>
            <a:r>
              <a:rPr lang="ar-EG" spc="50" dirty="0" smtClean="0"/>
              <a:t> </a:t>
            </a:r>
            <a:r>
              <a:rPr lang="en-US" sz="1100" spc="5" dirty="0" smtClean="0">
                <a:solidFill>
                  <a:srgbClr val="F8991C"/>
                </a:solidFill>
                <a:latin typeface="Arial"/>
                <a:cs typeface="Arial"/>
              </a:rPr>
              <a:t>scratch.mit.edu/go</a:t>
            </a:r>
            <a:endParaRPr lang="en-US"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7314" y="171195"/>
            <a:ext cx="407593" cy="267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02250" y="146227"/>
            <a:ext cx="720054" cy="2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052596" y="150291"/>
            <a:ext cx="720054" cy="268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628896" y="742441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39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39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39" y="182879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79" y="91439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39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9688194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5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9671050" y="74269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40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40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40" y="182880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80" y="91440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40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136515" y="171195"/>
            <a:ext cx="407593" cy="267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5715000" y="2387600"/>
            <a:ext cx="4116704" cy="1219200"/>
          </a:xfrm>
          <a:custGeom>
            <a:avLst/>
            <a:gdLst/>
            <a:ahLst/>
            <a:cxnLst/>
            <a:rect l="l" t="t" r="r" b="b"/>
            <a:pathLst>
              <a:path w="4116704" h="1219200">
                <a:moveTo>
                  <a:pt x="4116374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219200"/>
                </a:lnTo>
                <a:lnTo>
                  <a:pt x="4002074" y="1219200"/>
                </a:lnTo>
                <a:lnTo>
                  <a:pt x="4068154" y="1217414"/>
                </a:lnTo>
                <a:lnTo>
                  <a:pt x="4102087" y="1204912"/>
                </a:lnTo>
                <a:lnTo>
                  <a:pt x="4114588" y="1170979"/>
                </a:lnTo>
                <a:lnTo>
                  <a:pt x="4116374" y="1104900"/>
                </a:lnTo>
                <a:lnTo>
                  <a:pt x="4116374" y="0"/>
                </a:lnTo>
                <a:close/>
              </a:path>
            </a:pathLst>
          </a:custGeom>
          <a:solidFill>
            <a:srgbClr val="DAD1D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688051" y="1220495"/>
            <a:ext cx="4114165" cy="1454150"/>
          </a:xfrm>
          <a:custGeom>
            <a:avLst/>
            <a:gdLst/>
            <a:ahLst/>
            <a:cxnLst/>
            <a:rect l="l" t="t" r="r" b="b"/>
            <a:pathLst>
              <a:path w="4114165" h="1454150">
                <a:moveTo>
                  <a:pt x="4113606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454124"/>
                </a:lnTo>
                <a:lnTo>
                  <a:pt x="3999306" y="1454124"/>
                </a:lnTo>
                <a:lnTo>
                  <a:pt x="4065385" y="1452338"/>
                </a:lnTo>
                <a:lnTo>
                  <a:pt x="4099318" y="1439837"/>
                </a:lnTo>
                <a:lnTo>
                  <a:pt x="4111820" y="1405904"/>
                </a:lnTo>
                <a:lnTo>
                  <a:pt x="4113606" y="1339824"/>
                </a:lnTo>
                <a:lnTo>
                  <a:pt x="4113606" y="0"/>
                </a:lnTo>
                <a:close/>
              </a:path>
            </a:pathLst>
          </a:custGeom>
          <a:solidFill>
            <a:srgbClr val="FBE4D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28662" y="1254556"/>
            <a:ext cx="4035425" cy="278130"/>
          </a:xfrm>
          <a:custGeom>
            <a:avLst/>
            <a:gdLst/>
            <a:ahLst/>
            <a:cxnLst/>
            <a:rect l="l" t="t" r="r" b="b"/>
            <a:pathLst>
              <a:path w="4035425" h="278130">
                <a:moveTo>
                  <a:pt x="403536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77977"/>
                </a:lnTo>
                <a:lnTo>
                  <a:pt x="4035361" y="277977"/>
                </a:lnTo>
                <a:lnTo>
                  <a:pt x="403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5723558" y="727519"/>
            <a:ext cx="4089883" cy="1316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ar-EG" sz="2700" b="1" spc="40" dirty="0" smtClean="0">
                <a:solidFill>
                  <a:srgbClr val="642B73"/>
                </a:solidFill>
                <a:latin typeface="Arial"/>
                <a:cs typeface="Arial"/>
              </a:rPr>
              <a:t>شارك                              </a:t>
            </a:r>
            <a:endParaRPr sz="2700" dirty="0">
              <a:latin typeface="Arial"/>
              <a:cs typeface="Arial"/>
            </a:endParaRPr>
          </a:p>
          <a:p>
            <a:pPr marL="12700" marR="5080" algn="just" rtl="1">
              <a:lnSpc>
                <a:spcPct val="105600"/>
              </a:lnSpc>
              <a:spcBef>
                <a:spcPts val="1340"/>
              </a:spcBef>
            </a:pPr>
            <a:r>
              <a:rPr lang="ar-EG" sz="1500" spc="-25" dirty="0" smtClean="0">
                <a:solidFill>
                  <a:srgbClr val="4C4D4F"/>
                </a:solidFill>
                <a:latin typeface="Arial"/>
                <a:cs typeface="Arial"/>
              </a:rPr>
              <a:t>شارك المشاريع مع الآخرين بالغرفة.</a:t>
            </a:r>
            <a:r>
              <a:rPr sz="1500" spc="10" dirty="0" smtClean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ar-EG" sz="1500" spc="-25" dirty="0">
                <a:solidFill>
                  <a:srgbClr val="4C4D4F"/>
                </a:solidFill>
                <a:latin typeface="Arial"/>
                <a:cs typeface="Arial"/>
              </a:rPr>
              <a:t>نظم </a:t>
            </a:r>
            <a:r>
              <a:rPr lang="ar-EG" sz="1500" spc="-25" dirty="0" smtClean="0">
                <a:solidFill>
                  <a:srgbClr val="4C4D4F"/>
                </a:solidFill>
                <a:latin typeface="Arial"/>
                <a:cs typeface="Arial"/>
              </a:rPr>
              <a:t>معرض </a:t>
            </a:r>
            <a:r>
              <a:rPr lang="ar-EG" sz="1500" spc="-25" dirty="0">
                <a:solidFill>
                  <a:srgbClr val="4C4D4F"/>
                </a:solidFill>
                <a:latin typeface="Arial"/>
                <a:cs typeface="Arial"/>
              </a:rPr>
              <a:t>للشخصية الطائرة. اطلب من نصف الموجودين بالغرفة أن يقوموا بعرض مشاريعهم في حين يشاهدها النصف الآخر ثم بدل الأدوار.</a:t>
            </a:r>
            <a:endParaRPr sz="1500" spc="-25" dirty="0">
              <a:solidFill>
                <a:srgbClr val="4C4D4F"/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488233" y="977125"/>
            <a:ext cx="35433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ar-EG" sz="700" b="1" spc="25" dirty="0" smtClean="0">
                <a:solidFill>
                  <a:srgbClr val="642B73"/>
                </a:solidFill>
                <a:latin typeface="Arial"/>
                <a:cs typeface="Arial"/>
              </a:rPr>
              <a:t>شارك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491459" y="732421"/>
            <a:ext cx="177165" cy="179705"/>
          </a:xfrm>
          <a:custGeom>
            <a:avLst/>
            <a:gdLst/>
            <a:ahLst/>
            <a:cxnLst/>
            <a:rect l="l" t="t" r="r" b="b"/>
            <a:pathLst>
              <a:path w="177165" h="179705">
                <a:moveTo>
                  <a:pt x="176682" y="47320"/>
                </a:moveTo>
                <a:lnTo>
                  <a:pt x="163403" y="28273"/>
                </a:lnTo>
                <a:lnTo>
                  <a:pt x="143805" y="13301"/>
                </a:lnTo>
                <a:lnTo>
                  <a:pt x="119268" y="3509"/>
                </a:lnTo>
                <a:lnTo>
                  <a:pt x="91173" y="0"/>
                </a:lnTo>
                <a:lnTo>
                  <a:pt x="55683" y="5699"/>
                </a:lnTo>
                <a:lnTo>
                  <a:pt x="26703" y="21242"/>
                </a:lnTo>
                <a:lnTo>
                  <a:pt x="7164" y="44293"/>
                </a:lnTo>
                <a:lnTo>
                  <a:pt x="0" y="72516"/>
                </a:lnTo>
                <a:lnTo>
                  <a:pt x="2006" y="87705"/>
                </a:lnTo>
                <a:lnTo>
                  <a:pt x="7750" y="101792"/>
                </a:lnTo>
                <a:lnTo>
                  <a:pt x="16812" y="114452"/>
                </a:lnTo>
                <a:lnTo>
                  <a:pt x="28778" y="125361"/>
                </a:lnTo>
                <a:lnTo>
                  <a:pt x="26726" y="132531"/>
                </a:lnTo>
                <a:lnTo>
                  <a:pt x="26317" y="148502"/>
                </a:lnTo>
                <a:lnTo>
                  <a:pt x="35600" y="166372"/>
                </a:lnTo>
                <a:lnTo>
                  <a:pt x="62623" y="179235"/>
                </a:lnTo>
                <a:lnTo>
                  <a:pt x="59524" y="162441"/>
                </a:lnTo>
                <a:lnTo>
                  <a:pt x="59121" y="153468"/>
                </a:lnTo>
                <a:lnTo>
                  <a:pt x="61980" y="149279"/>
                </a:lnTo>
                <a:lnTo>
                  <a:pt x="68668" y="146837"/>
                </a:lnTo>
                <a:lnTo>
                  <a:pt x="74091" y="145237"/>
                </a:lnTo>
                <a:lnTo>
                  <a:pt x="77470" y="145021"/>
                </a:lnTo>
                <a:lnTo>
                  <a:pt x="91173" y="145021"/>
                </a:lnTo>
                <a:lnTo>
                  <a:pt x="111582" y="143195"/>
                </a:lnTo>
                <a:lnTo>
                  <a:pt x="130370" y="137990"/>
                </a:lnTo>
                <a:lnTo>
                  <a:pt x="147032" y="129810"/>
                </a:lnTo>
                <a:lnTo>
                  <a:pt x="161061" y="119062"/>
                </a:lnTo>
                <a:lnTo>
                  <a:pt x="158490" y="112992"/>
                </a:lnTo>
                <a:lnTo>
                  <a:pt x="156611" y="106703"/>
                </a:lnTo>
                <a:lnTo>
                  <a:pt x="155458" y="100222"/>
                </a:lnTo>
                <a:lnTo>
                  <a:pt x="155067" y="93573"/>
                </a:lnTo>
                <a:lnTo>
                  <a:pt x="156545" y="80690"/>
                </a:lnTo>
                <a:lnTo>
                  <a:pt x="160812" y="68556"/>
                </a:lnTo>
                <a:lnTo>
                  <a:pt x="167609" y="57367"/>
                </a:lnTo>
                <a:lnTo>
                  <a:pt x="176682" y="47320"/>
                </a:lnTo>
                <a:close/>
              </a:path>
            </a:pathLst>
          </a:custGeom>
          <a:ln w="14363">
            <a:solidFill>
              <a:srgbClr val="672D7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9652507" y="753478"/>
            <a:ext cx="182245" cy="175260"/>
          </a:xfrm>
          <a:custGeom>
            <a:avLst/>
            <a:gdLst/>
            <a:ahLst/>
            <a:cxnLst/>
            <a:rect l="l" t="t" r="r" b="b"/>
            <a:pathLst>
              <a:path w="182245" h="175259">
                <a:moveTo>
                  <a:pt x="0" y="98005"/>
                </a:moveTo>
                <a:lnTo>
                  <a:pt x="13738" y="116941"/>
                </a:lnTo>
                <a:lnTo>
                  <a:pt x="33932" y="131814"/>
                </a:lnTo>
                <a:lnTo>
                  <a:pt x="59173" y="141538"/>
                </a:lnTo>
                <a:lnTo>
                  <a:pt x="88049" y="145021"/>
                </a:lnTo>
                <a:lnTo>
                  <a:pt x="95783" y="145021"/>
                </a:lnTo>
                <a:lnTo>
                  <a:pt x="103276" y="144284"/>
                </a:lnTo>
                <a:lnTo>
                  <a:pt x="110464" y="142925"/>
                </a:lnTo>
                <a:lnTo>
                  <a:pt x="117484" y="153704"/>
                </a:lnTo>
                <a:lnTo>
                  <a:pt x="116062" y="164031"/>
                </a:lnTo>
                <a:lnTo>
                  <a:pt x="111396" y="171784"/>
                </a:lnTo>
                <a:lnTo>
                  <a:pt x="108686" y="174840"/>
                </a:lnTo>
                <a:lnTo>
                  <a:pt x="137844" y="167384"/>
                </a:lnTo>
                <a:lnTo>
                  <a:pt x="150380" y="151501"/>
                </a:lnTo>
                <a:lnTo>
                  <a:pt x="152992" y="135718"/>
                </a:lnTo>
                <a:lnTo>
                  <a:pt x="152374" y="128562"/>
                </a:lnTo>
                <a:lnTo>
                  <a:pt x="169555" y="109869"/>
                </a:lnTo>
                <a:lnTo>
                  <a:pt x="178377" y="97801"/>
                </a:lnTo>
                <a:lnTo>
                  <a:pt x="181628" y="87101"/>
                </a:lnTo>
                <a:lnTo>
                  <a:pt x="182092" y="72516"/>
                </a:lnTo>
                <a:lnTo>
                  <a:pt x="174702" y="44293"/>
                </a:lnTo>
                <a:lnTo>
                  <a:pt x="154549" y="21242"/>
                </a:lnTo>
                <a:lnTo>
                  <a:pt x="124656" y="5699"/>
                </a:lnTo>
                <a:lnTo>
                  <a:pt x="88049" y="0"/>
                </a:lnTo>
                <a:lnTo>
                  <a:pt x="66868" y="1848"/>
                </a:lnTo>
                <a:lnTo>
                  <a:pt x="47382" y="7116"/>
                </a:lnTo>
                <a:lnTo>
                  <a:pt x="30122" y="15392"/>
                </a:lnTo>
                <a:lnTo>
                  <a:pt x="15621" y="26263"/>
                </a:lnTo>
              </a:path>
            </a:pathLst>
          </a:custGeom>
          <a:ln w="14363">
            <a:solidFill>
              <a:srgbClr val="672D7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5710377" y="4939791"/>
            <a:ext cx="4121150" cy="2121535"/>
          </a:xfrm>
          <a:custGeom>
            <a:avLst/>
            <a:gdLst/>
            <a:ahLst/>
            <a:cxnLst/>
            <a:rect l="l" t="t" r="r" b="b"/>
            <a:pathLst>
              <a:path w="4121150" h="2121534">
                <a:moveTo>
                  <a:pt x="4120997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299"/>
                </a:lnTo>
                <a:lnTo>
                  <a:pt x="0" y="2121407"/>
                </a:lnTo>
                <a:lnTo>
                  <a:pt x="4006697" y="2121407"/>
                </a:lnTo>
                <a:lnTo>
                  <a:pt x="4072777" y="2119622"/>
                </a:lnTo>
                <a:lnTo>
                  <a:pt x="4106710" y="2107120"/>
                </a:lnTo>
                <a:lnTo>
                  <a:pt x="4119211" y="2073187"/>
                </a:lnTo>
                <a:lnTo>
                  <a:pt x="4120997" y="2007107"/>
                </a:lnTo>
                <a:lnTo>
                  <a:pt x="4120997" y="0"/>
                </a:lnTo>
                <a:close/>
              </a:path>
            </a:pathLst>
          </a:custGeom>
          <a:solidFill>
            <a:srgbClr val="E6EDD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 txBox="1"/>
          <p:nvPr/>
        </p:nvSpPr>
        <p:spPr>
          <a:xfrm>
            <a:off x="3514128" y="1331371"/>
            <a:ext cx="115443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 algn="r" rtl="1"/>
            <a:r>
              <a:rPr lang="ar-EG" sz="1000" b="1" spc="15" dirty="0" smtClean="0">
                <a:solidFill>
                  <a:srgbClr val="EA6955"/>
                </a:solidFill>
                <a:latin typeface="Arial"/>
                <a:cs typeface="Arial"/>
              </a:rPr>
              <a:t>المزيد من الأشياء للتجربة</a:t>
            </a:r>
            <a:endParaRPr lang="ar-EG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60720" y="2416949"/>
            <a:ext cx="4028440" cy="285115"/>
          </a:xfrm>
          <a:custGeom>
            <a:avLst/>
            <a:gdLst/>
            <a:ahLst/>
            <a:cxnLst/>
            <a:rect l="l" t="t" r="r" b="b"/>
            <a:pathLst>
              <a:path w="4028440" h="285114">
                <a:moveTo>
                  <a:pt x="4027932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84594"/>
                </a:lnTo>
                <a:lnTo>
                  <a:pt x="4027932" y="284594"/>
                </a:lnTo>
                <a:lnTo>
                  <a:pt x="40279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6479667" y="2479032"/>
            <a:ext cx="322707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000" b="1" spc="5" dirty="0" smtClean="0">
                <a:solidFill>
                  <a:srgbClr val="642B73"/>
                </a:solidFill>
                <a:latin typeface="Arial"/>
                <a:cs typeface="Arial"/>
              </a:rPr>
              <a:t>اقترح </a:t>
            </a:r>
            <a:r>
              <a:rPr lang="ar-EG" sz="1000" b="1" spc="5" dirty="0">
                <a:solidFill>
                  <a:srgbClr val="642B73"/>
                </a:solidFill>
                <a:latin typeface="Arial"/>
                <a:cs typeface="Arial"/>
              </a:rPr>
              <a:t>أن يسألوا بعض أسئلة أخرى، مثل:</a:t>
            </a:r>
            <a:endParaRPr sz="1000" b="1" spc="5" dirty="0">
              <a:solidFill>
                <a:srgbClr val="642B73"/>
              </a:solidFill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688194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5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4648771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4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5723559" y="7149109"/>
            <a:ext cx="375920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800" b="1" dirty="0" smtClean="0">
                <a:solidFill>
                  <a:srgbClr val="4C4D4F"/>
                </a:solidFill>
                <a:latin typeface="Arial"/>
                <a:cs typeface="Arial"/>
              </a:rPr>
              <a:t>"</a:t>
            </a:r>
            <a:r>
              <a:rPr lang="en-US" sz="800" b="1" dirty="0" smtClean="0">
                <a:solidFill>
                  <a:srgbClr val="4C4D4F"/>
                </a:solidFill>
                <a:latin typeface="Arial"/>
                <a:cs typeface="Arial"/>
              </a:rPr>
              <a:t>Scratch</a:t>
            </a:r>
            <a:r>
              <a:rPr lang="ar-EG" sz="800" b="1" dirty="0" smtClean="0">
                <a:solidFill>
                  <a:srgbClr val="4C4D4F"/>
                </a:solidFill>
                <a:latin typeface="Arial"/>
                <a:cs typeface="Arial"/>
              </a:rPr>
              <a:t>" </a:t>
            </a:r>
            <a:r>
              <a:rPr lang="ar-EG" sz="800" b="1" dirty="0">
                <a:solidFill>
                  <a:srgbClr val="4C4D4F"/>
                </a:solidFill>
                <a:latin typeface="Arial"/>
                <a:cs typeface="Arial"/>
              </a:rPr>
              <a:t>هو مشروع لمجموعة "لايفلونج كيندرجارتن" بالمعمل الإعلامي لمعهد ماساشوستس التكنولوجي.</a:t>
            </a:r>
          </a:p>
        </p:txBody>
      </p:sp>
      <p:sp>
        <p:nvSpPr>
          <p:cNvPr id="36" name="object 36"/>
          <p:cNvSpPr/>
          <p:nvPr/>
        </p:nvSpPr>
        <p:spPr>
          <a:xfrm>
            <a:off x="686992" y="2806700"/>
            <a:ext cx="4114165" cy="2374900"/>
          </a:xfrm>
          <a:custGeom>
            <a:avLst/>
            <a:gdLst/>
            <a:ahLst/>
            <a:cxnLst/>
            <a:rect l="l" t="t" r="r" b="b"/>
            <a:pathLst>
              <a:path w="4114165" h="2374900">
                <a:moveTo>
                  <a:pt x="4113606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374900"/>
                </a:lnTo>
                <a:lnTo>
                  <a:pt x="3999306" y="2374900"/>
                </a:lnTo>
                <a:lnTo>
                  <a:pt x="4065385" y="2373114"/>
                </a:lnTo>
                <a:lnTo>
                  <a:pt x="4099318" y="2360612"/>
                </a:lnTo>
                <a:lnTo>
                  <a:pt x="4111820" y="2326679"/>
                </a:lnTo>
                <a:lnTo>
                  <a:pt x="4113606" y="2260600"/>
                </a:lnTo>
                <a:lnTo>
                  <a:pt x="4113606" y="0"/>
                </a:lnTo>
                <a:close/>
              </a:path>
            </a:pathLst>
          </a:custGeom>
          <a:solidFill>
            <a:srgbClr val="FBE4D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27602" y="2840761"/>
            <a:ext cx="4035425" cy="278130"/>
          </a:xfrm>
          <a:custGeom>
            <a:avLst/>
            <a:gdLst/>
            <a:ahLst/>
            <a:cxnLst/>
            <a:rect l="l" t="t" r="r" b="b"/>
            <a:pathLst>
              <a:path w="4035425" h="278130">
                <a:moveTo>
                  <a:pt x="403536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77977"/>
                </a:lnTo>
                <a:lnTo>
                  <a:pt x="4035361" y="277977"/>
                </a:lnTo>
                <a:lnTo>
                  <a:pt x="403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 txBox="1"/>
          <p:nvPr/>
        </p:nvSpPr>
        <p:spPr>
          <a:xfrm>
            <a:off x="3213379" y="2891756"/>
            <a:ext cx="137795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000" b="1" spc="-5" dirty="0" smtClean="0">
                <a:solidFill>
                  <a:srgbClr val="EA6955"/>
                </a:solidFill>
                <a:latin typeface="Arial"/>
                <a:cs typeface="Arial"/>
              </a:rPr>
              <a:t>شجع على </a:t>
            </a:r>
            <a:r>
              <a:rPr lang="ar-EG" sz="1000" b="1" spc="-5" dirty="0" smtClean="0">
                <a:solidFill>
                  <a:srgbClr val="EA6955"/>
                </a:solidFill>
                <a:latin typeface="Arial"/>
                <a:cs typeface="Arial"/>
              </a:rPr>
              <a:t>تصحيح الأخطاء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45512" y="1802743"/>
            <a:ext cx="2422525" cy="653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110" indent="-105410" algn="r" rtl="1">
              <a:lnSpc>
                <a:spcPct val="100000"/>
              </a:lnSpc>
              <a:buClr>
                <a:srgbClr val="EA6955"/>
              </a:buClr>
              <a:buFont typeface="Lucida Sans"/>
              <a:buChar char="•"/>
              <a:tabLst>
                <a:tab pos="111760" algn="l"/>
              </a:tabLst>
            </a:pPr>
            <a:r>
              <a:rPr lang="ar-EG" sz="1000" spc="15" dirty="0" smtClean="0">
                <a:solidFill>
                  <a:srgbClr val="4C4D4F"/>
                </a:solidFill>
                <a:latin typeface="Arial"/>
                <a:cs typeface="Arial"/>
              </a:rPr>
              <a:t>بدل الأشكال لتغيير المشهد</a:t>
            </a:r>
            <a:r>
              <a:rPr sz="1000" spc="-10" dirty="0" smtClean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  <a:p>
            <a:pPr marL="118110" marR="202565" indent="-105410" algn="r" rtl="1">
              <a:lnSpc>
                <a:spcPct val="108300"/>
              </a:lnSpc>
              <a:buClr>
                <a:srgbClr val="EA6955"/>
              </a:buClr>
              <a:buFont typeface="Lucida Sans"/>
              <a:buChar char="•"/>
              <a:tabLst>
                <a:tab pos="111760" algn="l"/>
              </a:tabLst>
            </a:pPr>
            <a:r>
              <a:rPr lang="ar-EG" sz="1000" dirty="0">
                <a:solidFill>
                  <a:srgbClr val="4C4D4F"/>
                </a:solidFill>
                <a:latin typeface="Arial"/>
                <a:cs typeface="Arial"/>
              </a:rPr>
              <a:t>ا</a:t>
            </a:r>
            <a:r>
              <a:rPr lang="ar-EG" sz="1000" dirty="0" smtClean="0">
                <a:solidFill>
                  <a:srgbClr val="4C4D4F"/>
                </a:solidFill>
                <a:latin typeface="Arial"/>
                <a:cs typeface="Arial"/>
              </a:rPr>
              <a:t>جعل شخصيتك تتحرك عند الضغط على مفتاح.</a:t>
            </a:r>
            <a:endParaRPr sz="1000" dirty="0">
              <a:latin typeface="Arial"/>
              <a:cs typeface="Arial"/>
            </a:endParaRPr>
          </a:p>
          <a:p>
            <a:pPr marL="111125" indent="-98425" algn="r" rtl="1">
              <a:lnSpc>
                <a:spcPct val="100000"/>
              </a:lnSpc>
              <a:spcBef>
                <a:spcPts val="100"/>
              </a:spcBef>
              <a:buClr>
                <a:srgbClr val="EA6955"/>
              </a:buClr>
              <a:buFont typeface="Lucida Sans"/>
              <a:buChar char="•"/>
              <a:tabLst>
                <a:tab pos="111760" algn="l"/>
              </a:tabLst>
            </a:pPr>
            <a:r>
              <a:rPr lang="ar-EG" sz="1000" spc="15" dirty="0" smtClean="0">
                <a:solidFill>
                  <a:srgbClr val="4C4D4F"/>
                </a:solidFill>
                <a:latin typeface="Arial"/>
                <a:cs typeface="Arial"/>
              </a:rPr>
              <a:t>أضف </a:t>
            </a:r>
            <a:r>
              <a:rPr lang="ar-EG" sz="1000" spc="15" dirty="0" smtClean="0">
                <a:solidFill>
                  <a:srgbClr val="4C4D4F"/>
                </a:solidFill>
                <a:latin typeface="Arial"/>
                <a:cs typeface="Arial"/>
              </a:rPr>
              <a:t>سحبًا وأشياء أخرى طائرة</a:t>
            </a:r>
            <a:r>
              <a:rPr lang="ar-EG" sz="1000" spc="15" dirty="0" smtClean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  <a:p>
            <a:pPr marL="111125" indent="-98425" algn="r" rtl="1">
              <a:lnSpc>
                <a:spcPct val="100000"/>
              </a:lnSpc>
              <a:spcBef>
                <a:spcPts val="100"/>
              </a:spcBef>
              <a:buClr>
                <a:srgbClr val="EA6955"/>
              </a:buClr>
              <a:buFont typeface="Lucida Sans"/>
              <a:buChar char="•"/>
              <a:tabLst>
                <a:tab pos="111760" algn="l"/>
              </a:tabLst>
            </a:pPr>
            <a:r>
              <a:rPr lang="ar-EG" sz="1000" spc="10" dirty="0" smtClean="0">
                <a:solidFill>
                  <a:srgbClr val="4C4D4F"/>
                </a:solidFill>
                <a:latin typeface="Arial"/>
                <a:cs typeface="Arial"/>
              </a:rPr>
              <a:t>اجمع النقاط عند لمس شيء.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3701" y="3244469"/>
            <a:ext cx="3752280" cy="1819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3045" algn="just" rtl="1">
              <a:lnSpc>
                <a:spcPct val="108300"/>
              </a:lnSpc>
            </a:pPr>
            <a:r>
              <a:rPr lang="ar-EG" sz="1000" spc="15" dirty="0">
                <a:solidFill>
                  <a:srgbClr val="4C4D4F"/>
                </a:solidFill>
                <a:latin typeface="Arial"/>
                <a:cs typeface="Arial"/>
              </a:rPr>
              <a:t>إليك بعض الاستراتيجيات المقترحة لمساعدة المشاركين على </a:t>
            </a:r>
            <a:r>
              <a:rPr lang="ar-EG" sz="1000" spc="15" dirty="0" smtClean="0">
                <a:solidFill>
                  <a:srgbClr val="4C4D4F"/>
                </a:solidFill>
                <a:latin typeface="Arial"/>
                <a:cs typeface="Arial"/>
              </a:rPr>
              <a:t>تصحيح أي </a:t>
            </a:r>
            <a:r>
              <a:rPr lang="ar-EG" sz="1000" spc="15" dirty="0">
                <a:solidFill>
                  <a:srgbClr val="4C4D4F"/>
                </a:solidFill>
                <a:latin typeface="Arial"/>
                <a:cs typeface="Arial"/>
              </a:rPr>
              <a:t>أخطاء </a:t>
            </a:r>
            <a:r>
              <a:rPr lang="ar-EG" sz="1000" spc="15" dirty="0" smtClean="0">
                <a:solidFill>
                  <a:srgbClr val="4C4D4F"/>
                </a:solidFill>
                <a:latin typeface="Arial"/>
                <a:cs typeface="Arial"/>
              </a:rPr>
              <a:t>أو صعوبات </a:t>
            </a:r>
            <a:r>
              <a:rPr lang="ar-EG" sz="1000" spc="15" dirty="0">
                <a:solidFill>
                  <a:srgbClr val="4C4D4F"/>
                </a:solidFill>
                <a:latin typeface="Arial"/>
                <a:cs typeface="Arial"/>
              </a:rPr>
              <a:t>يواجهونها:</a:t>
            </a:r>
            <a:endParaRPr sz="1000" spc="15" dirty="0">
              <a:solidFill>
                <a:srgbClr val="4C4D4F"/>
              </a:solidFill>
              <a:latin typeface="Arial"/>
              <a:cs typeface="Arial"/>
            </a:endParaRPr>
          </a:p>
          <a:p>
            <a:pPr marL="184150" indent="-171450" algn="just" rtl="1">
              <a:lnSpc>
                <a:spcPct val="100000"/>
              </a:lnSpc>
              <a:spcBef>
                <a:spcPts val="800"/>
              </a:spcBef>
              <a:buClr>
                <a:srgbClr val="EA6955"/>
              </a:buClr>
              <a:buFont typeface="Lucida Sans"/>
              <a:buChar char="•"/>
              <a:tabLst>
                <a:tab pos="111760" algn="l"/>
              </a:tabLst>
            </a:pPr>
            <a:r>
              <a:rPr lang="ar-EG" sz="1000" spc="15" dirty="0">
                <a:solidFill>
                  <a:srgbClr val="4C4D4F"/>
                </a:solidFill>
                <a:latin typeface="Arial"/>
                <a:cs typeface="Arial"/>
              </a:rPr>
              <a:t>عند التعثر، تحدث عن عملك مع شخص آخر.</a:t>
            </a:r>
          </a:p>
          <a:p>
            <a:pPr marL="184150" indent="-171450" algn="just" rtl="1">
              <a:lnSpc>
                <a:spcPct val="100000"/>
              </a:lnSpc>
              <a:spcBef>
                <a:spcPts val="800"/>
              </a:spcBef>
              <a:buClr>
                <a:srgbClr val="EA6955"/>
              </a:buClr>
              <a:buFont typeface="Lucida Sans"/>
              <a:buChar char="•"/>
              <a:tabLst>
                <a:tab pos="111760" algn="l"/>
              </a:tabLst>
            </a:pPr>
            <a:r>
              <a:rPr lang="ar-EG" sz="1000" spc="15" dirty="0" smtClean="0">
                <a:solidFill>
                  <a:srgbClr val="4C4D4F"/>
                </a:solidFill>
                <a:latin typeface="Arial"/>
                <a:cs typeface="Arial"/>
              </a:rPr>
              <a:t>اختبر أجزاء صغيرة من البرنامج في </a:t>
            </a:r>
            <a:r>
              <a:rPr lang="ar-EG" sz="1000" spc="15" dirty="0">
                <a:solidFill>
                  <a:srgbClr val="4C4D4F"/>
                </a:solidFill>
                <a:latin typeface="Arial"/>
                <a:cs typeface="Arial"/>
              </a:rPr>
              <a:t>المرة الواحدة لتكون على دراية بما يحدث في كل خطوة.</a:t>
            </a:r>
          </a:p>
          <a:p>
            <a:pPr marL="184150" indent="-171450" algn="just" rtl="1">
              <a:lnSpc>
                <a:spcPct val="100000"/>
              </a:lnSpc>
              <a:spcBef>
                <a:spcPts val="800"/>
              </a:spcBef>
              <a:buClr>
                <a:srgbClr val="EA6955"/>
              </a:buClr>
              <a:buFont typeface="Lucida Sans"/>
              <a:buChar char="•"/>
              <a:tabLst>
                <a:tab pos="111760" algn="l"/>
              </a:tabLst>
            </a:pPr>
            <a:r>
              <a:rPr lang="ar-EG" sz="1000" spc="15" dirty="0">
                <a:solidFill>
                  <a:srgbClr val="4C4D4F"/>
                </a:solidFill>
                <a:latin typeface="Arial"/>
                <a:cs typeface="Arial"/>
              </a:rPr>
              <a:t>انظر عن كثب </a:t>
            </a:r>
            <a:r>
              <a:rPr lang="ar-EG" sz="1000" spc="15" dirty="0" smtClean="0">
                <a:solidFill>
                  <a:srgbClr val="4C4D4F"/>
                </a:solidFill>
                <a:latin typeface="Arial"/>
                <a:cs typeface="Arial"/>
              </a:rPr>
              <a:t>الى اللبنات الموجودة </a:t>
            </a:r>
            <a:r>
              <a:rPr lang="ar-EG" sz="1000" spc="15" dirty="0">
                <a:solidFill>
                  <a:srgbClr val="4C4D4F"/>
                </a:solidFill>
                <a:latin typeface="Arial"/>
                <a:cs typeface="Arial"/>
              </a:rPr>
              <a:t>بالبرنامج التعليمي أو </a:t>
            </a:r>
            <a:r>
              <a:rPr lang="ar-EG" sz="1000" spc="15" dirty="0" smtClean="0">
                <a:solidFill>
                  <a:srgbClr val="4C4D4F"/>
                </a:solidFill>
                <a:latin typeface="Arial"/>
                <a:cs typeface="Arial"/>
              </a:rPr>
              <a:t>بطاقات </a:t>
            </a:r>
            <a:r>
              <a:rPr lang="ar-EG" sz="1000" spc="15" dirty="0">
                <a:solidFill>
                  <a:srgbClr val="4C4D4F"/>
                </a:solidFill>
                <a:latin typeface="Arial"/>
                <a:cs typeface="Arial"/>
              </a:rPr>
              <a:t>النشاط لمعرفة ما إذا كانت نفس </a:t>
            </a:r>
            <a:r>
              <a:rPr lang="ar-EG" sz="1000" spc="15" dirty="0" smtClean="0">
                <a:solidFill>
                  <a:srgbClr val="4C4D4F"/>
                </a:solidFill>
                <a:latin typeface="Arial"/>
                <a:cs typeface="Arial"/>
              </a:rPr>
              <a:t>اللبنات التي </a:t>
            </a:r>
            <a:r>
              <a:rPr lang="ar-EG" sz="1000" spc="15" dirty="0">
                <a:solidFill>
                  <a:srgbClr val="4C4D4F"/>
                </a:solidFill>
                <a:latin typeface="Arial"/>
                <a:cs typeface="Arial"/>
              </a:rPr>
              <a:t>تستخدمها أو مختلفة عنها.</a:t>
            </a:r>
          </a:p>
          <a:p>
            <a:pPr marL="184150" indent="-171450" algn="just" rtl="1">
              <a:lnSpc>
                <a:spcPct val="100000"/>
              </a:lnSpc>
              <a:spcBef>
                <a:spcPts val="800"/>
              </a:spcBef>
              <a:buClr>
                <a:srgbClr val="EA6955"/>
              </a:buClr>
              <a:buFont typeface="Lucida Sans"/>
              <a:buChar char="•"/>
              <a:tabLst>
                <a:tab pos="111760" algn="l"/>
              </a:tabLst>
            </a:pPr>
            <a:r>
              <a:rPr lang="ar-EG" sz="1000" spc="15" dirty="0">
                <a:solidFill>
                  <a:srgbClr val="4C4D4F"/>
                </a:solidFill>
                <a:latin typeface="Arial"/>
                <a:cs typeface="Arial"/>
              </a:rPr>
              <a:t>تذكر أن الصعوبات دائمًا تظهرعند إنشاء برنامج </a:t>
            </a:r>
            <a:r>
              <a:rPr lang="ar-EG" sz="1000" spc="15" dirty="0" smtClean="0">
                <a:solidFill>
                  <a:srgbClr val="4C4D4F"/>
                </a:solidFill>
                <a:latin typeface="Arial"/>
                <a:cs typeface="Arial"/>
              </a:rPr>
              <a:t>كمبيوتر، </a:t>
            </a:r>
            <a:r>
              <a:rPr lang="ar-EG" sz="1000" spc="15" dirty="0">
                <a:solidFill>
                  <a:srgbClr val="4C4D4F"/>
                </a:solidFill>
                <a:latin typeface="Arial"/>
                <a:cs typeface="Arial"/>
              </a:rPr>
              <a:t>ولذلك فإن </a:t>
            </a:r>
            <a:r>
              <a:rPr lang="ar-EG" sz="1000" spc="15" dirty="0" smtClean="0">
                <a:solidFill>
                  <a:srgbClr val="4C4D4F"/>
                </a:solidFill>
                <a:latin typeface="Arial"/>
                <a:cs typeface="Arial"/>
              </a:rPr>
              <a:t>تصحيح الأخطاء يعد </a:t>
            </a:r>
            <a:r>
              <a:rPr lang="ar-EG" sz="1000" spc="15" dirty="0">
                <a:solidFill>
                  <a:srgbClr val="4C4D4F"/>
                </a:solidFill>
                <a:latin typeface="Arial"/>
                <a:cs typeface="Arial"/>
              </a:rPr>
              <a:t>مهارة </a:t>
            </a:r>
            <a:r>
              <a:rPr lang="ar-EG" sz="1000" spc="15" dirty="0" smtClean="0">
                <a:solidFill>
                  <a:srgbClr val="4C4D4F"/>
                </a:solidFill>
                <a:latin typeface="Arial"/>
                <a:cs typeface="Arial"/>
              </a:rPr>
              <a:t>مفيدة، ليس من أجل البرمجة فقط، </a:t>
            </a:r>
            <a:r>
              <a:rPr lang="ar-EG" sz="1000" spc="15" dirty="0">
                <a:solidFill>
                  <a:srgbClr val="4C4D4F"/>
                </a:solidFill>
                <a:latin typeface="Arial"/>
                <a:cs typeface="Arial"/>
              </a:rPr>
              <a:t>ولكن طوال </a:t>
            </a:r>
            <a:r>
              <a:rPr lang="ar-EG" sz="1000" spc="15" dirty="0" smtClean="0">
                <a:solidFill>
                  <a:srgbClr val="4C4D4F"/>
                </a:solidFill>
                <a:latin typeface="Arial"/>
                <a:cs typeface="Arial"/>
              </a:rPr>
              <a:t>الحياة</a:t>
            </a:r>
            <a:r>
              <a:rPr lang="ar-EG" sz="1000" spc="15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endParaRPr sz="1000" spc="15" dirty="0">
              <a:solidFill>
                <a:srgbClr val="4C4D4F"/>
              </a:solidFill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874677" y="2794812"/>
            <a:ext cx="1815464" cy="684530"/>
          </a:xfrm>
          <a:custGeom>
            <a:avLst/>
            <a:gdLst/>
            <a:ahLst/>
            <a:cxnLst/>
            <a:rect l="l" t="t" r="r" b="b"/>
            <a:pathLst>
              <a:path w="1815465" h="684529">
                <a:moveTo>
                  <a:pt x="317881" y="520788"/>
                </a:moveTo>
                <a:lnTo>
                  <a:pt x="189344" y="520788"/>
                </a:lnTo>
                <a:lnTo>
                  <a:pt x="178283" y="583185"/>
                </a:lnTo>
                <a:lnTo>
                  <a:pt x="189390" y="621010"/>
                </a:lnTo>
                <a:lnTo>
                  <a:pt x="235980" y="649587"/>
                </a:lnTo>
                <a:lnTo>
                  <a:pt x="331368" y="684237"/>
                </a:lnTo>
                <a:lnTo>
                  <a:pt x="303702" y="635585"/>
                </a:lnTo>
                <a:lnTo>
                  <a:pt x="300054" y="582749"/>
                </a:lnTo>
                <a:lnTo>
                  <a:pt x="308692" y="539794"/>
                </a:lnTo>
                <a:lnTo>
                  <a:pt x="317881" y="520788"/>
                </a:lnTo>
                <a:close/>
              </a:path>
              <a:path w="1815465" h="684529">
                <a:moveTo>
                  <a:pt x="1733372" y="0"/>
                </a:moveTo>
                <a:lnTo>
                  <a:pt x="81940" y="0"/>
                </a:lnTo>
                <a:lnTo>
                  <a:pt x="34568" y="1703"/>
                </a:lnTo>
                <a:lnTo>
                  <a:pt x="10242" y="13625"/>
                </a:lnTo>
                <a:lnTo>
                  <a:pt x="1280" y="45986"/>
                </a:lnTo>
                <a:lnTo>
                  <a:pt x="0" y="109004"/>
                </a:lnTo>
                <a:lnTo>
                  <a:pt x="0" y="411784"/>
                </a:lnTo>
                <a:lnTo>
                  <a:pt x="1280" y="474802"/>
                </a:lnTo>
                <a:lnTo>
                  <a:pt x="10242" y="507163"/>
                </a:lnTo>
                <a:lnTo>
                  <a:pt x="34568" y="519085"/>
                </a:lnTo>
                <a:lnTo>
                  <a:pt x="81940" y="520788"/>
                </a:lnTo>
                <a:lnTo>
                  <a:pt x="1733372" y="520788"/>
                </a:lnTo>
                <a:lnTo>
                  <a:pt x="1780743" y="519085"/>
                </a:lnTo>
                <a:lnTo>
                  <a:pt x="1805070" y="507163"/>
                </a:lnTo>
                <a:lnTo>
                  <a:pt x="1814032" y="474802"/>
                </a:lnTo>
                <a:lnTo>
                  <a:pt x="1815312" y="411784"/>
                </a:lnTo>
                <a:lnTo>
                  <a:pt x="1815312" y="109004"/>
                </a:lnTo>
                <a:lnTo>
                  <a:pt x="1814032" y="45986"/>
                </a:lnTo>
                <a:lnTo>
                  <a:pt x="1805070" y="13625"/>
                </a:lnTo>
                <a:lnTo>
                  <a:pt x="1780743" y="1703"/>
                </a:lnTo>
                <a:lnTo>
                  <a:pt x="17333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5874677" y="2934080"/>
            <a:ext cx="0" cy="230504"/>
          </a:xfrm>
          <a:custGeom>
            <a:avLst/>
            <a:gdLst/>
            <a:ahLst/>
            <a:cxnLst/>
            <a:rect l="l" t="t" r="r" b="b"/>
            <a:pathLst>
              <a:path h="230505">
                <a:moveTo>
                  <a:pt x="0" y="230263"/>
                </a:move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5884303" y="2803982"/>
            <a:ext cx="36195" cy="46990"/>
          </a:xfrm>
          <a:custGeom>
            <a:avLst/>
            <a:gdLst/>
            <a:ahLst/>
            <a:cxnLst/>
            <a:rect l="l" t="t" r="r" b="b"/>
            <a:pathLst>
              <a:path w="36195" h="46989">
                <a:moveTo>
                  <a:pt x="0" y="46964"/>
                </a:moveTo>
                <a:lnTo>
                  <a:pt x="5768" y="33497"/>
                </a:lnTo>
                <a:lnTo>
                  <a:pt x="13471" y="20681"/>
                </a:lnTo>
                <a:lnTo>
                  <a:pt x="23388" y="9267"/>
                </a:lnTo>
                <a:lnTo>
                  <a:pt x="35801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6001067" y="2794800"/>
            <a:ext cx="1575435" cy="0"/>
          </a:xfrm>
          <a:custGeom>
            <a:avLst/>
            <a:gdLst/>
            <a:ahLst/>
            <a:cxnLst/>
            <a:rect l="l" t="t" r="r" b="b"/>
            <a:pathLst>
              <a:path w="1575434">
                <a:moveTo>
                  <a:pt x="0" y="0"/>
                </a:moveTo>
                <a:lnTo>
                  <a:pt x="1575206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7657058" y="2814548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09" h="52069">
                <a:moveTo>
                  <a:pt x="0" y="0"/>
                </a:moveTo>
                <a:lnTo>
                  <a:pt x="8868" y="9009"/>
                </a:lnTo>
                <a:lnTo>
                  <a:pt x="16943" y="20415"/>
                </a:lnTo>
                <a:lnTo>
                  <a:pt x="23801" y="34497"/>
                </a:lnTo>
                <a:lnTo>
                  <a:pt x="29019" y="51536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7689977" y="2946044"/>
            <a:ext cx="0" cy="230504"/>
          </a:xfrm>
          <a:custGeom>
            <a:avLst/>
            <a:gdLst/>
            <a:ahLst/>
            <a:cxnLst/>
            <a:rect l="l" t="t" r="r" b="b"/>
            <a:pathLst>
              <a:path h="230505">
                <a:moveTo>
                  <a:pt x="0" y="0"/>
                </a:moveTo>
                <a:lnTo>
                  <a:pt x="0" y="230263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7644536" y="3259454"/>
            <a:ext cx="36195" cy="46990"/>
          </a:xfrm>
          <a:custGeom>
            <a:avLst/>
            <a:gdLst/>
            <a:ahLst/>
            <a:cxnLst/>
            <a:rect l="l" t="t" r="r" b="b"/>
            <a:pathLst>
              <a:path w="36195" h="46989">
                <a:moveTo>
                  <a:pt x="35801" y="0"/>
                </a:moveTo>
                <a:lnTo>
                  <a:pt x="30032" y="13467"/>
                </a:lnTo>
                <a:lnTo>
                  <a:pt x="22329" y="26282"/>
                </a:lnTo>
                <a:lnTo>
                  <a:pt x="12412" y="37697"/>
                </a:lnTo>
                <a:lnTo>
                  <a:pt x="0" y="46964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6224371" y="3315589"/>
            <a:ext cx="1260475" cy="0"/>
          </a:xfrm>
          <a:custGeom>
            <a:avLst/>
            <a:gdLst/>
            <a:ahLst/>
            <a:cxnLst/>
            <a:rect l="l" t="t" r="r" b="b"/>
            <a:pathLst>
              <a:path w="1260475">
                <a:moveTo>
                  <a:pt x="126004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6174247" y="3353231"/>
            <a:ext cx="14604" cy="102870"/>
          </a:xfrm>
          <a:custGeom>
            <a:avLst/>
            <a:gdLst/>
            <a:ahLst/>
            <a:cxnLst/>
            <a:rect l="l" t="t" r="r" b="b"/>
            <a:pathLst>
              <a:path w="14604" h="102870">
                <a:moveTo>
                  <a:pt x="4149" y="0"/>
                </a:moveTo>
                <a:lnTo>
                  <a:pt x="538" y="23647"/>
                </a:lnTo>
                <a:lnTo>
                  <a:pt x="0" y="49844"/>
                </a:lnTo>
                <a:lnTo>
                  <a:pt x="4028" y="76798"/>
                </a:lnTo>
                <a:lnTo>
                  <a:pt x="14119" y="102717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6062129" y="3344875"/>
            <a:ext cx="106680" cy="118110"/>
          </a:xfrm>
          <a:custGeom>
            <a:avLst/>
            <a:gdLst/>
            <a:ahLst/>
            <a:cxnLst/>
            <a:rect l="l" t="t" r="r" b="b"/>
            <a:pathLst>
              <a:path w="106679" h="118110">
                <a:moveTo>
                  <a:pt x="106337" y="117754"/>
                </a:moveTo>
                <a:lnTo>
                  <a:pt x="73328" y="98717"/>
                </a:lnTo>
                <a:lnTo>
                  <a:pt x="40000" y="72645"/>
                </a:lnTo>
                <a:lnTo>
                  <a:pt x="13255" y="39689"/>
                </a:ln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5983465" y="3315589"/>
            <a:ext cx="43815" cy="0"/>
          </a:xfrm>
          <a:custGeom>
            <a:avLst/>
            <a:gdLst/>
            <a:ahLst/>
            <a:cxnLst/>
            <a:rect l="l" t="t" r="r" b="b"/>
            <a:pathLst>
              <a:path w="43814">
                <a:moveTo>
                  <a:pt x="4344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5878576" y="3244303"/>
            <a:ext cx="29209" cy="52069"/>
          </a:xfrm>
          <a:custGeom>
            <a:avLst/>
            <a:gdLst/>
            <a:ahLst/>
            <a:cxnLst/>
            <a:rect l="l" t="t" r="r" b="b"/>
            <a:pathLst>
              <a:path w="29210" h="52070">
                <a:moveTo>
                  <a:pt x="29019" y="51536"/>
                </a:moveTo>
                <a:lnTo>
                  <a:pt x="20150" y="42526"/>
                </a:lnTo>
                <a:lnTo>
                  <a:pt x="12076" y="31121"/>
                </a:lnTo>
                <a:lnTo>
                  <a:pt x="5218" y="17039"/>
                </a:ln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5874677" y="2881693"/>
            <a:ext cx="2540" cy="40640"/>
          </a:xfrm>
          <a:custGeom>
            <a:avLst/>
            <a:gdLst/>
            <a:ahLst/>
            <a:cxnLst/>
            <a:rect l="l" t="t" r="r" b="b"/>
            <a:pathLst>
              <a:path w="2539" h="40639">
                <a:moveTo>
                  <a:pt x="0" y="40424"/>
                </a:moveTo>
                <a:lnTo>
                  <a:pt x="0" y="22110"/>
                </a:lnTo>
                <a:lnTo>
                  <a:pt x="0" y="12979"/>
                </a:lnTo>
                <a:lnTo>
                  <a:pt x="1981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5934671" y="2794800"/>
            <a:ext cx="41275" cy="3175"/>
          </a:xfrm>
          <a:custGeom>
            <a:avLst/>
            <a:gdLst/>
            <a:ahLst/>
            <a:cxnLst/>
            <a:rect l="l" t="t" r="r" b="b"/>
            <a:pathLst>
              <a:path w="41275" h="3175">
                <a:moveTo>
                  <a:pt x="0" y="2971"/>
                </a:moveTo>
                <a:lnTo>
                  <a:pt x="6565" y="1066"/>
                </a:lnTo>
                <a:lnTo>
                  <a:pt x="13855" y="0"/>
                </a:lnTo>
                <a:lnTo>
                  <a:pt x="21945" y="0"/>
                </a:lnTo>
                <a:lnTo>
                  <a:pt x="40995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7588986" y="2794800"/>
            <a:ext cx="41275" cy="4445"/>
          </a:xfrm>
          <a:custGeom>
            <a:avLst/>
            <a:gdLst/>
            <a:ahLst/>
            <a:cxnLst/>
            <a:rect l="l" t="t" r="r" b="b"/>
            <a:pathLst>
              <a:path w="41275" h="4444">
                <a:moveTo>
                  <a:pt x="0" y="0"/>
                </a:moveTo>
                <a:lnTo>
                  <a:pt x="19062" y="0"/>
                </a:lnTo>
                <a:lnTo>
                  <a:pt x="28384" y="0"/>
                </a:lnTo>
                <a:lnTo>
                  <a:pt x="40754" y="419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7688745" y="2881680"/>
            <a:ext cx="1270" cy="40640"/>
          </a:xfrm>
          <a:custGeom>
            <a:avLst/>
            <a:gdLst/>
            <a:ahLst/>
            <a:cxnLst/>
            <a:rect l="l" t="t" r="r" b="b"/>
            <a:pathLst>
              <a:path w="1270" h="40639">
                <a:moveTo>
                  <a:pt x="0" y="0"/>
                </a:moveTo>
                <a:lnTo>
                  <a:pt x="800" y="6819"/>
                </a:lnTo>
                <a:lnTo>
                  <a:pt x="1244" y="14185"/>
                </a:lnTo>
                <a:lnTo>
                  <a:pt x="1244" y="22123"/>
                </a:lnTo>
                <a:lnTo>
                  <a:pt x="1244" y="40436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7687995" y="3188271"/>
            <a:ext cx="2540" cy="40640"/>
          </a:xfrm>
          <a:custGeom>
            <a:avLst/>
            <a:gdLst/>
            <a:ahLst/>
            <a:cxnLst/>
            <a:rect l="l" t="t" r="r" b="b"/>
            <a:pathLst>
              <a:path w="2540" h="40639">
                <a:moveTo>
                  <a:pt x="1993" y="0"/>
                </a:moveTo>
                <a:lnTo>
                  <a:pt x="1993" y="18313"/>
                </a:lnTo>
                <a:lnTo>
                  <a:pt x="1993" y="27444"/>
                </a:lnTo>
                <a:lnTo>
                  <a:pt x="0" y="40424"/>
                </a:lnTo>
              </a:path>
            </a:pathLst>
          </a:custGeom>
          <a:ln w="12699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7585100" y="3312617"/>
            <a:ext cx="45085" cy="3175"/>
          </a:xfrm>
          <a:custGeom>
            <a:avLst/>
            <a:gdLst/>
            <a:ahLst/>
            <a:cxnLst/>
            <a:rect l="l" t="t" r="r" b="b"/>
            <a:pathLst>
              <a:path w="45084" h="3175">
                <a:moveTo>
                  <a:pt x="44881" y="0"/>
                </a:moveTo>
                <a:lnTo>
                  <a:pt x="38315" y="1917"/>
                </a:lnTo>
                <a:lnTo>
                  <a:pt x="31026" y="2971"/>
                </a:lnTo>
                <a:lnTo>
                  <a:pt x="22948" y="2971"/>
                </a:lnTo>
                <a:lnTo>
                  <a:pt x="0" y="2971"/>
                </a:lnTo>
              </a:path>
            </a:pathLst>
          </a:custGeom>
          <a:ln w="12699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7509891" y="3315589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42024" y="0"/>
                </a:moveTo>
                <a:lnTo>
                  <a:pt x="19075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6184519" y="3315589"/>
            <a:ext cx="27305" cy="15875"/>
          </a:xfrm>
          <a:custGeom>
            <a:avLst/>
            <a:gdLst/>
            <a:ahLst/>
            <a:cxnLst/>
            <a:rect l="l" t="t" r="r" b="b"/>
            <a:pathLst>
              <a:path w="27304" h="15875">
                <a:moveTo>
                  <a:pt x="27127" y="0"/>
                </a:moveTo>
                <a:lnTo>
                  <a:pt x="8039" y="0"/>
                </a:lnTo>
                <a:lnTo>
                  <a:pt x="6388" y="698"/>
                </a:lnTo>
                <a:lnTo>
                  <a:pt x="3238" y="6476"/>
                </a:lnTo>
                <a:lnTo>
                  <a:pt x="0" y="15633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6189408" y="3465614"/>
            <a:ext cx="17145" cy="13970"/>
          </a:xfrm>
          <a:custGeom>
            <a:avLst/>
            <a:gdLst/>
            <a:ahLst/>
            <a:cxnLst/>
            <a:rect l="l" t="t" r="r" b="b"/>
            <a:pathLst>
              <a:path w="17145" h="13970">
                <a:moveTo>
                  <a:pt x="5041" y="0"/>
                </a:moveTo>
                <a:lnTo>
                  <a:pt x="8394" y="4711"/>
                </a:lnTo>
                <a:lnTo>
                  <a:pt x="12242" y="9207"/>
                </a:lnTo>
                <a:lnTo>
                  <a:pt x="16637" y="13436"/>
                </a:lnTo>
                <a:lnTo>
                  <a:pt x="10185" y="11201"/>
                </a:lnTo>
                <a:lnTo>
                  <a:pt x="0" y="6819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6047422" y="3315589"/>
            <a:ext cx="17145" cy="17780"/>
          </a:xfrm>
          <a:custGeom>
            <a:avLst/>
            <a:gdLst/>
            <a:ahLst/>
            <a:cxnLst/>
            <a:rect l="l" t="t" r="r" b="b"/>
            <a:pathLst>
              <a:path w="17145" h="17779">
                <a:moveTo>
                  <a:pt x="14338" y="17741"/>
                </a:moveTo>
                <a:lnTo>
                  <a:pt x="14516" y="11988"/>
                </a:lnTo>
                <a:lnTo>
                  <a:pt x="15252" y="6070"/>
                </a:lnTo>
                <a:lnTo>
                  <a:pt x="16598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5934925" y="3311397"/>
            <a:ext cx="38735" cy="4445"/>
          </a:xfrm>
          <a:custGeom>
            <a:avLst/>
            <a:gdLst/>
            <a:ahLst/>
            <a:cxnLst/>
            <a:rect l="l" t="t" r="r" b="b"/>
            <a:pathLst>
              <a:path w="38735" h="4445">
                <a:moveTo>
                  <a:pt x="38290" y="4191"/>
                </a:moveTo>
                <a:lnTo>
                  <a:pt x="21691" y="4191"/>
                </a:lnTo>
                <a:lnTo>
                  <a:pt x="12357" y="4191"/>
                </a:ln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5874677" y="3188271"/>
            <a:ext cx="1270" cy="40640"/>
          </a:xfrm>
          <a:custGeom>
            <a:avLst/>
            <a:gdLst/>
            <a:ahLst/>
            <a:cxnLst/>
            <a:rect l="l" t="t" r="r" b="b"/>
            <a:pathLst>
              <a:path w="1270" h="40639">
                <a:moveTo>
                  <a:pt x="1244" y="40436"/>
                </a:moveTo>
                <a:lnTo>
                  <a:pt x="431" y="33616"/>
                </a:lnTo>
                <a:lnTo>
                  <a:pt x="0" y="26250"/>
                </a:lnTo>
                <a:lnTo>
                  <a:pt x="0" y="18313"/>
                </a:ln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 txBox="1"/>
          <p:nvPr/>
        </p:nvSpPr>
        <p:spPr>
          <a:xfrm>
            <a:off x="5973660" y="2985398"/>
            <a:ext cx="1604010" cy="16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 rtl="1">
              <a:lnSpc>
                <a:spcPct val="108300"/>
              </a:lnSpc>
            </a:pPr>
            <a:r>
              <a:rPr lang="ar-EG" sz="1000" i="1" spc="-5" dirty="0" smtClean="0">
                <a:solidFill>
                  <a:srgbClr val="231F20"/>
                </a:solidFill>
                <a:latin typeface="Arial"/>
                <a:cs typeface="Arial"/>
              </a:rPr>
              <a:t>ما هو أكثر ما أحببته بمشروعك؟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797038" y="2797606"/>
            <a:ext cx="1505585" cy="684530"/>
          </a:xfrm>
          <a:custGeom>
            <a:avLst/>
            <a:gdLst/>
            <a:ahLst/>
            <a:cxnLst/>
            <a:rect l="l" t="t" r="r" b="b"/>
            <a:pathLst>
              <a:path w="1505584" h="684529">
                <a:moveTo>
                  <a:pt x="263575" y="520903"/>
                </a:moveTo>
                <a:lnTo>
                  <a:pt x="156997" y="520903"/>
                </a:lnTo>
                <a:lnTo>
                  <a:pt x="147828" y="583315"/>
                </a:lnTo>
                <a:lnTo>
                  <a:pt x="157040" y="621149"/>
                </a:lnTo>
                <a:lnTo>
                  <a:pt x="195671" y="649731"/>
                </a:lnTo>
                <a:lnTo>
                  <a:pt x="274764" y="684390"/>
                </a:lnTo>
                <a:lnTo>
                  <a:pt x="251826" y="635726"/>
                </a:lnTo>
                <a:lnTo>
                  <a:pt x="248800" y="582877"/>
                </a:lnTo>
                <a:lnTo>
                  <a:pt x="255960" y="539913"/>
                </a:lnTo>
                <a:lnTo>
                  <a:pt x="263575" y="520903"/>
                </a:lnTo>
                <a:close/>
              </a:path>
              <a:path w="1505584" h="684529">
                <a:moveTo>
                  <a:pt x="1437259" y="0"/>
                </a:moveTo>
                <a:lnTo>
                  <a:pt x="67945" y="0"/>
                </a:lnTo>
                <a:lnTo>
                  <a:pt x="28664" y="1703"/>
                </a:lnTo>
                <a:lnTo>
                  <a:pt x="8493" y="13628"/>
                </a:lnTo>
                <a:lnTo>
                  <a:pt x="1061" y="45996"/>
                </a:lnTo>
                <a:lnTo>
                  <a:pt x="0" y="109029"/>
                </a:lnTo>
                <a:lnTo>
                  <a:pt x="0" y="411873"/>
                </a:lnTo>
                <a:lnTo>
                  <a:pt x="1061" y="474906"/>
                </a:lnTo>
                <a:lnTo>
                  <a:pt x="8493" y="507274"/>
                </a:lnTo>
                <a:lnTo>
                  <a:pt x="28664" y="519199"/>
                </a:lnTo>
                <a:lnTo>
                  <a:pt x="67945" y="520903"/>
                </a:lnTo>
                <a:lnTo>
                  <a:pt x="1437259" y="520903"/>
                </a:lnTo>
                <a:lnTo>
                  <a:pt x="1476539" y="519199"/>
                </a:lnTo>
                <a:lnTo>
                  <a:pt x="1496710" y="507274"/>
                </a:lnTo>
                <a:lnTo>
                  <a:pt x="1504142" y="474906"/>
                </a:lnTo>
                <a:lnTo>
                  <a:pt x="1505204" y="411873"/>
                </a:lnTo>
                <a:lnTo>
                  <a:pt x="1505204" y="109029"/>
                </a:lnTo>
                <a:lnTo>
                  <a:pt x="1504142" y="45996"/>
                </a:lnTo>
                <a:lnTo>
                  <a:pt x="1496710" y="13628"/>
                </a:lnTo>
                <a:lnTo>
                  <a:pt x="1476539" y="1703"/>
                </a:lnTo>
                <a:lnTo>
                  <a:pt x="14372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7797038" y="2936913"/>
            <a:ext cx="0" cy="230504"/>
          </a:xfrm>
          <a:custGeom>
            <a:avLst/>
            <a:gdLst/>
            <a:ahLst/>
            <a:cxnLst/>
            <a:rect l="l" t="t" r="r" b="b"/>
            <a:pathLst>
              <a:path h="230505">
                <a:moveTo>
                  <a:pt x="0" y="230314"/>
                </a:moveTo>
                <a:lnTo>
                  <a:pt x="0" y="0"/>
                </a:lnTo>
              </a:path>
            </a:pathLst>
          </a:custGeom>
          <a:ln w="12700">
            <a:solidFill>
              <a:srgbClr val="4A62A4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7804086" y="2808858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40" h="48260">
                <a:moveTo>
                  <a:pt x="0" y="48183"/>
                </a:moveTo>
                <a:lnTo>
                  <a:pt x="4418" y="34686"/>
                </a:lnTo>
                <a:lnTo>
                  <a:pt x="10379" y="21663"/>
                </a:lnTo>
                <a:lnTo>
                  <a:pt x="18116" y="9854"/>
                </a:lnTo>
                <a:lnTo>
                  <a:pt x="27863" y="0"/>
                </a:lnTo>
              </a:path>
            </a:pathLst>
          </a:custGeom>
          <a:ln w="12700">
            <a:solidFill>
              <a:srgbClr val="4A62A4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7908480" y="2797606"/>
            <a:ext cx="1294765" cy="0"/>
          </a:xfrm>
          <a:custGeom>
            <a:avLst/>
            <a:gdLst/>
            <a:ahLst/>
            <a:cxnLst/>
            <a:rect l="l" t="t" r="r" b="b"/>
            <a:pathLst>
              <a:path w="1294765">
                <a:moveTo>
                  <a:pt x="0" y="0"/>
                </a:moveTo>
                <a:lnTo>
                  <a:pt x="1294688" y="0"/>
                </a:lnTo>
              </a:path>
            </a:pathLst>
          </a:custGeom>
          <a:ln w="12700">
            <a:solidFill>
              <a:srgbClr val="4A62A4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9277477" y="2820149"/>
            <a:ext cx="22225" cy="51435"/>
          </a:xfrm>
          <a:custGeom>
            <a:avLst/>
            <a:gdLst/>
            <a:ahLst/>
            <a:cxnLst/>
            <a:rect l="l" t="t" r="r" b="b"/>
            <a:pathLst>
              <a:path w="22225" h="51435">
                <a:moveTo>
                  <a:pt x="0" y="0"/>
                </a:moveTo>
                <a:lnTo>
                  <a:pt x="6810" y="9221"/>
                </a:lnTo>
                <a:lnTo>
                  <a:pt x="12942" y="20664"/>
                </a:lnTo>
                <a:lnTo>
                  <a:pt x="18096" y="34566"/>
                </a:lnTo>
                <a:lnTo>
                  <a:pt x="21971" y="51168"/>
                </a:lnTo>
              </a:path>
            </a:pathLst>
          </a:custGeom>
          <a:ln w="12700">
            <a:solidFill>
              <a:srgbClr val="4A62A4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9302242" y="2948876"/>
            <a:ext cx="0" cy="230504"/>
          </a:xfrm>
          <a:custGeom>
            <a:avLst/>
            <a:gdLst/>
            <a:ahLst/>
            <a:cxnLst/>
            <a:rect l="l" t="t" r="r" b="b"/>
            <a:pathLst>
              <a:path h="230505">
                <a:moveTo>
                  <a:pt x="0" y="0"/>
                </a:moveTo>
                <a:lnTo>
                  <a:pt x="0" y="230314"/>
                </a:lnTo>
              </a:path>
            </a:pathLst>
          </a:custGeom>
          <a:ln w="12700">
            <a:solidFill>
              <a:srgbClr val="4A62A4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9267329" y="3259073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40" h="48260">
                <a:moveTo>
                  <a:pt x="27863" y="0"/>
                </a:moveTo>
                <a:lnTo>
                  <a:pt x="23445" y="13497"/>
                </a:lnTo>
                <a:lnTo>
                  <a:pt x="17484" y="26520"/>
                </a:lnTo>
                <a:lnTo>
                  <a:pt x="9747" y="38329"/>
                </a:lnTo>
                <a:lnTo>
                  <a:pt x="0" y="48183"/>
                </a:lnTo>
              </a:path>
            </a:pathLst>
          </a:custGeom>
          <a:ln w="12700">
            <a:solidFill>
              <a:srgbClr val="4A62A4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8093202" y="3318497"/>
            <a:ext cx="1029969" cy="0"/>
          </a:xfrm>
          <a:custGeom>
            <a:avLst/>
            <a:gdLst/>
            <a:ahLst/>
            <a:cxnLst/>
            <a:rect l="l" t="t" r="r" b="b"/>
            <a:pathLst>
              <a:path w="1029970">
                <a:moveTo>
                  <a:pt x="102981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4A62A4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8045419" y="3356165"/>
            <a:ext cx="11430" cy="102235"/>
          </a:xfrm>
          <a:custGeom>
            <a:avLst/>
            <a:gdLst/>
            <a:ahLst/>
            <a:cxnLst/>
            <a:rect l="l" t="t" r="r" b="b"/>
            <a:pathLst>
              <a:path w="11429" h="102235">
                <a:moveTo>
                  <a:pt x="3459" y="0"/>
                </a:moveTo>
                <a:lnTo>
                  <a:pt x="489" y="23372"/>
                </a:lnTo>
                <a:lnTo>
                  <a:pt x="0" y="49261"/>
                </a:lnTo>
                <a:lnTo>
                  <a:pt x="3189" y="75929"/>
                </a:lnTo>
                <a:lnTo>
                  <a:pt x="11256" y="101638"/>
                </a:lnTo>
              </a:path>
            </a:pathLst>
          </a:custGeom>
          <a:ln w="12700">
            <a:solidFill>
              <a:srgbClr val="4A62A4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7953247" y="3354552"/>
            <a:ext cx="74295" cy="102870"/>
          </a:xfrm>
          <a:custGeom>
            <a:avLst/>
            <a:gdLst/>
            <a:ahLst/>
            <a:cxnLst/>
            <a:rect l="l" t="t" r="r" b="b"/>
            <a:pathLst>
              <a:path w="74295" h="102870">
                <a:moveTo>
                  <a:pt x="74053" y="102349"/>
                </a:moveTo>
                <a:lnTo>
                  <a:pt x="50472" y="83972"/>
                </a:lnTo>
                <a:lnTo>
                  <a:pt x="28049" y="60732"/>
                </a:lnTo>
                <a:lnTo>
                  <a:pt x="10115" y="32713"/>
                </a:lnTo>
                <a:lnTo>
                  <a:pt x="0" y="0"/>
                </a:lnTo>
              </a:path>
            </a:pathLst>
          </a:custGeom>
          <a:ln w="12700">
            <a:solidFill>
              <a:srgbClr val="4A62A4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7799831" y="3244786"/>
            <a:ext cx="22225" cy="51435"/>
          </a:xfrm>
          <a:custGeom>
            <a:avLst/>
            <a:gdLst/>
            <a:ahLst/>
            <a:cxnLst/>
            <a:rect l="l" t="t" r="r" b="b"/>
            <a:pathLst>
              <a:path w="22225" h="51435">
                <a:moveTo>
                  <a:pt x="21971" y="51168"/>
                </a:moveTo>
                <a:lnTo>
                  <a:pt x="15160" y="41946"/>
                </a:lnTo>
                <a:lnTo>
                  <a:pt x="9028" y="30503"/>
                </a:lnTo>
                <a:lnTo>
                  <a:pt x="3874" y="16601"/>
                </a:lnTo>
                <a:lnTo>
                  <a:pt x="0" y="0"/>
                </a:lnTo>
              </a:path>
            </a:pathLst>
          </a:custGeom>
          <a:ln w="12700">
            <a:solidFill>
              <a:srgbClr val="4A62A4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7797038" y="2885719"/>
            <a:ext cx="1905" cy="39370"/>
          </a:xfrm>
          <a:custGeom>
            <a:avLst/>
            <a:gdLst/>
            <a:ahLst/>
            <a:cxnLst/>
            <a:rect l="l" t="t" r="r" b="b"/>
            <a:pathLst>
              <a:path w="1904" h="39369">
                <a:moveTo>
                  <a:pt x="0" y="39230"/>
                </a:moveTo>
                <a:lnTo>
                  <a:pt x="0" y="20916"/>
                </a:lnTo>
                <a:lnTo>
                  <a:pt x="0" y="12344"/>
                </a:lnTo>
                <a:lnTo>
                  <a:pt x="1498" y="0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7844497" y="2797606"/>
            <a:ext cx="39370" cy="4445"/>
          </a:xfrm>
          <a:custGeom>
            <a:avLst/>
            <a:gdLst/>
            <a:ahLst/>
            <a:cxnLst/>
            <a:rect l="l" t="t" r="r" b="b"/>
            <a:pathLst>
              <a:path w="39370" h="4444">
                <a:moveTo>
                  <a:pt x="0" y="3848"/>
                </a:moveTo>
                <a:lnTo>
                  <a:pt x="6032" y="1384"/>
                </a:lnTo>
                <a:lnTo>
                  <a:pt x="12827" y="0"/>
                </a:lnTo>
                <a:lnTo>
                  <a:pt x="20485" y="0"/>
                </a:lnTo>
                <a:lnTo>
                  <a:pt x="39217" y="0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9215564" y="2797606"/>
            <a:ext cx="39370" cy="5715"/>
          </a:xfrm>
          <a:custGeom>
            <a:avLst/>
            <a:gdLst/>
            <a:ahLst/>
            <a:cxnLst/>
            <a:rect l="l" t="t" r="r" b="b"/>
            <a:pathLst>
              <a:path w="39370" h="5714">
                <a:moveTo>
                  <a:pt x="0" y="0"/>
                </a:moveTo>
                <a:lnTo>
                  <a:pt x="18732" y="0"/>
                </a:lnTo>
                <a:lnTo>
                  <a:pt x="27571" y="0"/>
                </a:lnTo>
                <a:lnTo>
                  <a:pt x="38874" y="5118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9301327" y="2885757"/>
            <a:ext cx="1270" cy="39370"/>
          </a:xfrm>
          <a:custGeom>
            <a:avLst/>
            <a:gdLst/>
            <a:ahLst/>
            <a:cxnLst/>
            <a:rect l="l" t="t" r="r" b="b"/>
            <a:pathLst>
              <a:path w="1270" h="39369">
                <a:moveTo>
                  <a:pt x="0" y="0"/>
                </a:moveTo>
                <a:lnTo>
                  <a:pt x="596" y="6464"/>
                </a:lnTo>
                <a:lnTo>
                  <a:pt x="914" y="13411"/>
                </a:lnTo>
                <a:lnTo>
                  <a:pt x="914" y="20878"/>
                </a:lnTo>
                <a:lnTo>
                  <a:pt x="914" y="39192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9300743" y="3191167"/>
            <a:ext cx="1905" cy="39370"/>
          </a:xfrm>
          <a:custGeom>
            <a:avLst/>
            <a:gdLst/>
            <a:ahLst/>
            <a:cxnLst/>
            <a:rect l="l" t="t" r="r" b="b"/>
            <a:pathLst>
              <a:path w="1904" h="39369">
                <a:moveTo>
                  <a:pt x="1498" y="0"/>
                </a:moveTo>
                <a:lnTo>
                  <a:pt x="1498" y="18313"/>
                </a:lnTo>
                <a:lnTo>
                  <a:pt x="1498" y="26885"/>
                </a:lnTo>
                <a:lnTo>
                  <a:pt x="0" y="39217"/>
                </a:lnTo>
              </a:path>
            </a:pathLst>
          </a:custGeom>
          <a:ln w="12699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9214739" y="3314662"/>
            <a:ext cx="40640" cy="4445"/>
          </a:xfrm>
          <a:custGeom>
            <a:avLst/>
            <a:gdLst/>
            <a:ahLst/>
            <a:cxnLst/>
            <a:rect l="l" t="t" r="r" b="b"/>
            <a:pathLst>
              <a:path w="40640" h="4445">
                <a:moveTo>
                  <a:pt x="40043" y="0"/>
                </a:moveTo>
                <a:lnTo>
                  <a:pt x="34010" y="2451"/>
                </a:lnTo>
                <a:lnTo>
                  <a:pt x="27216" y="3848"/>
                </a:lnTo>
                <a:lnTo>
                  <a:pt x="19558" y="3848"/>
                </a:lnTo>
                <a:lnTo>
                  <a:pt x="0" y="3848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9149257" y="3318509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39039" y="0"/>
                </a:moveTo>
                <a:lnTo>
                  <a:pt x="19481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8053857" y="3318509"/>
            <a:ext cx="26670" cy="16510"/>
          </a:xfrm>
          <a:custGeom>
            <a:avLst/>
            <a:gdLst/>
            <a:ahLst/>
            <a:cxnLst/>
            <a:rect l="l" t="t" r="r" b="b"/>
            <a:pathLst>
              <a:path w="26670" h="16510">
                <a:moveTo>
                  <a:pt x="26225" y="0"/>
                </a:moveTo>
                <a:lnTo>
                  <a:pt x="6756" y="0"/>
                </a:lnTo>
                <a:lnTo>
                  <a:pt x="5372" y="698"/>
                </a:lnTo>
                <a:lnTo>
                  <a:pt x="2717" y="6604"/>
                </a:lnTo>
                <a:lnTo>
                  <a:pt x="0" y="15951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8052727" y="3467747"/>
            <a:ext cx="19685" cy="14604"/>
          </a:xfrm>
          <a:custGeom>
            <a:avLst/>
            <a:gdLst/>
            <a:ahLst/>
            <a:cxnLst/>
            <a:rect l="l" t="t" r="r" b="b"/>
            <a:pathLst>
              <a:path w="19684" h="14604">
                <a:moveTo>
                  <a:pt x="8978" y="0"/>
                </a:moveTo>
                <a:lnTo>
                  <a:pt x="11874" y="5003"/>
                </a:lnTo>
                <a:lnTo>
                  <a:pt x="15227" y="9778"/>
                </a:lnTo>
                <a:lnTo>
                  <a:pt x="19075" y="14249"/>
                </a:lnTo>
                <a:lnTo>
                  <a:pt x="11429" y="11061"/>
                </a:lnTo>
                <a:lnTo>
                  <a:pt x="0" y="4813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7928597" y="3318509"/>
            <a:ext cx="26034" cy="21590"/>
          </a:xfrm>
          <a:custGeom>
            <a:avLst/>
            <a:gdLst/>
            <a:ahLst/>
            <a:cxnLst/>
            <a:rect l="l" t="t" r="r" b="b"/>
            <a:pathLst>
              <a:path w="26034" h="21589">
                <a:moveTo>
                  <a:pt x="23533" y="21158"/>
                </a:moveTo>
                <a:lnTo>
                  <a:pt x="23494" y="14338"/>
                </a:lnTo>
                <a:lnTo>
                  <a:pt x="24104" y="7277"/>
                </a:lnTo>
                <a:lnTo>
                  <a:pt x="25438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7844840" y="3313391"/>
            <a:ext cx="45720" cy="5715"/>
          </a:xfrm>
          <a:custGeom>
            <a:avLst/>
            <a:gdLst/>
            <a:ahLst/>
            <a:cxnLst/>
            <a:rect l="l" t="t" r="r" b="b"/>
            <a:pathLst>
              <a:path w="45720" h="5714">
                <a:moveTo>
                  <a:pt x="45580" y="5118"/>
                </a:moveTo>
                <a:lnTo>
                  <a:pt x="20142" y="5118"/>
                </a:lnTo>
                <a:lnTo>
                  <a:pt x="11302" y="5118"/>
                </a:lnTo>
                <a:lnTo>
                  <a:pt x="0" y="0"/>
                </a:lnTo>
              </a:path>
            </a:pathLst>
          </a:custGeom>
          <a:ln w="12699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7797038" y="3191167"/>
            <a:ext cx="1270" cy="39370"/>
          </a:xfrm>
          <a:custGeom>
            <a:avLst/>
            <a:gdLst/>
            <a:ahLst/>
            <a:cxnLst/>
            <a:rect l="l" t="t" r="r" b="b"/>
            <a:pathLst>
              <a:path w="1270" h="39369">
                <a:moveTo>
                  <a:pt x="914" y="39192"/>
                </a:moveTo>
                <a:lnTo>
                  <a:pt x="317" y="32715"/>
                </a:lnTo>
                <a:lnTo>
                  <a:pt x="0" y="25768"/>
                </a:lnTo>
                <a:lnTo>
                  <a:pt x="0" y="18313"/>
                </a:lnTo>
                <a:lnTo>
                  <a:pt x="0" y="0"/>
                </a:lnTo>
              </a:path>
            </a:pathLst>
          </a:custGeom>
          <a:ln w="12700">
            <a:solidFill>
              <a:srgbClr val="4A62A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 txBox="1"/>
          <p:nvPr/>
        </p:nvSpPr>
        <p:spPr>
          <a:xfrm>
            <a:off x="7908023" y="2874149"/>
            <a:ext cx="1283970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1">
              <a:lnSpc>
                <a:spcPct val="108300"/>
              </a:lnSpc>
            </a:pPr>
            <a:r>
              <a:rPr lang="ar-EG" sz="1000" i="1" spc="-5" dirty="0">
                <a:solidFill>
                  <a:srgbClr val="231F20"/>
                </a:solidFill>
                <a:latin typeface="Arial"/>
                <a:cs typeface="Arial"/>
              </a:rPr>
              <a:t>ما الذي ترغب في تغييره أو إجراءه بعد ذلك؟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6335766" y="5064454"/>
            <a:ext cx="1081161" cy="7925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8499765" y="5065308"/>
            <a:ext cx="1081405" cy="793115"/>
          </a:xfrm>
          <a:custGeom>
            <a:avLst/>
            <a:gdLst/>
            <a:ahLst/>
            <a:cxnLst/>
            <a:rect l="l" t="t" r="r" b="b"/>
            <a:pathLst>
              <a:path w="1081404" h="793114">
                <a:moveTo>
                  <a:pt x="57150" y="0"/>
                </a:moveTo>
                <a:lnTo>
                  <a:pt x="24110" y="892"/>
                </a:lnTo>
                <a:lnTo>
                  <a:pt x="7143" y="7143"/>
                </a:lnTo>
                <a:lnTo>
                  <a:pt x="892" y="24110"/>
                </a:lnTo>
                <a:lnTo>
                  <a:pt x="0" y="57150"/>
                </a:lnTo>
                <a:lnTo>
                  <a:pt x="0" y="735380"/>
                </a:lnTo>
                <a:lnTo>
                  <a:pt x="892" y="768420"/>
                </a:lnTo>
                <a:lnTo>
                  <a:pt x="7143" y="785387"/>
                </a:lnTo>
                <a:lnTo>
                  <a:pt x="24110" y="791637"/>
                </a:lnTo>
                <a:lnTo>
                  <a:pt x="57150" y="792530"/>
                </a:lnTo>
                <a:lnTo>
                  <a:pt x="1024013" y="792530"/>
                </a:lnTo>
                <a:lnTo>
                  <a:pt x="1057053" y="791637"/>
                </a:lnTo>
                <a:lnTo>
                  <a:pt x="1074019" y="785387"/>
                </a:lnTo>
                <a:lnTo>
                  <a:pt x="1080270" y="768420"/>
                </a:lnTo>
                <a:lnTo>
                  <a:pt x="1081163" y="735380"/>
                </a:lnTo>
                <a:lnTo>
                  <a:pt x="1081163" y="57150"/>
                </a:lnTo>
                <a:lnTo>
                  <a:pt x="1080270" y="24110"/>
                </a:lnTo>
                <a:lnTo>
                  <a:pt x="1074019" y="7143"/>
                </a:lnTo>
                <a:lnTo>
                  <a:pt x="1057053" y="892"/>
                </a:lnTo>
                <a:lnTo>
                  <a:pt x="1024013" y="0"/>
                </a:lnTo>
                <a:lnTo>
                  <a:pt x="57150" y="0"/>
                </a:lnTo>
                <a:close/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 txBox="1"/>
          <p:nvPr/>
        </p:nvSpPr>
        <p:spPr>
          <a:xfrm>
            <a:off x="7928597" y="5936665"/>
            <a:ext cx="1681480" cy="882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000" b="1" spc="-20" dirty="0" smtClean="0">
                <a:solidFill>
                  <a:srgbClr val="85B033"/>
                </a:solidFill>
                <a:latin typeface="Arial"/>
                <a:cs typeface="Arial"/>
              </a:rPr>
              <a:t>الألعاب </a:t>
            </a:r>
            <a:r>
              <a:rPr lang="ar-EG" sz="1000" b="1" spc="-20" dirty="0" smtClean="0">
                <a:solidFill>
                  <a:srgbClr val="85B033"/>
                </a:solidFill>
                <a:latin typeface="Arial"/>
                <a:cs typeface="Arial"/>
              </a:rPr>
              <a:t>الطائرة</a:t>
            </a:r>
            <a:endParaRPr sz="1000" dirty="0" smtClean="0">
              <a:latin typeface="Arial"/>
              <a:cs typeface="Arial"/>
            </a:endParaRPr>
          </a:p>
          <a:p>
            <a:pPr marL="12700" marR="169545" algn="just" rtl="1">
              <a:lnSpc>
                <a:spcPct val="108300"/>
              </a:lnSpc>
              <a:spcBef>
                <a:spcPts val="450"/>
              </a:spcBef>
            </a:pPr>
            <a:r>
              <a:rPr lang="ar-EG" sz="1000" dirty="0" smtClean="0">
                <a:solidFill>
                  <a:srgbClr val="4C4D4F"/>
                </a:solidFill>
                <a:latin typeface="Arial"/>
                <a:cs typeface="Arial"/>
              </a:rPr>
              <a:t>إنشاء لعبة حيث يمكنك تجنب بعض الأشياء ومحاولة التقاط البعض الآخر. أضف أو اطرح </a:t>
            </a:r>
            <a:r>
              <a:rPr lang="ar-EG" sz="1000" smtClean="0">
                <a:solidFill>
                  <a:srgbClr val="4C4D4F"/>
                </a:solidFill>
                <a:latin typeface="Arial"/>
                <a:cs typeface="Arial"/>
              </a:rPr>
              <a:t>نقاط استنادًا </a:t>
            </a:r>
            <a:r>
              <a:rPr lang="ar-EG" sz="1000" dirty="0" smtClean="0">
                <a:solidFill>
                  <a:srgbClr val="4C4D4F"/>
                </a:solidFill>
                <a:latin typeface="Arial"/>
                <a:cs typeface="Arial"/>
              </a:rPr>
              <a:t>الى ما يلمسه كائنك.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815329" y="5893969"/>
            <a:ext cx="1613535" cy="716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000" b="1" spc="-20" dirty="0" smtClean="0">
                <a:solidFill>
                  <a:srgbClr val="85B033"/>
                </a:solidFill>
                <a:latin typeface="Arial"/>
                <a:cs typeface="Arial"/>
              </a:rPr>
              <a:t>الشخصيات الطائرة</a:t>
            </a:r>
            <a:endParaRPr sz="1000" dirty="0">
              <a:latin typeface="Arial"/>
              <a:cs typeface="Arial"/>
            </a:endParaRPr>
          </a:p>
          <a:p>
            <a:pPr marL="12700" marR="5080" algn="r" rtl="1">
              <a:lnSpc>
                <a:spcPct val="108300"/>
              </a:lnSpc>
              <a:spcBef>
                <a:spcPts val="450"/>
              </a:spcBef>
            </a:pPr>
            <a:r>
              <a:rPr lang="ar-EG" sz="1000" spc="-45" dirty="0" smtClean="0">
                <a:solidFill>
                  <a:srgbClr val="4C4D4F"/>
                </a:solidFill>
                <a:latin typeface="Arial"/>
                <a:cs typeface="Arial"/>
              </a:rPr>
              <a:t>إحكي قصة </a:t>
            </a:r>
            <a:r>
              <a:rPr lang="ar-EG" sz="1000" spc="-45" dirty="0">
                <a:solidFill>
                  <a:srgbClr val="4C4D4F"/>
                </a:solidFill>
                <a:latin typeface="Arial"/>
                <a:cs typeface="Arial"/>
              </a:rPr>
              <a:t>عن </a:t>
            </a:r>
            <a:r>
              <a:rPr lang="ar-EG" sz="1000" spc="-45" dirty="0" smtClean="0">
                <a:solidFill>
                  <a:srgbClr val="4C4D4F"/>
                </a:solidFill>
                <a:latin typeface="Arial"/>
                <a:cs typeface="Arial"/>
              </a:rPr>
              <a:t>الشخصيات الطائرة. </a:t>
            </a:r>
            <a:r>
              <a:rPr lang="ar-EG" sz="1000" spc="-45" dirty="0">
                <a:solidFill>
                  <a:srgbClr val="4C4D4F"/>
                </a:solidFill>
                <a:latin typeface="Arial"/>
                <a:cs typeface="Arial"/>
              </a:rPr>
              <a:t>يمكنك تسجيل صوتك وتشغيل </a:t>
            </a:r>
            <a:r>
              <a:rPr lang="ar-EG" sz="1000" spc="-45" dirty="0" smtClean="0">
                <a:solidFill>
                  <a:srgbClr val="4C4D4F"/>
                </a:solidFill>
                <a:latin typeface="Arial"/>
                <a:cs typeface="Arial"/>
              </a:rPr>
              <a:t>المقاطع الصوتية. </a:t>
            </a:r>
            <a:r>
              <a:rPr lang="ar-EG" sz="1000" spc="-45" dirty="0">
                <a:solidFill>
                  <a:srgbClr val="4C4D4F"/>
                </a:solidFill>
                <a:latin typeface="Arial"/>
                <a:cs typeface="Arial"/>
              </a:rPr>
              <a:t>أو استخدام </a:t>
            </a:r>
            <a:r>
              <a:rPr lang="ar-EG" sz="1000" spc="-45" dirty="0" smtClean="0">
                <a:solidFill>
                  <a:srgbClr val="4C4D4F"/>
                </a:solidFill>
                <a:latin typeface="Arial"/>
                <a:cs typeface="Arial"/>
              </a:rPr>
              <a:t>لبنات </a:t>
            </a:r>
            <a:r>
              <a:rPr lang="en-US" sz="1000" spc="-45" dirty="0" smtClean="0">
                <a:solidFill>
                  <a:srgbClr val="4C4D4F"/>
                </a:solidFill>
                <a:latin typeface="Arial"/>
                <a:cs typeface="Arial"/>
              </a:rPr>
              <a:t>“Say”</a:t>
            </a:r>
            <a:r>
              <a:rPr lang="ar-EG" sz="1000" spc="-45" dirty="0" smtClean="0">
                <a:solidFill>
                  <a:srgbClr val="4C4D4F"/>
                </a:solidFill>
                <a:latin typeface="Arial"/>
                <a:cs typeface="Arial"/>
              </a:rPr>
              <a:t> لإنشاء فقاعات الكلام</a:t>
            </a:r>
            <a:r>
              <a:rPr lang="ar-EG" sz="1000" spc="-45" dirty="0" smtClean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723558" y="3858645"/>
            <a:ext cx="4091318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800" b="1" spc="15" dirty="0" smtClean="0">
                <a:solidFill>
                  <a:srgbClr val="85B033"/>
                </a:solidFill>
                <a:latin typeface="Arial"/>
                <a:cs typeface="Arial"/>
              </a:rPr>
              <a:t>ماذا بعد؟</a:t>
            </a:r>
            <a:endParaRPr sz="1800" dirty="0">
              <a:latin typeface="Arial"/>
              <a:cs typeface="Arial"/>
            </a:endParaRPr>
          </a:p>
          <a:p>
            <a:pPr marL="25400" marR="5080" lvl="0" algn="r" rtl="1">
              <a:lnSpc>
                <a:spcPts val="1300"/>
              </a:lnSpc>
              <a:spcBef>
                <a:spcPts val="950"/>
              </a:spcBef>
            </a:pPr>
            <a:r>
              <a:rPr lang="ar-EG" sz="1100" dirty="0">
                <a:solidFill>
                  <a:srgbClr val="4C4D4F"/>
                </a:solidFill>
                <a:latin typeface="Helvetica Neue"/>
                <a:cs typeface="Helvetica Neue"/>
              </a:rPr>
              <a:t>يستطيع </a:t>
            </a:r>
            <a:r>
              <a:rPr lang="ar-EG" sz="1100" dirty="0" smtClean="0">
                <a:solidFill>
                  <a:srgbClr val="4C4D4F"/>
                </a:solidFill>
                <a:latin typeface="Helvetica Neue"/>
                <a:cs typeface="Helvetica Neue"/>
              </a:rPr>
              <a:t>المشاركون </a:t>
            </a:r>
            <a:r>
              <a:rPr lang="ar-EG" sz="1100" dirty="0">
                <a:solidFill>
                  <a:srgbClr val="4C4D4F"/>
                </a:solidFill>
                <a:latin typeface="Helvetica Neue"/>
                <a:cs typeface="Helvetica Neue"/>
              </a:rPr>
              <a:t>استغلال هذه الأفكار والمفاهيم لإنشاء العديد من المشاريع. إليك بعض الإختلافات التي يمكنك إقتراحها على </a:t>
            </a:r>
            <a:r>
              <a:rPr lang="ar-EG" sz="1100" dirty="0" smtClean="0">
                <a:solidFill>
                  <a:srgbClr val="4C4D4F"/>
                </a:solidFill>
                <a:latin typeface="Helvetica Neue"/>
                <a:cs typeface="Helvetica Neue"/>
              </a:rPr>
              <a:t>الشخصيات الطائرة:</a:t>
            </a:r>
            <a:endParaRPr lang="ar-EG" sz="1100" dirty="0">
              <a:solidFill>
                <a:prstClr val="black"/>
              </a:solidFill>
              <a:latin typeface="Helvetica Neue"/>
              <a:cs typeface="Helvetica Neue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686992" y="5308600"/>
            <a:ext cx="4114165" cy="1727200"/>
          </a:xfrm>
          <a:custGeom>
            <a:avLst/>
            <a:gdLst/>
            <a:ahLst/>
            <a:cxnLst/>
            <a:rect l="l" t="t" r="r" b="b"/>
            <a:pathLst>
              <a:path w="4114165" h="1727200">
                <a:moveTo>
                  <a:pt x="4113606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727200"/>
                </a:lnTo>
                <a:lnTo>
                  <a:pt x="3999306" y="1727200"/>
                </a:lnTo>
                <a:lnTo>
                  <a:pt x="4065385" y="1725414"/>
                </a:lnTo>
                <a:lnTo>
                  <a:pt x="4099318" y="1712912"/>
                </a:lnTo>
                <a:lnTo>
                  <a:pt x="4111820" y="1678979"/>
                </a:lnTo>
                <a:lnTo>
                  <a:pt x="4113606" y="1612900"/>
                </a:lnTo>
                <a:lnTo>
                  <a:pt x="4113606" y="0"/>
                </a:lnTo>
                <a:close/>
              </a:path>
            </a:pathLst>
          </a:custGeom>
          <a:solidFill>
            <a:srgbClr val="FBE4D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727602" y="5342661"/>
            <a:ext cx="4035425" cy="278130"/>
          </a:xfrm>
          <a:custGeom>
            <a:avLst/>
            <a:gdLst/>
            <a:ahLst/>
            <a:cxnLst/>
            <a:rect l="l" t="t" r="r" b="b"/>
            <a:pathLst>
              <a:path w="4035425" h="278129">
                <a:moveTo>
                  <a:pt x="403536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299"/>
                </a:lnTo>
                <a:lnTo>
                  <a:pt x="0" y="277977"/>
                </a:lnTo>
                <a:lnTo>
                  <a:pt x="4035361" y="277977"/>
                </a:lnTo>
                <a:lnTo>
                  <a:pt x="403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" name="object 97"/>
          <p:cNvSpPr txBox="1"/>
          <p:nvPr/>
        </p:nvSpPr>
        <p:spPr>
          <a:xfrm>
            <a:off x="3514128" y="5384053"/>
            <a:ext cx="10445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000" b="1" dirty="0" smtClean="0">
                <a:solidFill>
                  <a:srgbClr val="EA6955"/>
                </a:solidFill>
                <a:latin typeface="Arial"/>
                <a:cs typeface="Arial"/>
              </a:rPr>
              <a:t>استعد للمشاركة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8512015" y="5081526"/>
            <a:ext cx="1081161" cy="7925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6325277" y="5064454"/>
            <a:ext cx="1081405" cy="793115"/>
          </a:xfrm>
          <a:custGeom>
            <a:avLst/>
            <a:gdLst/>
            <a:ahLst/>
            <a:cxnLst/>
            <a:rect l="l" t="t" r="r" b="b"/>
            <a:pathLst>
              <a:path w="1081404" h="793114">
                <a:moveTo>
                  <a:pt x="57150" y="0"/>
                </a:moveTo>
                <a:lnTo>
                  <a:pt x="24110" y="892"/>
                </a:lnTo>
                <a:lnTo>
                  <a:pt x="7143" y="7143"/>
                </a:lnTo>
                <a:lnTo>
                  <a:pt x="892" y="24110"/>
                </a:lnTo>
                <a:lnTo>
                  <a:pt x="0" y="57150"/>
                </a:lnTo>
                <a:lnTo>
                  <a:pt x="0" y="735380"/>
                </a:lnTo>
                <a:lnTo>
                  <a:pt x="892" y="768420"/>
                </a:lnTo>
                <a:lnTo>
                  <a:pt x="7143" y="785387"/>
                </a:lnTo>
                <a:lnTo>
                  <a:pt x="24110" y="791637"/>
                </a:lnTo>
                <a:lnTo>
                  <a:pt x="57150" y="792530"/>
                </a:lnTo>
                <a:lnTo>
                  <a:pt x="1024013" y="792530"/>
                </a:lnTo>
                <a:lnTo>
                  <a:pt x="1057053" y="791637"/>
                </a:lnTo>
                <a:lnTo>
                  <a:pt x="1074019" y="785387"/>
                </a:lnTo>
                <a:lnTo>
                  <a:pt x="1080270" y="768420"/>
                </a:lnTo>
                <a:lnTo>
                  <a:pt x="1081163" y="735380"/>
                </a:lnTo>
                <a:lnTo>
                  <a:pt x="1081163" y="57150"/>
                </a:lnTo>
                <a:lnTo>
                  <a:pt x="1080270" y="24110"/>
                </a:lnTo>
                <a:lnTo>
                  <a:pt x="1074019" y="7143"/>
                </a:lnTo>
                <a:lnTo>
                  <a:pt x="1057053" y="892"/>
                </a:lnTo>
                <a:lnTo>
                  <a:pt x="1024013" y="0"/>
                </a:lnTo>
                <a:lnTo>
                  <a:pt x="57150" y="0"/>
                </a:lnTo>
                <a:close/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100"/>
          <p:cNvSpPr txBox="1"/>
          <p:nvPr/>
        </p:nvSpPr>
        <p:spPr>
          <a:xfrm>
            <a:off x="863700" y="5809961"/>
            <a:ext cx="1829287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1">
              <a:lnSpc>
                <a:spcPct val="108300"/>
              </a:lnSpc>
            </a:pPr>
            <a:r>
              <a:rPr lang="ar-EG" sz="1000" spc="-70" dirty="0">
                <a:solidFill>
                  <a:srgbClr val="4C4D4F"/>
                </a:solidFill>
                <a:latin typeface="Arial"/>
                <a:cs typeface="Arial"/>
              </a:rPr>
              <a:t>لإضافة تعليمات أو شكر وتقدير لمشروع على الانترنت، انقر على </a:t>
            </a:r>
            <a:r>
              <a:rPr lang="ar-EG" sz="1000" spc="-70" dirty="0" smtClean="0">
                <a:solidFill>
                  <a:srgbClr val="4C4D4F"/>
                </a:solidFill>
                <a:latin typeface="Arial"/>
                <a:cs typeface="Arial"/>
              </a:rPr>
              <a:t>زر</a:t>
            </a:r>
            <a:r>
              <a:rPr lang="en-US" sz="1000" spc="-7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ar-EG" sz="1000" spc="-70" dirty="0" smtClean="0">
                <a:solidFill>
                  <a:srgbClr val="4C4D4F"/>
                </a:solidFill>
                <a:latin typeface="Arial"/>
                <a:cs typeface="Arial"/>
              </a:rPr>
              <a:t>“</a:t>
            </a:r>
            <a:r>
              <a:rPr lang="en-US" sz="1000" spc="-70" dirty="0" smtClean="0">
                <a:solidFill>
                  <a:srgbClr val="4C4D4F"/>
                </a:solidFill>
                <a:latin typeface="Arial"/>
                <a:cs typeface="Arial"/>
              </a:rPr>
              <a:t>See </a:t>
            </a:r>
            <a:r>
              <a:rPr lang="en-US" sz="1000" spc="-70" dirty="0">
                <a:solidFill>
                  <a:srgbClr val="4C4D4F"/>
                </a:solidFill>
                <a:latin typeface="Arial"/>
                <a:cs typeface="Arial"/>
              </a:rPr>
              <a:t>p</a:t>
            </a:r>
            <a:r>
              <a:rPr lang="en-US" sz="1000" spc="-70" dirty="0" smtClean="0">
                <a:solidFill>
                  <a:srgbClr val="4C4D4F"/>
                </a:solidFill>
                <a:latin typeface="Arial"/>
                <a:cs typeface="Arial"/>
              </a:rPr>
              <a:t>roject </a:t>
            </a:r>
            <a:r>
              <a:rPr lang="en-US" sz="1000" spc="-70" dirty="0">
                <a:solidFill>
                  <a:srgbClr val="4C4D4F"/>
                </a:solidFill>
                <a:latin typeface="Arial"/>
                <a:cs typeface="Arial"/>
              </a:rPr>
              <a:t>p</a:t>
            </a:r>
            <a:r>
              <a:rPr lang="en-US" sz="1000" spc="-70" dirty="0" smtClean="0">
                <a:solidFill>
                  <a:srgbClr val="4C4D4F"/>
                </a:solidFill>
                <a:latin typeface="Arial"/>
                <a:cs typeface="Arial"/>
              </a:rPr>
              <a:t>age</a:t>
            </a:r>
            <a:r>
              <a:rPr lang="ar-EG" sz="1000" spc="-70" dirty="0" smtClean="0">
                <a:solidFill>
                  <a:srgbClr val="4C4D4F"/>
                </a:solidFill>
                <a:latin typeface="Arial"/>
                <a:cs typeface="Arial"/>
              </a:rPr>
              <a:t>". 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63700" y="6342061"/>
            <a:ext cx="1832636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1">
              <a:lnSpc>
                <a:spcPct val="108300"/>
              </a:lnSpc>
            </a:pPr>
            <a:r>
              <a:rPr lang="ar-EG" sz="1000" spc="-10" dirty="0">
                <a:solidFill>
                  <a:srgbClr val="4C4D4F"/>
                </a:solidFill>
                <a:latin typeface="Arial"/>
                <a:cs typeface="Arial"/>
              </a:rPr>
              <a:t>يوضح هذا الفيديو كيفية مشاركة مشروع على موقع </a:t>
            </a:r>
            <a:r>
              <a:rPr lang="ar-EG" sz="1000" spc="-10" dirty="0" smtClean="0">
                <a:solidFill>
                  <a:srgbClr val="4C4D4F"/>
                </a:solidFill>
                <a:latin typeface="Arial"/>
                <a:cs typeface="Arial"/>
              </a:rPr>
              <a:t>"</a:t>
            </a:r>
            <a:r>
              <a:rPr lang="en-US" sz="1000" spc="-10" dirty="0" smtClean="0">
                <a:solidFill>
                  <a:srgbClr val="4C4D4F"/>
                </a:solidFill>
                <a:latin typeface="Arial"/>
                <a:cs typeface="Arial"/>
              </a:rPr>
              <a:t>Scratch</a:t>
            </a:r>
            <a:r>
              <a:rPr lang="ar-EG" sz="1000" spc="-10" dirty="0" smtClean="0">
                <a:solidFill>
                  <a:srgbClr val="4C4D4F"/>
                </a:solidFill>
                <a:latin typeface="Arial"/>
                <a:cs typeface="Arial"/>
              </a:rPr>
              <a:t>" </a:t>
            </a:r>
            <a:r>
              <a:rPr lang="ar-EG" sz="1000" spc="-10" dirty="0">
                <a:solidFill>
                  <a:srgbClr val="4C4D4F"/>
                </a:solidFill>
                <a:latin typeface="Arial"/>
                <a:cs typeface="Arial"/>
              </a:rPr>
              <a:t>الالكتروني: </a:t>
            </a:r>
          </a:p>
          <a:p>
            <a:pPr marL="12700" marR="5080" algn="just" rtl="1">
              <a:lnSpc>
                <a:spcPct val="108300"/>
              </a:lnSpc>
            </a:pPr>
            <a:r>
              <a:rPr sz="1000" u="sng" spc="5" dirty="0" smtClean="0">
                <a:solidFill>
                  <a:srgbClr val="4C4D4F"/>
                </a:solidFill>
                <a:latin typeface="Arial"/>
                <a:cs typeface="Arial"/>
              </a:rPr>
              <a:t>vimeo.com/llk/share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783956" y="6724904"/>
            <a:ext cx="18434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30070" algn="l"/>
              </a:tabLst>
            </a:pPr>
            <a:r>
              <a:rPr sz="1000" u="sng" dirty="0">
                <a:solidFill>
                  <a:srgbClr val="4C4D4F"/>
                </a:solidFill>
                <a:latin typeface="Times New Roman"/>
                <a:cs typeface="Times New Roman"/>
              </a:rPr>
              <a:t> 	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2778975" y="5810250"/>
            <a:ext cx="1853336" cy="10605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EB695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863700" y="1664747"/>
            <a:ext cx="1202588" cy="8634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EB695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863700" y="1664747"/>
            <a:ext cx="1202690" cy="863600"/>
          </a:xfrm>
          <a:custGeom>
            <a:avLst/>
            <a:gdLst/>
            <a:ahLst/>
            <a:cxnLst/>
            <a:rect l="l" t="t" r="r" b="b"/>
            <a:pathLst>
              <a:path w="1202689" h="863600">
                <a:moveTo>
                  <a:pt x="32689" y="0"/>
                </a:moveTo>
                <a:lnTo>
                  <a:pt x="13791" y="510"/>
                </a:lnTo>
                <a:lnTo>
                  <a:pt x="4086" y="4086"/>
                </a:lnTo>
                <a:lnTo>
                  <a:pt x="510" y="13791"/>
                </a:lnTo>
                <a:lnTo>
                  <a:pt x="0" y="32689"/>
                </a:lnTo>
                <a:lnTo>
                  <a:pt x="0" y="830719"/>
                </a:lnTo>
                <a:lnTo>
                  <a:pt x="510" y="849618"/>
                </a:lnTo>
                <a:lnTo>
                  <a:pt x="4086" y="859323"/>
                </a:lnTo>
                <a:lnTo>
                  <a:pt x="13791" y="862898"/>
                </a:lnTo>
                <a:lnTo>
                  <a:pt x="32689" y="863409"/>
                </a:lnTo>
                <a:lnTo>
                  <a:pt x="1169898" y="863409"/>
                </a:lnTo>
                <a:lnTo>
                  <a:pt x="1188797" y="862898"/>
                </a:lnTo>
                <a:lnTo>
                  <a:pt x="1198502" y="859323"/>
                </a:lnTo>
                <a:lnTo>
                  <a:pt x="1202077" y="849618"/>
                </a:lnTo>
                <a:lnTo>
                  <a:pt x="1202588" y="830719"/>
                </a:lnTo>
                <a:lnTo>
                  <a:pt x="1202588" y="32689"/>
                </a:lnTo>
                <a:lnTo>
                  <a:pt x="1202077" y="13791"/>
                </a:lnTo>
                <a:lnTo>
                  <a:pt x="1198502" y="4086"/>
                </a:lnTo>
                <a:lnTo>
                  <a:pt x="1188797" y="510"/>
                </a:lnTo>
                <a:lnTo>
                  <a:pt x="1169898" y="0"/>
                </a:lnTo>
                <a:lnTo>
                  <a:pt x="32689" y="0"/>
                </a:lnTo>
                <a:close/>
              </a:path>
            </a:pathLst>
          </a:custGeom>
          <a:ln w="9906">
            <a:solidFill>
              <a:srgbClr val="EA695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107"/>
          <p:cNvSpPr txBox="1"/>
          <p:nvPr/>
        </p:nvSpPr>
        <p:spPr>
          <a:xfrm>
            <a:off x="4668037" y="7443411"/>
            <a:ext cx="1035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9709937" y="7443411"/>
            <a:ext cx="1035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10" name="object 2"/>
          <p:cNvSpPr txBox="1"/>
          <p:nvPr/>
        </p:nvSpPr>
        <p:spPr>
          <a:xfrm>
            <a:off x="555751" y="208800"/>
            <a:ext cx="180657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ar-EG" sz="800" b="1" spc="15" dirty="0" smtClean="0">
                <a:solidFill>
                  <a:srgbClr val="FFFFFF"/>
                </a:solidFill>
                <a:latin typeface="Gill Sans MT"/>
                <a:cs typeface="Gill Sans MT"/>
              </a:rPr>
              <a:t>اجعله يطير / دليل المعلم</a:t>
            </a:r>
            <a:endParaRPr sz="800" dirty="0">
              <a:latin typeface="Gill Sans MT"/>
              <a:cs typeface="Gill Sans MT"/>
            </a:endParaRPr>
          </a:p>
        </p:txBody>
      </p:sp>
      <p:sp>
        <p:nvSpPr>
          <p:cNvPr id="111" name="object 10"/>
          <p:cNvSpPr txBox="1"/>
          <p:nvPr/>
        </p:nvSpPr>
        <p:spPr>
          <a:xfrm>
            <a:off x="5610352" y="208800"/>
            <a:ext cx="180657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ar-EG" sz="800" b="1" spc="15" dirty="0" smtClean="0">
                <a:solidFill>
                  <a:srgbClr val="FFFFFF"/>
                </a:solidFill>
                <a:latin typeface="Gill Sans MT"/>
                <a:cs typeface="Gill Sans MT"/>
              </a:rPr>
              <a:t>اجعله يطير / دليل المعلم</a:t>
            </a:r>
            <a:endParaRPr sz="800" dirty="0">
              <a:latin typeface="Gill Sans MT"/>
              <a:cs typeface="Gill Sans MT"/>
            </a:endParaRPr>
          </a:p>
        </p:txBody>
      </p:sp>
      <p:sp>
        <p:nvSpPr>
          <p:cNvPr id="112" name="object 11"/>
          <p:cNvSpPr/>
          <p:nvPr/>
        </p:nvSpPr>
        <p:spPr>
          <a:xfrm>
            <a:off x="4526940" y="719493"/>
            <a:ext cx="188595" cy="142240"/>
          </a:xfrm>
          <a:custGeom>
            <a:avLst/>
            <a:gdLst/>
            <a:ahLst/>
            <a:cxnLst/>
            <a:rect l="l" t="t" r="r" b="b"/>
            <a:pathLst>
              <a:path w="188595" h="142240">
                <a:moveTo>
                  <a:pt x="172643" y="141846"/>
                </a:moveTo>
                <a:lnTo>
                  <a:pt x="15430" y="141846"/>
                </a:lnTo>
                <a:lnTo>
                  <a:pt x="6946" y="141846"/>
                </a:lnTo>
                <a:lnTo>
                  <a:pt x="0" y="134899"/>
                </a:lnTo>
                <a:lnTo>
                  <a:pt x="0" y="126415"/>
                </a:lnTo>
                <a:lnTo>
                  <a:pt x="0" y="15430"/>
                </a:lnTo>
                <a:lnTo>
                  <a:pt x="0" y="6946"/>
                </a:lnTo>
                <a:lnTo>
                  <a:pt x="6946" y="0"/>
                </a:lnTo>
                <a:lnTo>
                  <a:pt x="15430" y="0"/>
                </a:lnTo>
                <a:lnTo>
                  <a:pt x="172643" y="0"/>
                </a:lnTo>
                <a:lnTo>
                  <a:pt x="181127" y="0"/>
                </a:lnTo>
                <a:lnTo>
                  <a:pt x="188074" y="6946"/>
                </a:lnTo>
                <a:lnTo>
                  <a:pt x="188074" y="15430"/>
                </a:lnTo>
                <a:lnTo>
                  <a:pt x="188074" y="126415"/>
                </a:lnTo>
                <a:lnTo>
                  <a:pt x="188074" y="134899"/>
                </a:lnTo>
                <a:lnTo>
                  <a:pt x="181127" y="141846"/>
                </a:lnTo>
                <a:lnTo>
                  <a:pt x="172643" y="141846"/>
                </a:lnTo>
                <a:close/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" name="object 12"/>
          <p:cNvSpPr/>
          <p:nvPr/>
        </p:nvSpPr>
        <p:spPr>
          <a:xfrm>
            <a:off x="4493120" y="864438"/>
            <a:ext cx="255904" cy="74930"/>
          </a:xfrm>
          <a:custGeom>
            <a:avLst/>
            <a:gdLst/>
            <a:ahLst/>
            <a:cxnLst/>
            <a:rect l="l" t="t" r="r" b="b"/>
            <a:pathLst>
              <a:path w="255904" h="74930">
                <a:moveTo>
                  <a:pt x="19253" y="74434"/>
                </a:moveTo>
                <a:lnTo>
                  <a:pt x="236474" y="74434"/>
                </a:lnTo>
                <a:lnTo>
                  <a:pt x="244388" y="72936"/>
                </a:lnTo>
                <a:lnTo>
                  <a:pt x="251247" y="68667"/>
                </a:lnTo>
                <a:lnTo>
                  <a:pt x="255529" y="61967"/>
                </a:lnTo>
                <a:lnTo>
                  <a:pt x="255714" y="53174"/>
                </a:lnTo>
                <a:lnTo>
                  <a:pt x="248897" y="38656"/>
                </a:lnTo>
                <a:lnTo>
                  <a:pt x="237391" y="21067"/>
                </a:lnTo>
                <a:lnTo>
                  <a:pt x="226557" y="6238"/>
                </a:lnTo>
                <a:lnTo>
                  <a:pt x="221754" y="0"/>
                </a:lnTo>
                <a:lnTo>
                  <a:pt x="33972" y="0"/>
                </a:lnTo>
                <a:lnTo>
                  <a:pt x="16353" y="22462"/>
                </a:lnTo>
                <a:lnTo>
                  <a:pt x="6942" y="35488"/>
                </a:lnTo>
                <a:lnTo>
                  <a:pt x="2552" y="44064"/>
                </a:lnTo>
                <a:lnTo>
                  <a:pt x="0" y="53174"/>
                </a:lnTo>
                <a:lnTo>
                  <a:pt x="190" y="61967"/>
                </a:lnTo>
                <a:lnTo>
                  <a:pt x="4473" y="68667"/>
                </a:lnTo>
                <a:lnTo>
                  <a:pt x="11333" y="72936"/>
                </a:lnTo>
                <a:lnTo>
                  <a:pt x="19253" y="74434"/>
                </a:lnTo>
                <a:close/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" name="object 13"/>
          <p:cNvSpPr/>
          <p:nvPr/>
        </p:nvSpPr>
        <p:spPr>
          <a:xfrm>
            <a:off x="4516411" y="914279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546" y="0"/>
                </a:lnTo>
              </a:path>
            </a:pathLst>
          </a:custGeom>
          <a:ln w="12890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" name="object 14"/>
          <p:cNvSpPr/>
          <p:nvPr/>
        </p:nvSpPr>
        <p:spPr>
          <a:xfrm>
            <a:off x="4530140" y="891076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644" y="0"/>
                </a:lnTo>
              </a:path>
            </a:pathLst>
          </a:custGeom>
          <a:ln w="12890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" name="object 15"/>
          <p:cNvSpPr/>
          <p:nvPr/>
        </p:nvSpPr>
        <p:spPr>
          <a:xfrm>
            <a:off x="4560849" y="759066"/>
            <a:ext cx="30480" cy="22860"/>
          </a:xfrm>
          <a:custGeom>
            <a:avLst/>
            <a:gdLst/>
            <a:ahLst/>
            <a:cxnLst/>
            <a:rect l="l" t="t" r="r" b="b"/>
            <a:pathLst>
              <a:path w="30479" h="22859">
                <a:moveTo>
                  <a:pt x="30225" y="22478"/>
                </a:moveTo>
                <a:lnTo>
                  <a:pt x="0" y="0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16"/>
          <p:cNvSpPr/>
          <p:nvPr/>
        </p:nvSpPr>
        <p:spPr>
          <a:xfrm>
            <a:off x="4616157" y="739698"/>
            <a:ext cx="4445" cy="30480"/>
          </a:xfrm>
          <a:custGeom>
            <a:avLst/>
            <a:gdLst/>
            <a:ahLst/>
            <a:cxnLst/>
            <a:rect l="l" t="t" r="r" b="b"/>
            <a:pathLst>
              <a:path w="4445" h="30479">
                <a:moveTo>
                  <a:pt x="4305" y="29908"/>
                </a:moveTo>
                <a:lnTo>
                  <a:pt x="0" y="0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" name="object 17"/>
          <p:cNvSpPr/>
          <p:nvPr/>
        </p:nvSpPr>
        <p:spPr>
          <a:xfrm>
            <a:off x="4650397" y="759574"/>
            <a:ext cx="31115" cy="21590"/>
          </a:xfrm>
          <a:custGeom>
            <a:avLst/>
            <a:gdLst/>
            <a:ahLst/>
            <a:cxnLst/>
            <a:rect l="l" t="t" r="r" b="b"/>
            <a:pathLst>
              <a:path w="31114" h="21590">
                <a:moveTo>
                  <a:pt x="30949" y="0"/>
                </a:moveTo>
                <a:lnTo>
                  <a:pt x="0" y="21475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" name="object 18"/>
          <p:cNvSpPr/>
          <p:nvPr/>
        </p:nvSpPr>
        <p:spPr>
          <a:xfrm>
            <a:off x="4646104" y="806348"/>
            <a:ext cx="30480" cy="22860"/>
          </a:xfrm>
          <a:custGeom>
            <a:avLst/>
            <a:gdLst/>
            <a:ahLst/>
            <a:cxnLst/>
            <a:rect l="l" t="t" r="r" b="b"/>
            <a:pathLst>
              <a:path w="30479" h="22859">
                <a:moveTo>
                  <a:pt x="30225" y="22478"/>
                </a:moveTo>
                <a:lnTo>
                  <a:pt x="0" y="0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" name="object 19"/>
          <p:cNvSpPr/>
          <p:nvPr/>
        </p:nvSpPr>
        <p:spPr>
          <a:xfrm>
            <a:off x="4616157" y="814247"/>
            <a:ext cx="3810" cy="24765"/>
          </a:xfrm>
          <a:custGeom>
            <a:avLst/>
            <a:gdLst/>
            <a:ahLst/>
            <a:cxnLst/>
            <a:rect l="l" t="t" r="r" b="b"/>
            <a:pathLst>
              <a:path w="3810" h="24765">
                <a:moveTo>
                  <a:pt x="0" y="24650"/>
                </a:moveTo>
                <a:lnTo>
                  <a:pt x="3390" y="0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" name="object 20"/>
          <p:cNvSpPr/>
          <p:nvPr/>
        </p:nvSpPr>
        <p:spPr>
          <a:xfrm>
            <a:off x="4558703" y="807719"/>
            <a:ext cx="34925" cy="15240"/>
          </a:xfrm>
          <a:custGeom>
            <a:avLst/>
            <a:gdLst/>
            <a:ahLst/>
            <a:cxnLst/>
            <a:rect l="l" t="t" r="r" b="b"/>
            <a:pathLst>
              <a:path w="34925" h="15240">
                <a:moveTo>
                  <a:pt x="34518" y="0"/>
                </a:moveTo>
                <a:lnTo>
                  <a:pt x="0" y="15074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" name="object 21"/>
          <p:cNvSpPr txBox="1"/>
          <p:nvPr/>
        </p:nvSpPr>
        <p:spPr>
          <a:xfrm>
            <a:off x="4415497" y="977937"/>
            <a:ext cx="40449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700" b="1" spc="25" dirty="0" smtClean="0">
                <a:solidFill>
                  <a:srgbClr val="EA6955"/>
                </a:solidFill>
                <a:latin typeface="Arial"/>
                <a:cs typeface="Arial"/>
              </a:rPr>
              <a:t>انشئ</a:t>
            </a:r>
            <a:endParaRPr sz="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838</Words>
  <Application>Microsoft Office PowerPoint</Application>
  <PresentationFormat>Custom</PresentationFormat>
  <Paragraphs>114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Gill Sans MT</vt:lpstr>
      <vt:lpstr>Helvetica Neue</vt:lpstr>
      <vt:lpstr>Lucida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Alaa Noureldeen</dc:creator>
  <cp:lastModifiedBy>Alaa Noureldeen</cp:lastModifiedBy>
  <cp:revision>103</cp:revision>
  <dcterms:created xsi:type="dcterms:W3CDTF">2016-12-01T15:21:47Z</dcterms:created>
  <dcterms:modified xsi:type="dcterms:W3CDTF">2018-03-07T17:21:09Z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2016-11-30T00:00:00Z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2016-12-01T00:00:00Z</vt:filetime>
  </property>
</Properties>
</file>