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  <p:sldMasterId id="2147483893" r:id="rId2"/>
  </p:sldMasterIdLst>
  <p:notesMasterIdLst>
    <p:notesMasterId r:id="rId12"/>
  </p:notesMasterIdLst>
  <p:sldIdLst>
    <p:sldId id="260" r:id="rId3"/>
    <p:sldId id="278" r:id="rId4"/>
    <p:sldId id="277" r:id="rId5"/>
    <p:sldId id="279" r:id="rId6"/>
    <p:sldId id="280" r:id="rId7"/>
    <p:sldId id="270" r:id="rId8"/>
    <p:sldId id="281" r:id="rId9"/>
    <p:sldId id="282" r:id="rId10"/>
    <p:sldId id="271" r:id="rId11"/>
  </p:sldIdLst>
  <p:sldSz cx="10691813" cy="755967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BE2"/>
    <a:srgbClr val="385723"/>
    <a:srgbClr val="8FBE44"/>
    <a:srgbClr val="DDDEDE"/>
    <a:srgbClr val="A9D18E"/>
    <a:srgbClr val="F4B18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3AB657-EAFE-4D0C-B6E0-19140C7516B5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FDC9BB-8649-4899-B765-2292D4049D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79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C9BB-8649-4899-B765-2292D4049D2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0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1321677" y="1565650"/>
            <a:ext cx="3444645" cy="4648719"/>
          </a:xfrm>
          <a:prstGeom prst="roundRect">
            <a:avLst>
              <a:gd name="adj" fmla="val 97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388807" y="2299317"/>
            <a:ext cx="3310384" cy="281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 userDrawn="1"/>
        </p:nvSpPr>
        <p:spPr>
          <a:xfrm>
            <a:off x="1388807" y="3346883"/>
            <a:ext cx="3310384" cy="2804004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99222" y="717735"/>
            <a:ext cx="3467100" cy="55880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>
            <a:lvl1pPr marL="0" indent="0" algn="ctr">
              <a:buNone/>
              <a:defRPr b="1" cap="none" spc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bg1">
                      <a:lumMod val="50000"/>
                    </a:schemeClr>
                  </a:outerShdw>
                </a:effectLst>
                <a:latin typeface="Playhouse" pitchFamily="2" charset="0"/>
              </a:defRPr>
            </a:lvl1pPr>
            <a:lvl2pPr marL="503971" indent="0" algn="ctr">
              <a:buNone/>
              <a:defRPr>
                <a:latin typeface="Playhouse" pitchFamily="2" charset="0"/>
              </a:defRPr>
            </a:lvl2pPr>
            <a:lvl3pPr marL="1007943" indent="0" algn="ctr">
              <a:buNone/>
              <a:defRPr>
                <a:latin typeface="Playhouse" pitchFamily="2" charset="0"/>
              </a:defRPr>
            </a:lvl3pPr>
            <a:lvl4pPr marL="1511914" indent="0" algn="ctr">
              <a:buNone/>
              <a:defRPr>
                <a:latin typeface="Playhouse" pitchFamily="2" charset="0"/>
              </a:defRPr>
            </a:lvl4pPr>
            <a:lvl5pPr marL="2015886" indent="0" algn="ctr">
              <a:buNone/>
              <a:defRPr>
                <a:latin typeface="Playhouse" pitchFamily="2" charset="0"/>
              </a:defRPr>
            </a:lvl5pPr>
          </a:lstStyle>
          <a:p>
            <a:pPr lvl="0"/>
            <a:r>
              <a:rPr lang="de-DE" smtClean="0"/>
              <a:t>Textmasterformat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920842" y="717735"/>
            <a:ext cx="3458223" cy="558800"/>
          </a:xfrm>
          <a:prstGeom prst="rect">
            <a:avLst/>
          </a:prstGeom>
        </p:spPr>
        <p:txBody>
          <a:bodyPr numCol="1">
            <a:prstTxWarp prst="textWave2">
              <a:avLst/>
            </a:prstTxWarp>
          </a:bodyPr>
          <a:lstStyle>
            <a:lvl1pPr marL="251986" indent="-251986">
              <a:buNone/>
              <a:defRPr lang="de-DE" b="1" cap="none" spc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bg1">
                      <a:lumMod val="50000"/>
                    </a:schemeClr>
                  </a:outerShdw>
                </a:effectLst>
                <a:latin typeface="Playhouse" pitchFamily="2" charset="0"/>
              </a:defRPr>
            </a:lvl1pPr>
          </a:lstStyle>
          <a:p>
            <a:pPr marL="0" lvl="0" indent="0" algn="ctr"/>
            <a:r>
              <a:rPr lang="de-DE" smtClean="0"/>
              <a:t>Textmasterformat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388808" y="1633538"/>
            <a:ext cx="3310384" cy="6651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Norddruck" panose="00000400000000000000" pitchFamily="2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925542" y="1562514"/>
            <a:ext cx="3444645" cy="4648719"/>
          </a:xfrm>
          <a:prstGeom prst="roundRect">
            <a:avLst>
              <a:gd name="adj" fmla="val 97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5992672" y="2296181"/>
            <a:ext cx="3310384" cy="281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 userDrawn="1"/>
        </p:nvSpPr>
        <p:spPr>
          <a:xfrm>
            <a:off x="5992672" y="3343747"/>
            <a:ext cx="3310384" cy="2804004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277058" y="1633538"/>
            <a:ext cx="2741612" cy="733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51986" indent="-251986" algn="ctr">
              <a:buNone/>
              <a:defRPr lang="de-DE" sz="1400" smtClean="0">
                <a:solidFill>
                  <a:schemeClr val="bg1"/>
                </a:solidFill>
                <a:latin typeface="Norddruck" panose="00000400000000000000" pitchFamily="2" charset="0"/>
              </a:defRPr>
            </a:lvl1pPr>
            <a:lvl2pPr>
              <a:defRPr lang="de-DE" smtClean="0"/>
            </a:lvl2pPr>
            <a:lvl3pPr marL="1007943" indent="0">
              <a:buNone/>
              <a:defRPr lang="de-DE" smtClean="0"/>
            </a:lvl3pPr>
            <a:lvl4pPr marL="1511914" indent="0">
              <a:buNone/>
              <a:defRPr lang="de-DE" smtClean="0"/>
            </a:lvl4pPr>
            <a:lvl5pPr marL="2015886" indent="0">
              <a:buNone/>
              <a:defRPr lang="de-DE"/>
            </a:lvl5pPr>
          </a:lstStyle>
          <a:p>
            <a:pPr marL="0" lvl="0" indent="0" algn="ctr"/>
            <a:r>
              <a:rPr lang="de-DE" smtClean="0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24" y="1254137"/>
            <a:ext cx="1044267" cy="389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platzhalter 7"/>
          <p:cNvSpPr txBox="1">
            <a:spLocks/>
          </p:cNvSpPr>
          <p:nvPr userDrawn="1"/>
        </p:nvSpPr>
        <p:spPr>
          <a:xfrm>
            <a:off x="3205088" y="1286368"/>
            <a:ext cx="531704" cy="335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Norddruck" panose="00000400000000000000" pitchFamily="2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cratchFont" panose="00000400000000000000" pitchFamily="2" charset="0"/>
              </a:rPr>
              <a:t>mit</a:t>
            </a:r>
            <a:endParaRPr lang="de-DE">
              <a:latin typeface="Scratch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1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915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762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46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1321677" y="1565650"/>
            <a:ext cx="3444645" cy="4648719"/>
          </a:xfrm>
          <a:prstGeom prst="roundRect">
            <a:avLst>
              <a:gd name="adj" fmla="val 971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388807" y="2299317"/>
            <a:ext cx="3310384" cy="2814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 userDrawn="1"/>
        </p:nvSpPr>
        <p:spPr>
          <a:xfrm>
            <a:off x="1388807" y="3346883"/>
            <a:ext cx="3310384" cy="2804004"/>
          </a:xfrm>
          <a:prstGeom prst="roundRect">
            <a:avLst>
              <a:gd name="adj" fmla="val 97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99222" y="717735"/>
            <a:ext cx="3467100" cy="55880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>
            <a:lvl1pPr marL="0" indent="0" algn="ctr">
              <a:buNone/>
              <a:defRPr b="1" cap="none" spc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bg1">
                      <a:lumMod val="50000"/>
                    </a:schemeClr>
                  </a:outerShdw>
                </a:effectLst>
                <a:latin typeface="Playhouse" pitchFamily="2" charset="0"/>
              </a:defRPr>
            </a:lvl1pPr>
            <a:lvl2pPr marL="503971" indent="0" algn="ctr">
              <a:buNone/>
              <a:defRPr>
                <a:latin typeface="Playhouse" pitchFamily="2" charset="0"/>
              </a:defRPr>
            </a:lvl2pPr>
            <a:lvl3pPr marL="1007943" indent="0" algn="ctr">
              <a:buNone/>
              <a:defRPr>
                <a:latin typeface="Playhouse" pitchFamily="2" charset="0"/>
              </a:defRPr>
            </a:lvl3pPr>
            <a:lvl4pPr marL="1511914" indent="0" algn="ctr">
              <a:buNone/>
              <a:defRPr>
                <a:latin typeface="Playhouse" pitchFamily="2" charset="0"/>
              </a:defRPr>
            </a:lvl4pPr>
            <a:lvl5pPr marL="2015886" indent="0" algn="ctr">
              <a:buNone/>
              <a:defRPr>
                <a:latin typeface="Playhouse" pitchFamily="2" charset="0"/>
              </a:defRPr>
            </a:lvl5pPr>
          </a:lstStyle>
          <a:p>
            <a:pPr lvl="0"/>
            <a:r>
              <a:rPr lang="de-DE" smtClean="0"/>
              <a:t>Textmasterformat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627879" y="717735"/>
            <a:ext cx="2592844" cy="418967"/>
          </a:xfrm>
          <a:prstGeom prst="rect">
            <a:avLst/>
          </a:prstGeom>
        </p:spPr>
        <p:txBody>
          <a:bodyPr numCol="1">
            <a:prstTxWarp prst="textWave2">
              <a:avLst/>
            </a:prstTxWarp>
          </a:bodyPr>
          <a:lstStyle>
            <a:lvl1pPr marL="251986" indent="-251986" algn="l">
              <a:buNone/>
              <a:defRPr lang="de-DE" sz="1600" b="1" cap="none" spc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bg1">
                      <a:lumMod val="50000"/>
                    </a:schemeClr>
                  </a:outerShdw>
                </a:effectLst>
                <a:latin typeface="Playhouse" pitchFamily="2" charset="0"/>
              </a:defRPr>
            </a:lvl1pPr>
            <a:lvl2pPr>
              <a:defRPr lang="de-DE" smtClean="0">
                <a:latin typeface="Playhouse" pitchFamily="2" charset="0"/>
              </a:defRPr>
            </a:lvl2pPr>
            <a:lvl3pPr>
              <a:defRPr lang="de-DE" smtClean="0">
                <a:latin typeface="Playhouse" pitchFamily="2" charset="0"/>
              </a:defRPr>
            </a:lvl3pPr>
            <a:lvl4pPr>
              <a:defRPr lang="de-DE" smtClean="0">
                <a:latin typeface="Playhouse" pitchFamily="2" charset="0"/>
              </a:defRPr>
            </a:lvl4pPr>
            <a:lvl5pPr>
              <a:defRPr lang="de-DE">
                <a:latin typeface="Playhouse" pitchFamily="2" charset="0"/>
              </a:defRPr>
            </a:lvl5pPr>
          </a:lstStyle>
          <a:p>
            <a:pPr marL="0" lvl="0" indent="0" algn="ctr"/>
            <a:r>
              <a:rPr lang="de-DE" smtClean="0"/>
              <a:t>Textmasterformat</a:t>
            </a:r>
            <a:endParaRPr lang="de-DE"/>
          </a:p>
        </p:txBody>
      </p:sp>
      <p:sp>
        <p:nvSpPr>
          <p:cNvPr id="14" name="Ellipse 13"/>
          <p:cNvSpPr/>
          <p:nvPr userDrawn="1"/>
        </p:nvSpPr>
        <p:spPr>
          <a:xfrm>
            <a:off x="2758026" y="6261119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2195" y="6241394"/>
            <a:ext cx="636001" cy="4024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cratchFont" panose="00000400000000000000" pitchFamily="2" charset="0"/>
              </a:defRPr>
            </a:lvl1pPr>
          </a:lstStyle>
          <a:p>
            <a:fld id="{393170BD-2EB1-426C-9D9C-689E266BE17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388808" y="1633538"/>
            <a:ext cx="3310384" cy="6651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Norddruck" panose="00000400000000000000" pitchFamily="2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16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122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56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397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8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48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216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052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592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 userDrawn="1"/>
        </p:nvCxnSpPr>
        <p:spPr>
          <a:xfrm>
            <a:off x="5345907" y="272617"/>
            <a:ext cx="0" cy="7000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 userDrawn="1"/>
        </p:nvSpPr>
        <p:spPr>
          <a:xfrm>
            <a:off x="2283206" y="5208197"/>
            <a:ext cx="7143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27906" y="495233"/>
            <a:ext cx="9036000" cy="622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 rot="16200000">
            <a:off x="423644" y="6242647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 rot="5400000">
            <a:off x="9647231" y="478933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774624" y="159351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 rot="19473656">
            <a:off x="745396" y="4265160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 rot="19982748">
            <a:off x="4468458" y="1523960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 rot="20672688">
            <a:off x="3599861" y="585553"/>
            <a:ext cx="113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8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Rechteck 20"/>
          <p:cNvSpPr/>
          <p:nvPr userDrawn="1"/>
        </p:nvSpPr>
        <p:spPr>
          <a:xfrm rot="6141406">
            <a:off x="608644" y="3097151"/>
            <a:ext cx="12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!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2" name="Rechteck 21"/>
          <p:cNvSpPr/>
          <p:nvPr userDrawn="1"/>
        </p:nvSpPr>
        <p:spPr>
          <a:xfrm rot="21116934">
            <a:off x="3984817" y="5555093"/>
            <a:ext cx="148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$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 rot="804427">
            <a:off x="871427" y="923321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 rot="1084641">
            <a:off x="4334986" y="3773848"/>
            <a:ext cx="118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7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>
          <a:xfrm rot="11863576">
            <a:off x="682688" y="1816664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 rot="1983266">
            <a:off x="2504048" y="407512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8" name="Rechteck 27"/>
          <p:cNvSpPr/>
          <p:nvPr userDrawn="1"/>
        </p:nvSpPr>
        <p:spPr>
          <a:xfrm rot="19982748">
            <a:off x="1386816" y="385473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 rot="21175001">
            <a:off x="823605" y="5639747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 rot="20249604">
            <a:off x="4475684" y="4775038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 rot="1260843">
            <a:off x="1301683" y="5687677"/>
            <a:ext cx="113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8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 rot="19982748">
            <a:off x="3124171" y="5737148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>
          <a:xfrm rot="1983266">
            <a:off x="2377294" y="5451952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 rot="1084641">
            <a:off x="7144391" y="252597"/>
            <a:ext cx="118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7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4845775" y="346414"/>
            <a:ext cx="12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!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4436928" y="2559593"/>
            <a:ext cx="1608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·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6165576" y="272616"/>
            <a:ext cx="183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ebdings" panose="05030102010509060703" pitchFamily="18" charset="2"/>
              </a:rPr>
              <a:t>¯</a:t>
            </a:r>
          </a:p>
        </p:txBody>
      </p:sp>
      <p:sp>
        <p:nvSpPr>
          <p:cNvPr id="40" name="Rechteck 39"/>
          <p:cNvSpPr/>
          <p:nvPr userDrawn="1"/>
        </p:nvSpPr>
        <p:spPr>
          <a:xfrm rot="20754270">
            <a:off x="8347772" y="181428"/>
            <a:ext cx="1199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ebdings" panose="05030102010509060703" pitchFamily="18" charset="2"/>
              </a:rPr>
              <a:t>)</a:t>
            </a:r>
          </a:p>
        </p:txBody>
      </p:sp>
      <p:sp>
        <p:nvSpPr>
          <p:cNvPr id="50" name="Rechteck 49"/>
          <p:cNvSpPr/>
          <p:nvPr userDrawn="1"/>
        </p:nvSpPr>
        <p:spPr>
          <a:xfrm rot="19473656">
            <a:off x="5325888" y="4137873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Rechteck 50"/>
          <p:cNvSpPr/>
          <p:nvPr userDrawn="1"/>
        </p:nvSpPr>
        <p:spPr>
          <a:xfrm rot="19982748">
            <a:off x="8970198" y="920399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 rot="6141406">
            <a:off x="5189136" y="2969864"/>
            <a:ext cx="12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!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3" name="Rechteck 52"/>
          <p:cNvSpPr/>
          <p:nvPr userDrawn="1"/>
        </p:nvSpPr>
        <p:spPr>
          <a:xfrm rot="21116934">
            <a:off x="8538675" y="5427806"/>
            <a:ext cx="148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$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 rot="804427">
            <a:off x="5451919" y="796034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 rot="1084641">
            <a:off x="8851050" y="3439295"/>
            <a:ext cx="118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7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6" name="Rechteck 55"/>
          <p:cNvSpPr/>
          <p:nvPr userDrawn="1"/>
        </p:nvSpPr>
        <p:spPr>
          <a:xfrm rot="11863576">
            <a:off x="5263180" y="1689377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7" name="Rechteck 56"/>
          <p:cNvSpPr/>
          <p:nvPr userDrawn="1"/>
        </p:nvSpPr>
        <p:spPr>
          <a:xfrm rot="21175001">
            <a:off x="5404097" y="5512460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8" name="Rechteck 57"/>
          <p:cNvSpPr/>
          <p:nvPr userDrawn="1"/>
        </p:nvSpPr>
        <p:spPr>
          <a:xfrm rot="20249604">
            <a:off x="9029542" y="4647751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59" name="Rechteck 58"/>
          <p:cNvSpPr/>
          <p:nvPr userDrawn="1"/>
        </p:nvSpPr>
        <p:spPr>
          <a:xfrm rot="1260843">
            <a:off x="5882175" y="5560390"/>
            <a:ext cx="113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8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>
          <a:xfrm rot="19982748">
            <a:off x="7704663" y="5609861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61" name="Rechteck 60"/>
          <p:cNvSpPr/>
          <p:nvPr userDrawn="1"/>
        </p:nvSpPr>
        <p:spPr>
          <a:xfrm rot="1983266">
            <a:off x="6957786" y="5324665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62" name="Rechteck 61"/>
          <p:cNvSpPr/>
          <p:nvPr userDrawn="1"/>
        </p:nvSpPr>
        <p:spPr>
          <a:xfrm>
            <a:off x="8971695" y="2066924"/>
            <a:ext cx="1608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·</a:t>
            </a:r>
          </a:p>
        </p:txBody>
      </p:sp>
      <p:sp>
        <p:nvSpPr>
          <p:cNvPr id="49" name="Textfeld 48"/>
          <p:cNvSpPr txBox="1"/>
          <p:nvPr userDrawn="1"/>
        </p:nvSpPr>
        <p:spPr>
          <a:xfrm>
            <a:off x="774764" y="6934298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So</a:t>
            </a:r>
            <a:r>
              <a:rPr lang="de-DE" sz="16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 machst du eine Karte: </a:t>
            </a:r>
            <a:endParaRPr lang="de-DE" sz="16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5392751" y="6647547"/>
            <a:ext cx="911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5400" smtClean="0">
                <a:solidFill>
                  <a:schemeClr val="bg1">
                    <a:lumMod val="65000"/>
                  </a:schemeClr>
                </a:solidFill>
                <a:latin typeface="Wingdings" panose="05000000000000000000" pitchFamily="2" charset="2"/>
              </a:rPr>
              <a:t>S</a:t>
            </a:r>
          </a:p>
        </p:txBody>
      </p:sp>
      <p:sp>
        <p:nvSpPr>
          <p:cNvPr id="67" name="Textfeld 66"/>
          <p:cNvSpPr txBox="1"/>
          <p:nvPr userDrawn="1"/>
        </p:nvSpPr>
        <p:spPr>
          <a:xfrm>
            <a:off x="3839446" y="6912994"/>
            <a:ext cx="152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1. Falte das Blatt in der Mitte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68" name="Textfeld 67"/>
          <p:cNvSpPr txBox="1"/>
          <p:nvPr userDrawn="1"/>
        </p:nvSpPr>
        <p:spPr>
          <a:xfrm>
            <a:off x="5842666" y="6912994"/>
            <a:ext cx="179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2. Klebe die Rückseite zusammen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69" name="Textfeld 68"/>
          <p:cNvSpPr txBox="1"/>
          <p:nvPr userDrawn="1"/>
        </p:nvSpPr>
        <p:spPr>
          <a:xfrm>
            <a:off x="8138728" y="6904624"/>
            <a:ext cx="19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3. Schneide entlang der gestrichelten Linie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70" name="Rechteck 69"/>
          <p:cNvSpPr/>
          <p:nvPr userDrawn="1"/>
        </p:nvSpPr>
        <p:spPr>
          <a:xfrm rot="16200000">
            <a:off x="7561485" y="6737934"/>
            <a:ext cx="771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smtClean="0">
                <a:solidFill>
                  <a:schemeClr val="bg1">
                    <a:lumMod val="65000"/>
                  </a:schemeClr>
                </a:solidFill>
                <a:latin typeface="Wingdings" panose="05000000000000000000" pitchFamily="2" charset="2"/>
              </a:rPr>
              <a:t>"</a:t>
            </a:r>
            <a:endParaRPr lang="de-DE" sz="1800" smtClean="0">
              <a:solidFill>
                <a:schemeClr val="bg1">
                  <a:lumMod val="65000"/>
                </a:schemeClr>
              </a:solidFill>
              <a:latin typeface="MS Shell Dlg 2" panose="020B0604030504040204" pitchFamily="34" charset="0"/>
            </a:endParaRPr>
          </a:p>
        </p:txBody>
      </p:sp>
      <p:pic>
        <p:nvPicPr>
          <p:cNvPr id="71" name="Grafik 7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1801" y="6846120"/>
            <a:ext cx="3840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/>
          <p:cNvCxnSpPr/>
          <p:nvPr userDrawn="1"/>
        </p:nvCxnSpPr>
        <p:spPr>
          <a:xfrm>
            <a:off x="5345907" y="272617"/>
            <a:ext cx="0" cy="7000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Ellipse 6"/>
          <p:cNvSpPr/>
          <p:nvPr userDrawn="1"/>
        </p:nvSpPr>
        <p:spPr>
          <a:xfrm>
            <a:off x="2283206" y="5208197"/>
            <a:ext cx="7143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27906" y="495233"/>
            <a:ext cx="9036000" cy="62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774764" y="6934298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So</a:t>
            </a:r>
            <a:r>
              <a:rPr lang="de-DE" sz="16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 machst du eine Karte: </a:t>
            </a:r>
            <a:endParaRPr lang="de-DE" sz="16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5344357" y="1333499"/>
            <a:ext cx="4519549" cy="538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423644" y="6242647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 rot="5400000">
            <a:off x="9673865" y="478933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74624" y="159351"/>
            <a:ext cx="5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Wingdings" panose="05000000000000000000" pitchFamily="2" charset="2"/>
              </a:rPr>
              <a:t>#</a:t>
            </a:r>
            <a:endParaRPr lang="de-DE" sz="1100" smtClean="0">
              <a:solidFill>
                <a:schemeClr val="bg1">
                  <a:lumMod val="5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 rot="19473656">
            <a:off x="745396" y="4265160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 rot="19982748">
            <a:off x="4468458" y="1523960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 rot="20672688">
            <a:off x="3599861" y="585553"/>
            <a:ext cx="113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8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 rot="6141406">
            <a:off x="608644" y="3097151"/>
            <a:ext cx="12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!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 rot="21116934">
            <a:off x="3984817" y="5555093"/>
            <a:ext cx="148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$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 rot="804427">
            <a:off x="871427" y="923321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 rot="1084641">
            <a:off x="4334986" y="3773848"/>
            <a:ext cx="118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7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Rechteck 20"/>
          <p:cNvSpPr/>
          <p:nvPr userDrawn="1"/>
        </p:nvSpPr>
        <p:spPr>
          <a:xfrm rot="11863576">
            <a:off x="682688" y="1816664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2" name="Rechteck 21"/>
          <p:cNvSpPr/>
          <p:nvPr userDrawn="1"/>
        </p:nvSpPr>
        <p:spPr>
          <a:xfrm rot="1983266">
            <a:off x="2504048" y="407512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 rot="19982748">
            <a:off x="1386816" y="385473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 rot="19982748">
            <a:off x="9045742" y="388774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 rot="21175001">
            <a:off x="823605" y="5639747"/>
            <a:ext cx="74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6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>
          <a:xfrm rot="20249604">
            <a:off x="4475684" y="4775038"/>
            <a:ext cx="9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Q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 rot="1260843">
            <a:off x="1301683" y="5687677"/>
            <a:ext cx="113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8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8" name="Rechteck 27"/>
          <p:cNvSpPr/>
          <p:nvPr userDrawn="1"/>
        </p:nvSpPr>
        <p:spPr>
          <a:xfrm rot="19982748">
            <a:off x="3124171" y="5737148"/>
            <a:ext cx="112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«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29" name="Rechteck 28"/>
          <p:cNvSpPr/>
          <p:nvPr userDrawn="1"/>
        </p:nvSpPr>
        <p:spPr>
          <a:xfrm rot="1983266">
            <a:off x="2377294" y="5451952"/>
            <a:ext cx="116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: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 rot="1084641">
            <a:off x="7144391" y="252597"/>
            <a:ext cx="118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7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4845775" y="346414"/>
            <a:ext cx="12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!</a:t>
            </a:r>
            <a:endParaRPr lang="de-DE" sz="4000" smtClean="0">
              <a:solidFill>
                <a:schemeClr val="accent1">
                  <a:lumMod val="20000"/>
                  <a:lumOff val="80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4436928" y="2559593"/>
            <a:ext cx="1608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ngdings" panose="05000000000000000000" pitchFamily="2" charset="2"/>
              </a:rPr>
              <a:t>·</a:t>
            </a:r>
          </a:p>
        </p:txBody>
      </p:sp>
      <p:sp>
        <p:nvSpPr>
          <p:cNvPr id="33" name="Rechteck 32"/>
          <p:cNvSpPr/>
          <p:nvPr userDrawn="1"/>
        </p:nvSpPr>
        <p:spPr>
          <a:xfrm>
            <a:off x="5392751" y="6647547"/>
            <a:ext cx="911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5400" smtClean="0">
                <a:solidFill>
                  <a:schemeClr val="bg1">
                    <a:lumMod val="65000"/>
                  </a:schemeClr>
                </a:solidFill>
                <a:latin typeface="Wingdings" panose="05000000000000000000" pitchFamily="2" charset="2"/>
              </a:rPr>
              <a:t>S</a:t>
            </a:r>
          </a:p>
        </p:txBody>
      </p:sp>
      <p:sp>
        <p:nvSpPr>
          <p:cNvPr id="34" name="Rechteck 33"/>
          <p:cNvSpPr/>
          <p:nvPr userDrawn="1"/>
        </p:nvSpPr>
        <p:spPr>
          <a:xfrm>
            <a:off x="6165576" y="272616"/>
            <a:ext cx="183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ebdings" panose="05030102010509060703" pitchFamily="18" charset="2"/>
              </a:rPr>
              <a:t>¯</a:t>
            </a:r>
          </a:p>
        </p:txBody>
      </p:sp>
      <p:sp>
        <p:nvSpPr>
          <p:cNvPr id="35" name="Rechteck 34"/>
          <p:cNvSpPr/>
          <p:nvPr userDrawn="1"/>
        </p:nvSpPr>
        <p:spPr>
          <a:xfrm rot="20754270">
            <a:off x="8347772" y="181428"/>
            <a:ext cx="1199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ebdings" panose="05030102010509060703" pitchFamily="18" charset="2"/>
              </a:rPr>
              <a:t>)</a:t>
            </a:r>
          </a:p>
        </p:txBody>
      </p:sp>
      <p:sp>
        <p:nvSpPr>
          <p:cNvPr id="36" name="Textfeld 35"/>
          <p:cNvSpPr txBox="1"/>
          <p:nvPr userDrawn="1"/>
        </p:nvSpPr>
        <p:spPr>
          <a:xfrm>
            <a:off x="3839446" y="6912994"/>
            <a:ext cx="152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1. Falte das Blatt in der Mitte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37" name="Textfeld 36"/>
          <p:cNvSpPr txBox="1"/>
          <p:nvPr userDrawn="1"/>
        </p:nvSpPr>
        <p:spPr>
          <a:xfrm>
            <a:off x="5842666" y="6912994"/>
            <a:ext cx="179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2. Klebe die Rückseite zusammen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38" name="Textfeld 37"/>
          <p:cNvSpPr txBox="1"/>
          <p:nvPr userDrawn="1"/>
        </p:nvSpPr>
        <p:spPr>
          <a:xfrm>
            <a:off x="8138728" y="6904624"/>
            <a:ext cx="19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1200" baseline="0" smtClean="0">
                <a:solidFill>
                  <a:schemeClr val="bg1">
                    <a:lumMod val="65000"/>
                  </a:schemeClr>
                </a:solidFill>
                <a:latin typeface="Druckschrift BY WOK" panose="02000603000000000000" pitchFamily="2" charset="0"/>
              </a:rPr>
              <a:t>3. Schneide entlang der gestrichelten Linie</a:t>
            </a:r>
            <a:endParaRPr lang="de-DE" sz="1200">
              <a:solidFill>
                <a:schemeClr val="bg1">
                  <a:lumMod val="65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 rot="16200000">
            <a:off x="7561485" y="6737934"/>
            <a:ext cx="771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smtClean="0">
                <a:solidFill>
                  <a:schemeClr val="bg1">
                    <a:lumMod val="65000"/>
                  </a:schemeClr>
                </a:solidFill>
                <a:latin typeface="Wingdings" panose="05000000000000000000" pitchFamily="2" charset="2"/>
              </a:rPr>
              <a:t>"</a:t>
            </a:r>
            <a:endParaRPr lang="de-DE" sz="1800" smtClean="0">
              <a:solidFill>
                <a:schemeClr val="bg1">
                  <a:lumMod val="65000"/>
                </a:schemeClr>
              </a:solidFill>
              <a:latin typeface="MS Shell Dlg 2" panose="020B060403050404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41801" y="6846120"/>
            <a:ext cx="3840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fontsplace.com/playhouse-free-font-download.html" TargetMode="External"/><Relationship Id="rId7" Type="http://schemas.openxmlformats.org/officeDocument/2006/relationships/image" Target="../media/image37.png"/><Relationship Id="rId12" Type="http://schemas.openxmlformats.org/officeDocument/2006/relationships/hyperlink" Target="https://scratch.mit.edu/" TargetMode="External"/><Relationship Id="rId2" Type="http://schemas.openxmlformats.org/officeDocument/2006/relationships/hyperlink" Target="https://wiki.scratch.mit.edu/wiki/Scratch_Fo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hyperlink" Target="https://scratch.mit.edu/info/cards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hyperlink" Target="http://www.derwok.de/" TargetMode="Externa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1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smtClean="0"/>
              <a:t>Einlauf ins Stadion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Einlauf ins Stadion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Bringe den Ball und die zwei Spieler </a:t>
            </a:r>
            <a:b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auf den Rasen. Lass den Ball quer </a:t>
            </a:r>
            <a:b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durch das ganze Stadion fliegen.</a:t>
            </a:r>
            <a:endParaRPr lang="de-DE" sz="1200" dirty="0">
              <a:latin typeface="Druckschrift BY WOK" panose="02000603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43793" y="1357313"/>
            <a:ext cx="4517383" cy="2962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988682"/>
            <a:ext cx="4517383" cy="74923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rgbClr val="385723"/>
                </a:solidFill>
                <a:latin typeface="ScratchFont" panose="00000400000000000000" pitchFamily="2" charset="0"/>
              </a:rPr>
              <a:t>Tipp</a:t>
            </a:r>
            <a:endParaRPr lang="de-DE" sz="140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43793" y="4342410"/>
            <a:ext cx="4517383" cy="1617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7113853" y="1621715"/>
            <a:ext cx="6174" cy="140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/>
          <p:cNvGrpSpPr/>
          <p:nvPr/>
        </p:nvGrpSpPr>
        <p:grpSpPr>
          <a:xfrm>
            <a:off x="7761590" y="1667585"/>
            <a:ext cx="951255" cy="361974"/>
            <a:chOff x="6790744" y="1755117"/>
            <a:chExt cx="951255" cy="361974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0744" y="1755117"/>
              <a:ext cx="951255" cy="317085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625" y="1941449"/>
              <a:ext cx="100367" cy="175642"/>
            </a:xfrm>
            <a:prstGeom prst="rect">
              <a:avLst/>
            </a:prstGeom>
          </p:spPr>
        </p:pic>
      </p:grpSp>
      <p:grpSp>
        <p:nvGrpSpPr>
          <p:cNvPr id="86" name="Gruppieren 85"/>
          <p:cNvGrpSpPr/>
          <p:nvPr/>
        </p:nvGrpSpPr>
        <p:grpSpPr>
          <a:xfrm>
            <a:off x="6415611" y="6255673"/>
            <a:ext cx="2775292" cy="419826"/>
            <a:chOff x="6480983" y="5474023"/>
            <a:chExt cx="2775292" cy="419826"/>
          </a:xfrm>
        </p:grpSpPr>
        <p:sp>
          <p:nvSpPr>
            <p:cNvPr id="37" name="Textfeld 36"/>
            <p:cNvSpPr txBox="1"/>
            <p:nvPr/>
          </p:nvSpPr>
          <p:spPr>
            <a:xfrm>
              <a:off x="7559011" y="5474023"/>
              <a:ext cx="1697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latin typeface="Druckschrift BY WOK" panose="02000603000000000000" pitchFamily="2" charset="0"/>
                </a:rPr>
                <a:t>Benutze diese Funktion, um die Figuren kleiner zu machen.</a:t>
              </a:r>
            </a:p>
          </p:txBody>
        </p: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983" y="5524422"/>
              <a:ext cx="1022675" cy="281606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155" y="5718207"/>
              <a:ext cx="100367" cy="175642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7443024" y="2722134"/>
            <a:ext cx="225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den Fußball hinzu. Ändere den Namen und den Drehmodus wie hier auf dem Bild.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8761249" y="1559033"/>
            <a:ext cx="423383" cy="429028"/>
            <a:chOff x="7843119" y="1707271"/>
            <a:chExt cx="423383" cy="429028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3119" y="1707271"/>
              <a:ext cx="423383" cy="429028"/>
            </a:xfrm>
            <a:prstGeom prst="rect">
              <a:avLst/>
            </a:prstGeom>
          </p:spPr>
        </p:pic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549" y="1754502"/>
              <a:ext cx="100367" cy="175642"/>
            </a:xfrm>
            <a:prstGeom prst="rect">
              <a:avLst/>
            </a:prstGeom>
          </p:spPr>
        </p:pic>
      </p:grpSp>
      <p:grpSp>
        <p:nvGrpSpPr>
          <p:cNvPr id="36" name="Gruppieren 35"/>
          <p:cNvGrpSpPr/>
          <p:nvPr/>
        </p:nvGrpSpPr>
        <p:grpSpPr>
          <a:xfrm>
            <a:off x="7725999" y="2070573"/>
            <a:ext cx="1662358" cy="644627"/>
            <a:chOff x="7599446" y="2163652"/>
            <a:chExt cx="1662358" cy="644627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7"/>
            <a:srcRect l="7902"/>
            <a:stretch/>
          </p:blipFill>
          <p:spPr>
            <a:xfrm>
              <a:off x="7599446" y="2163652"/>
              <a:ext cx="1662358" cy="604838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cxnSp>
          <p:nvCxnSpPr>
            <p:cNvPr id="68" name="Gerader Verbinder 67"/>
            <p:cNvCxnSpPr/>
            <p:nvPr/>
          </p:nvCxnSpPr>
          <p:spPr>
            <a:xfrm flipH="1" flipV="1">
              <a:off x="8291443" y="2278559"/>
              <a:ext cx="343253" cy="529720"/>
            </a:xfrm>
            <a:prstGeom prst="line">
              <a:avLst/>
            </a:prstGeom>
            <a:ln w="6350"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 flipV="1">
              <a:off x="8657842" y="2500347"/>
              <a:ext cx="151607" cy="307932"/>
            </a:xfrm>
            <a:prstGeom prst="line">
              <a:avLst/>
            </a:prstGeom>
            <a:ln w="6350"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feld 72"/>
          <p:cNvSpPr txBox="1"/>
          <p:nvPr/>
        </p:nvSpPr>
        <p:spPr>
          <a:xfrm>
            <a:off x="8076316" y="3850122"/>
            <a:ext cx="174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Ändere Richtung und Drehmodus wie hier auf dem Bild.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615159" y="1686950"/>
            <a:ext cx="1366658" cy="1373738"/>
            <a:chOff x="5315432" y="1754502"/>
            <a:chExt cx="1366658" cy="1373738"/>
          </a:xfrm>
        </p:grpSpPr>
        <p:sp>
          <p:nvSpPr>
            <p:cNvPr id="47" name="Textfeld 46"/>
            <p:cNvSpPr txBox="1"/>
            <p:nvPr/>
          </p:nvSpPr>
          <p:spPr>
            <a:xfrm>
              <a:off x="5315432" y="2789686"/>
              <a:ext cx="1366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smtClean="0">
                  <a:latin typeface="Druckschrift BY WOK" panose="02000603000000000000" pitchFamily="2" charset="0"/>
                </a:rPr>
                <a:t>Füge das Fußballfeld als neues Bühnenbild hinzu.</a:t>
              </a:r>
              <a:endParaRPr lang="de-DE" sz="800" dirty="0">
                <a:latin typeface="Druckschrift BY WOK" panose="02000603000000000000" pitchFamily="2" charset="0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148" y="2125622"/>
              <a:ext cx="642201" cy="632245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grpSp>
          <p:nvGrpSpPr>
            <p:cNvPr id="34" name="Gruppieren 33"/>
            <p:cNvGrpSpPr/>
            <p:nvPr/>
          </p:nvGrpSpPr>
          <p:grpSpPr>
            <a:xfrm>
              <a:off x="5692090" y="1754502"/>
              <a:ext cx="579031" cy="371940"/>
              <a:chOff x="5692090" y="1754502"/>
              <a:chExt cx="579031" cy="371940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2090" y="1754502"/>
                <a:ext cx="579031" cy="279297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</p:pic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629" y="1950800"/>
                <a:ext cx="100367" cy="175642"/>
              </a:xfrm>
              <a:prstGeom prst="rect">
                <a:avLst/>
              </a:prstGeom>
            </p:spPr>
          </p:pic>
        </p:grpSp>
      </p:grpSp>
      <p:grpSp>
        <p:nvGrpSpPr>
          <p:cNvPr id="74" name="Gruppieren 73"/>
          <p:cNvGrpSpPr/>
          <p:nvPr/>
        </p:nvGrpSpPr>
        <p:grpSpPr>
          <a:xfrm>
            <a:off x="5701759" y="3165175"/>
            <a:ext cx="951255" cy="361974"/>
            <a:chOff x="6790744" y="1755117"/>
            <a:chExt cx="951255" cy="361974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0744" y="1755117"/>
              <a:ext cx="951255" cy="317085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625" y="1941449"/>
              <a:ext cx="100367" cy="175642"/>
            </a:xfrm>
            <a:prstGeom prst="rect">
              <a:avLst/>
            </a:prstGeom>
          </p:spPr>
        </p:pic>
      </p:grpSp>
      <p:cxnSp>
        <p:nvCxnSpPr>
          <p:cNvPr id="77" name="Gerader Verbinder 76"/>
          <p:cNvCxnSpPr/>
          <p:nvPr/>
        </p:nvCxnSpPr>
        <p:spPr>
          <a:xfrm flipV="1">
            <a:off x="5672569" y="3082829"/>
            <a:ext cx="3851676" cy="1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/>
          <p:cNvGrpSpPr/>
          <p:nvPr/>
        </p:nvGrpSpPr>
        <p:grpSpPr>
          <a:xfrm>
            <a:off x="5983104" y="3537290"/>
            <a:ext cx="445770" cy="445770"/>
            <a:chOff x="6724176" y="3445546"/>
            <a:chExt cx="445770" cy="445770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4176" y="3445546"/>
              <a:ext cx="445770" cy="445770"/>
            </a:xfrm>
            <a:prstGeom prst="rect">
              <a:avLst/>
            </a:prstGeom>
          </p:spPr>
        </p:pic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38" y="3524325"/>
              <a:ext cx="100367" cy="175642"/>
            </a:xfrm>
            <a:prstGeom prst="rect">
              <a:avLst/>
            </a:prstGeom>
          </p:spPr>
        </p:pic>
      </p:grpSp>
      <p:grpSp>
        <p:nvGrpSpPr>
          <p:cNvPr id="84" name="Gruppieren 83"/>
          <p:cNvGrpSpPr/>
          <p:nvPr/>
        </p:nvGrpSpPr>
        <p:grpSpPr>
          <a:xfrm>
            <a:off x="7919003" y="3165175"/>
            <a:ext cx="1604963" cy="708670"/>
            <a:chOff x="7647852" y="3312703"/>
            <a:chExt cx="1604963" cy="708670"/>
          </a:xfrm>
        </p:grpSpPr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47852" y="3312703"/>
              <a:ext cx="1604963" cy="609600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cxnSp>
          <p:nvCxnSpPr>
            <p:cNvPr id="80" name="Gerader Verbinder 79"/>
            <p:cNvCxnSpPr/>
            <p:nvPr/>
          </p:nvCxnSpPr>
          <p:spPr>
            <a:xfrm flipH="1" flipV="1">
              <a:off x="8705545" y="3653066"/>
              <a:ext cx="138077" cy="368307"/>
            </a:xfrm>
            <a:prstGeom prst="line">
              <a:avLst/>
            </a:prstGeom>
            <a:ln w="6350"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/>
            <p:cNvCxnSpPr/>
            <p:nvPr/>
          </p:nvCxnSpPr>
          <p:spPr>
            <a:xfrm flipV="1">
              <a:off x="8874483" y="3557577"/>
              <a:ext cx="250419" cy="463796"/>
            </a:xfrm>
            <a:prstGeom prst="line">
              <a:avLst/>
            </a:prstGeom>
            <a:ln w="6350"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feld 87"/>
          <p:cNvSpPr txBox="1"/>
          <p:nvPr/>
        </p:nvSpPr>
        <p:spPr>
          <a:xfrm>
            <a:off x="5313394" y="3981715"/>
            <a:ext cx="171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das Äffchen hinzu und wähle sein zweites Kostüm aus.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7006039" y="3176661"/>
            <a:ext cx="716587" cy="1079879"/>
            <a:chOff x="7006039" y="3424311"/>
            <a:chExt cx="716587" cy="1079879"/>
          </a:xfrm>
        </p:grpSpPr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06039" y="3424311"/>
              <a:ext cx="716587" cy="1079879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142" y="4249711"/>
              <a:ext cx="100367" cy="175642"/>
            </a:xfrm>
            <a:prstGeom prst="rect">
              <a:avLst/>
            </a:prstGeom>
          </p:spPr>
        </p:pic>
      </p:grpSp>
      <p:pic>
        <p:nvPicPr>
          <p:cNvPr id="92" name="Grafik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7" y="4560617"/>
            <a:ext cx="1233960" cy="1358392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6196" y="4615654"/>
            <a:ext cx="294089" cy="294089"/>
          </a:xfrm>
          <a:prstGeom prst="rect">
            <a:avLst/>
          </a:prstGeom>
        </p:spPr>
      </p:pic>
      <p:sp>
        <p:nvSpPr>
          <p:cNvPr id="94" name="Textfeld 93"/>
          <p:cNvSpPr txBox="1"/>
          <p:nvPr/>
        </p:nvSpPr>
        <p:spPr>
          <a:xfrm>
            <a:off x="7806688" y="4824683"/>
            <a:ext cx="17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smtClean="0">
                <a:latin typeface="Druckschrift BY WOK" panose="02000603000000000000" pitchFamily="2" charset="0"/>
              </a:rPr>
              <a:t>Der Ball wird in die Mitte gesetzt.</a:t>
            </a:r>
            <a:endParaRPr lang="de-DE" sz="800" dirty="0" smtClean="0">
              <a:latin typeface="Druckschrift BY WOK" panose="02000603000000000000" pitchFamily="2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7711714" y="4978543"/>
            <a:ext cx="1883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smtClean="0">
                <a:latin typeface="Druckschrift BY WOK" panose="02000603000000000000" pitchFamily="2" charset="0"/>
              </a:rPr>
              <a:t>Die Richtung zeigt nach links unten.</a:t>
            </a:r>
            <a:endParaRPr lang="de-DE" sz="800" dirty="0" smtClean="0">
              <a:latin typeface="Druckschrift BY WOK" panose="02000603000000000000" pitchFamily="2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7711714" y="5122939"/>
            <a:ext cx="1883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smtClean="0">
                <a:latin typeface="Druckschrift BY WOK" panose="02000603000000000000" pitchFamily="2" charset="0"/>
              </a:rPr>
              <a:t>Er wartet 1 Sekunde bis er losfliegt.</a:t>
            </a:r>
            <a:endParaRPr lang="de-DE" sz="800" dirty="0" smtClean="0">
              <a:latin typeface="Druckschrift BY WOK" panose="02000603000000000000" pitchFamily="2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7711714" y="5453583"/>
            <a:ext cx="1883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smtClean="0">
                <a:latin typeface="Druckschrift BY WOK" panose="02000603000000000000" pitchFamily="2" charset="0"/>
              </a:rPr>
              <a:t>Der Ball saust über den Bildschirm.</a:t>
            </a:r>
            <a:endParaRPr lang="de-DE" sz="800" dirty="0" smtClean="0">
              <a:latin typeface="Druckschrift BY WOK" panose="02000603000000000000" pitchFamily="2" charset="0"/>
            </a:endParaRPr>
          </a:p>
        </p:txBody>
      </p:sp>
      <p:cxnSp>
        <p:nvCxnSpPr>
          <p:cNvPr id="99" name="Gerader Verbinder 98"/>
          <p:cNvCxnSpPr>
            <a:stCxn id="94" idx="1"/>
          </p:cNvCxnSpPr>
          <p:nvPr/>
        </p:nvCxnSpPr>
        <p:spPr>
          <a:xfrm flipH="1" flipV="1">
            <a:off x="7310063" y="4930337"/>
            <a:ext cx="496625" cy="2068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>
            <a:stCxn id="96" idx="1"/>
          </p:cNvCxnSpPr>
          <p:nvPr/>
        </p:nvCxnSpPr>
        <p:spPr>
          <a:xfrm flipH="1">
            <a:off x="7211226" y="5230661"/>
            <a:ext cx="500488" cy="753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/>
          <p:cNvCxnSpPr>
            <a:stCxn id="95" idx="1"/>
          </p:cNvCxnSpPr>
          <p:nvPr/>
        </p:nvCxnSpPr>
        <p:spPr>
          <a:xfrm flipH="1">
            <a:off x="7573609" y="5086265"/>
            <a:ext cx="138105" cy="3342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>
            <a:stCxn id="98" idx="1"/>
          </p:cNvCxnSpPr>
          <p:nvPr/>
        </p:nvCxnSpPr>
        <p:spPr>
          <a:xfrm flipH="1" flipV="1">
            <a:off x="7399327" y="5428725"/>
            <a:ext cx="312387" cy="13258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/>
          <p:cNvCxnSpPr/>
          <p:nvPr/>
        </p:nvCxnSpPr>
        <p:spPr>
          <a:xfrm flipH="1">
            <a:off x="7412806" y="5561305"/>
            <a:ext cx="298908" cy="210485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hteck 114"/>
          <p:cNvSpPr/>
          <p:nvPr/>
        </p:nvSpPr>
        <p:spPr>
          <a:xfrm>
            <a:off x="5386423" y="1527011"/>
            <a:ext cx="54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</a:t>
            </a:r>
            <a:endParaRPr lang="de-DE" sz="3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6" name="Rechteck 115"/>
          <p:cNvSpPr/>
          <p:nvPr/>
        </p:nvSpPr>
        <p:spPr>
          <a:xfrm>
            <a:off x="7234639" y="1526796"/>
            <a:ext cx="54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</a:t>
            </a:r>
            <a:endParaRPr lang="de-DE" sz="3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7" name="Rechteck 116"/>
          <p:cNvSpPr/>
          <p:nvPr/>
        </p:nvSpPr>
        <p:spPr>
          <a:xfrm>
            <a:off x="5449131" y="3431012"/>
            <a:ext cx="54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</a:t>
            </a:r>
            <a:endParaRPr lang="de-DE" sz="3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Rechteck 117"/>
          <p:cNvSpPr/>
          <p:nvPr/>
        </p:nvSpPr>
        <p:spPr>
          <a:xfrm>
            <a:off x="7732080" y="3684782"/>
            <a:ext cx="54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</a:t>
            </a:r>
            <a:endParaRPr lang="de-DE" sz="3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0" name="Gruppieren 19"/>
          <p:cNvGrpSpPr/>
          <p:nvPr/>
        </p:nvGrpSpPr>
        <p:grpSpPr>
          <a:xfrm rot="3858277">
            <a:off x="2084071" y="2997934"/>
            <a:ext cx="353162" cy="357453"/>
            <a:chOff x="2084070" y="3351507"/>
            <a:chExt cx="353162" cy="357453"/>
          </a:xfrm>
        </p:grpSpPr>
        <p:cxnSp>
          <p:nvCxnSpPr>
            <p:cNvPr id="16" name="Gerader Verbinder 15"/>
            <p:cNvCxnSpPr/>
            <p:nvPr/>
          </p:nvCxnSpPr>
          <p:spPr>
            <a:xfrm flipV="1">
              <a:off x="2084070" y="3351507"/>
              <a:ext cx="285750" cy="185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V="1">
              <a:off x="2100198" y="3444398"/>
              <a:ext cx="285750" cy="185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 flipV="1">
              <a:off x="2151482" y="3523177"/>
              <a:ext cx="285750" cy="185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5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dirty="0" smtClean="0"/>
              <a:t>Aufwärmen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Aufwärmen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Die Katze bewegt </a:t>
            </a:r>
            <a: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sich </a:t>
            </a:r>
            <a:b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mit der Maus hoch </a:t>
            </a: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und runter. </a:t>
            </a:r>
            <a:b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Das Äffchen bewegt sich mit der Tastatur.</a:t>
            </a:r>
            <a:endParaRPr lang="de-DE" sz="1200" dirty="0">
              <a:latin typeface="Druckschrift BY WOK" panose="02000603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962145"/>
            <a:ext cx="4517383" cy="74923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rgbClr val="385723"/>
                </a:solidFill>
                <a:latin typeface="ScratchFont" panose="00000400000000000000" pitchFamily="2" charset="0"/>
              </a:rPr>
              <a:t>Probiere es aus!</a:t>
            </a:r>
            <a:endParaRPr lang="de-DE" sz="1400" dirty="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43793" y="1358900"/>
            <a:ext cx="4517383" cy="4574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50" y="3456887"/>
            <a:ext cx="445770" cy="445770"/>
          </a:xfrm>
          <a:prstGeom prst="rect">
            <a:avLst/>
          </a:prstGeom>
        </p:spPr>
      </p:pic>
      <p:sp>
        <p:nvSpPr>
          <p:cNvPr id="90" name="Abgerundetes Rechteck 89"/>
          <p:cNvSpPr/>
          <p:nvPr/>
        </p:nvSpPr>
        <p:spPr>
          <a:xfrm>
            <a:off x="3777291" y="4919875"/>
            <a:ext cx="403553" cy="375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perspectiveRelaxed">
              <a:rot lat="19212864" lon="2424313" rev="19539208"/>
            </a:camera>
            <a:lightRig rig="threePt" dir="t"/>
          </a:scene3d>
          <a:sp3d>
            <a:bevelT w="95250" h="184150"/>
            <a:bevelB w="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w</a:t>
            </a:r>
            <a:endParaRPr lang="de-DE" sz="2400" dirty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97" name="Abgerundetes Rechteck 96"/>
          <p:cNvSpPr/>
          <p:nvPr/>
        </p:nvSpPr>
        <p:spPr>
          <a:xfrm>
            <a:off x="3530116" y="5358241"/>
            <a:ext cx="403553" cy="375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perspectiveRelaxed">
              <a:rot lat="19212864" lon="2424313" rev="19539208"/>
            </a:camera>
            <a:lightRig rig="threePt" dir="t"/>
          </a:scene3d>
          <a:sp3d>
            <a:bevelT w="95250" h="184150"/>
            <a:bevelB w="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s</a:t>
            </a:r>
            <a:endParaRPr lang="de-DE" sz="2400" dirty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3562579" y="4660823"/>
            <a:ext cx="42672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Pfeil nach unten 101"/>
          <p:cNvSpPr/>
          <p:nvPr/>
        </p:nvSpPr>
        <p:spPr>
          <a:xfrm rot="10800000">
            <a:off x="3562579" y="3431668"/>
            <a:ext cx="42672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Pfeil nach unten 102"/>
          <p:cNvSpPr/>
          <p:nvPr/>
        </p:nvSpPr>
        <p:spPr>
          <a:xfrm>
            <a:off x="1472311" y="4686195"/>
            <a:ext cx="42672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unten 103"/>
          <p:cNvSpPr/>
          <p:nvPr/>
        </p:nvSpPr>
        <p:spPr>
          <a:xfrm rot="10800000">
            <a:off x="1491364" y="3591694"/>
            <a:ext cx="42672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0" name="Grafik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78" y="4457916"/>
            <a:ext cx="340263" cy="5954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450" y="1623488"/>
            <a:ext cx="445770" cy="4457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62" y="2055333"/>
            <a:ext cx="2065199" cy="105165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0" y="3938089"/>
            <a:ext cx="2069189" cy="2099492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8"/>
          <a:srcRect l="21169" t="16788" r="16801" b="8341"/>
          <a:stretch/>
        </p:blipFill>
        <p:spPr>
          <a:xfrm>
            <a:off x="6471928" y="6227009"/>
            <a:ext cx="425451" cy="290261"/>
          </a:xfrm>
          <a:prstGeom prst="roundRect">
            <a:avLst>
              <a:gd name="adj" fmla="val 16667"/>
            </a:avLst>
          </a:prstGeom>
          <a:ln>
            <a:solidFill>
              <a:srgbClr val="385723"/>
            </a:solidFill>
          </a:ln>
          <a:effectLst/>
        </p:spPr>
      </p:pic>
      <p:sp>
        <p:nvSpPr>
          <p:cNvPr id="106" name="Textfeld 105"/>
          <p:cNvSpPr txBox="1"/>
          <p:nvPr/>
        </p:nvSpPr>
        <p:spPr>
          <a:xfrm>
            <a:off x="6909067" y="6245116"/>
            <a:ext cx="199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Druckschrift BY WOK" panose="02000603000000000000" pitchFamily="2" charset="0"/>
              </a:rPr>
              <a:t>Klicke auf die grüne Flagge.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5791200" y="3295650"/>
            <a:ext cx="3676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43793" y="1951007"/>
            <a:ext cx="4517383" cy="3982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131" name="Abgerundetes Rechteck 130"/>
          <p:cNvSpPr/>
          <p:nvPr/>
        </p:nvSpPr>
        <p:spPr>
          <a:xfrm>
            <a:off x="7039513" y="4808886"/>
            <a:ext cx="2644624" cy="10339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Abgerundetes Rechteck 129"/>
          <p:cNvSpPr/>
          <p:nvPr/>
        </p:nvSpPr>
        <p:spPr>
          <a:xfrm>
            <a:off x="7567096" y="2557352"/>
            <a:ext cx="2109186" cy="96536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88" y="2096825"/>
            <a:ext cx="3867301" cy="2822941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dirty="0" smtClean="0"/>
              <a:t>Spitzkick!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Spitzkick!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Lasse den Ball an den Spielern abprallen.</a:t>
            </a:r>
            <a:endParaRPr lang="de-DE" sz="1200" dirty="0">
              <a:latin typeface="Druckschrift BY WOK" panose="02000603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43792" y="1353185"/>
            <a:ext cx="4517383" cy="569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962145"/>
            <a:ext cx="4517383" cy="74923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rgbClr val="385723"/>
                </a:solidFill>
                <a:latin typeface="ScratchFont" panose="00000400000000000000" pitchFamily="2" charset="0"/>
              </a:rPr>
              <a:t>Probiere es aus!</a:t>
            </a:r>
            <a:endParaRPr lang="de-DE" sz="1400" dirty="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8014629" y="2240846"/>
            <a:ext cx="171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Druckschrift BY WOK" panose="02000603000000000000" pitchFamily="2" charset="0"/>
              </a:rPr>
              <a:t>So baust du diese komplizierte Formel zusammen: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3"/>
          <a:srcRect l="21169" t="16788" r="16801" b="8341"/>
          <a:stretch/>
        </p:blipFill>
        <p:spPr>
          <a:xfrm>
            <a:off x="6485475" y="6247330"/>
            <a:ext cx="425451" cy="290261"/>
          </a:xfrm>
          <a:prstGeom prst="roundRect">
            <a:avLst>
              <a:gd name="adj" fmla="val 16667"/>
            </a:avLst>
          </a:prstGeom>
          <a:ln>
            <a:solidFill>
              <a:srgbClr val="385723"/>
            </a:solidFill>
          </a:ln>
          <a:effectLst/>
        </p:spPr>
      </p:pic>
      <p:sp>
        <p:nvSpPr>
          <p:cNvPr id="106" name="Textfeld 105"/>
          <p:cNvSpPr txBox="1"/>
          <p:nvPr/>
        </p:nvSpPr>
        <p:spPr>
          <a:xfrm>
            <a:off x="6922614" y="6265437"/>
            <a:ext cx="2133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Druckschrift BY WOK" panose="02000603000000000000" pitchFamily="2" charset="0"/>
              </a:rPr>
              <a:t>Klicke auf die grüne Flagge.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7616340" y="2524912"/>
            <a:ext cx="2031902" cy="998485"/>
            <a:chOff x="7630159" y="2967777"/>
            <a:chExt cx="2031902" cy="998485"/>
          </a:xfrm>
        </p:grpSpPr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159" y="2967777"/>
              <a:ext cx="2031902" cy="998485"/>
            </a:xfrm>
            <a:prstGeom prst="rect">
              <a:avLst/>
            </a:prstGeom>
          </p:spPr>
        </p:pic>
        <p:sp>
          <p:nvSpPr>
            <p:cNvPr id="113" name="Pfeil nach unten 112"/>
            <p:cNvSpPr/>
            <p:nvPr/>
          </p:nvSpPr>
          <p:spPr>
            <a:xfrm>
              <a:off x="8595932" y="3191674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Pfeil nach unten 118"/>
            <p:cNvSpPr/>
            <p:nvPr/>
          </p:nvSpPr>
          <p:spPr>
            <a:xfrm rot="5400000">
              <a:off x="8901639" y="3305304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Pfeil nach unten 119"/>
            <p:cNvSpPr/>
            <p:nvPr/>
          </p:nvSpPr>
          <p:spPr>
            <a:xfrm>
              <a:off x="8707822" y="3447453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Pfeil nach unten 120"/>
            <p:cNvSpPr/>
            <p:nvPr/>
          </p:nvSpPr>
          <p:spPr>
            <a:xfrm>
              <a:off x="8580841" y="3665348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23" name="Gerader Verbinder 122"/>
          <p:cNvCxnSpPr/>
          <p:nvPr/>
        </p:nvCxnSpPr>
        <p:spPr>
          <a:xfrm flipH="1">
            <a:off x="7688344" y="3438023"/>
            <a:ext cx="56887" cy="236428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7002970" y="4772030"/>
            <a:ext cx="2626394" cy="1102225"/>
            <a:chOff x="7158511" y="4788896"/>
            <a:chExt cx="2626394" cy="1102225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511" y="4788896"/>
              <a:ext cx="2626394" cy="1102225"/>
            </a:xfrm>
            <a:prstGeom prst="rect">
              <a:avLst/>
            </a:prstGeom>
          </p:spPr>
        </p:pic>
        <p:sp>
          <p:nvSpPr>
            <p:cNvPr id="124" name="Pfeil nach unten 123"/>
            <p:cNvSpPr/>
            <p:nvPr/>
          </p:nvSpPr>
          <p:spPr>
            <a:xfrm rot="10800000">
              <a:off x="8189361" y="5071025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Pfeil nach unten 124"/>
            <p:cNvSpPr/>
            <p:nvPr/>
          </p:nvSpPr>
          <p:spPr>
            <a:xfrm rot="10800000">
              <a:off x="8351135" y="5318916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Pfeil nach unten 125"/>
            <p:cNvSpPr/>
            <p:nvPr/>
          </p:nvSpPr>
          <p:spPr>
            <a:xfrm rot="10800000">
              <a:off x="8250493" y="5534312"/>
              <a:ext cx="120573" cy="116995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Pfeil nach unten 126"/>
            <p:cNvSpPr/>
            <p:nvPr/>
          </p:nvSpPr>
          <p:spPr>
            <a:xfrm rot="5400000">
              <a:off x="8555737" y="5430569"/>
              <a:ext cx="120573" cy="140854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28" name="Gerader Verbinder 127"/>
          <p:cNvCxnSpPr/>
          <p:nvPr/>
        </p:nvCxnSpPr>
        <p:spPr>
          <a:xfrm>
            <a:off x="7688344" y="4622741"/>
            <a:ext cx="56886" cy="271762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Grafik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986" y="2135286"/>
            <a:ext cx="294089" cy="294089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5615776" y="1569198"/>
            <a:ext cx="398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Druckschrift BY WOK" panose="02000603000000000000" pitchFamily="2" charset="0"/>
              </a:rPr>
              <a:t>Es gibt eine schlaue Formel, die den Ball in die richtige Richtung abprallen lässt. Du kannst aber natürlich auch eine eigene Lösung entwerfen!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grpSp>
        <p:nvGrpSpPr>
          <p:cNvPr id="135" name="Gruppieren 134"/>
          <p:cNvGrpSpPr/>
          <p:nvPr/>
        </p:nvGrpSpPr>
        <p:grpSpPr>
          <a:xfrm rot="16891428">
            <a:off x="5462677" y="4659222"/>
            <a:ext cx="554288" cy="470562"/>
            <a:chOff x="5592945" y="5108197"/>
            <a:chExt cx="554288" cy="470562"/>
          </a:xfrm>
        </p:grpSpPr>
        <p:sp>
          <p:nvSpPr>
            <p:cNvPr id="133" name="Pfeil nach unten 132"/>
            <p:cNvSpPr/>
            <p:nvPr/>
          </p:nvSpPr>
          <p:spPr>
            <a:xfrm rot="17165617">
              <a:off x="5634808" y="5066334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 rot="1012491">
              <a:off x="5609730" y="5206466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pic>
        <p:nvPicPr>
          <p:cNvPr id="136" name="Grafik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26" y="2843718"/>
            <a:ext cx="3207228" cy="2405421"/>
          </a:xfrm>
          <a:prstGeom prst="rect">
            <a:avLst/>
          </a:prstGeom>
        </p:spPr>
      </p:pic>
      <p:grpSp>
        <p:nvGrpSpPr>
          <p:cNvPr id="137" name="Gruppieren 136"/>
          <p:cNvGrpSpPr/>
          <p:nvPr/>
        </p:nvGrpSpPr>
        <p:grpSpPr>
          <a:xfrm rot="1885326">
            <a:off x="1972311" y="4298999"/>
            <a:ext cx="353162" cy="357453"/>
            <a:chOff x="2084070" y="3351507"/>
            <a:chExt cx="353162" cy="357453"/>
          </a:xfrm>
        </p:grpSpPr>
        <p:cxnSp>
          <p:nvCxnSpPr>
            <p:cNvPr id="138" name="Gerader Verbinder 137"/>
            <p:cNvCxnSpPr/>
            <p:nvPr/>
          </p:nvCxnSpPr>
          <p:spPr>
            <a:xfrm flipV="1">
              <a:off x="2084070" y="3351507"/>
              <a:ext cx="285750" cy="185783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 flipV="1">
              <a:off x="2100198" y="3444398"/>
              <a:ext cx="285750" cy="185783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/>
            <p:cNvCxnSpPr/>
            <p:nvPr/>
          </p:nvCxnSpPr>
          <p:spPr>
            <a:xfrm flipV="1">
              <a:off x="2151482" y="3523177"/>
              <a:ext cx="285750" cy="185783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43793" y="3185527"/>
            <a:ext cx="4517383" cy="2666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dirty="0" smtClean="0"/>
              <a:t>Abseits!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Abseits!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 lnSpcReduction="10000"/>
          </a:bodyPr>
          <a:lstStyle/>
          <a:p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Erstelle im Tor ein grünes Ziel und</a:t>
            </a:r>
            <a:b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hinter der Katze eine rote Linie. </a:t>
            </a:r>
            <a:b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Die grüne Linie gibt Punkte</a:t>
            </a:r>
            <a: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. </a:t>
            </a:r>
            <a:b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Die </a:t>
            </a:r>
            <a:r>
              <a:rPr lang="de-DE" sz="1200" dirty="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rote Linie beendet das Spiel.</a:t>
            </a:r>
            <a:endParaRPr lang="de-DE" sz="1200" dirty="0">
              <a:latin typeface="Druckschrift BY WOK" panose="02000603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43792" y="1353186"/>
            <a:ext cx="4517383" cy="1796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887751"/>
            <a:ext cx="4517383" cy="82362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rgbClr val="385723"/>
                </a:solidFill>
                <a:latin typeface="ScratchFont" panose="00000400000000000000" pitchFamily="2" charset="0"/>
              </a:rPr>
              <a:t>Probiere es aus!</a:t>
            </a:r>
            <a:endParaRPr lang="de-DE" sz="1400" dirty="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7666541" y="1672023"/>
            <a:ext cx="6174" cy="140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3"/>
          <a:srcRect l="21169" t="16788" r="16801" b="8341"/>
          <a:stretch/>
        </p:blipFill>
        <p:spPr>
          <a:xfrm>
            <a:off x="6471929" y="6210078"/>
            <a:ext cx="425451" cy="290261"/>
          </a:xfrm>
          <a:prstGeom prst="roundRect">
            <a:avLst>
              <a:gd name="adj" fmla="val 16667"/>
            </a:avLst>
          </a:prstGeom>
          <a:ln>
            <a:solidFill>
              <a:srgbClr val="385723"/>
            </a:solidFill>
          </a:ln>
          <a:effectLst/>
        </p:spPr>
      </p:pic>
      <p:sp>
        <p:nvSpPr>
          <p:cNvPr id="106" name="Textfeld 105"/>
          <p:cNvSpPr txBox="1"/>
          <p:nvPr/>
        </p:nvSpPr>
        <p:spPr>
          <a:xfrm>
            <a:off x="6909068" y="6228185"/>
            <a:ext cx="197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Druckschrift BY WOK" panose="02000603000000000000" pitchFamily="2" charset="0"/>
              </a:rPr>
              <a:t>Klicke auf die grüne Flagge.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0"/>
          <a:stretch/>
        </p:blipFill>
        <p:spPr>
          <a:xfrm>
            <a:off x="6010521" y="3734363"/>
            <a:ext cx="3665706" cy="2022187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5732025" y="4047857"/>
            <a:ext cx="554288" cy="470562"/>
            <a:chOff x="5790278" y="4304184"/>
            <a:chExt cx="554288" cy="470562"/>
          </a:xfrm>
        </p:grpSpPr>
        <p:sp>
          <p:nvSpPr>
            <p:cNvPr id="110" name="Pfeil nach unten 109"/>
            <p:cNvSpPr/>
            <p:nvPr/>
          </p:nvSpPr>
          <p:spPr>
            <a:xfrm rot="17165617">
              <a:off x="5832141" y="4262321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 rot="1012491">
              <a:off x="5807063" y="4402453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pic>
        <p:nvPicPr>
          <p:cNvPr id="114" name="Grafik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600" y="3367427"/>
            <a:ext cx="294089" cy="29408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8" y="2890099"/>
            <a:ext cx="3214412" cy="2410809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6095600" y="2089723"/>
            <a:ext cx="1349795" cy="291493"/>
            <a:chOff x="6095600" y="2299606"/>
            <a:chExt cx="1349795" cy="291493"/>
          </a:xfrm>
        </p:grpSpPr>
        <p:pic>
          <p:nvPicPr>
            <p:cNvPr id="133" name="Grafik 132"/>
            <p:cNvPicPr>
              <a:picLocks noChangeAspect="1"/>
            </p:cNvPicPr>
            <p:nvPr/>
          </p:nvPicPr>
          <p:blipFill rotWithShape="1">
            <a:blip r:embed="rId7"/>
            <a:srcRect t="20679" b="11873"/>
            <a:stretch/>
          </p:blipFill>
          <p:spPr>
            <a:xfrm>
              <a:off x="6095600" y="2299606"/>
              <a:ext cx="1349795" cy="183889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410" y="2415457"/>
              <a:ext cx="100367" cy="175642"/>
            </a:xfrm>
            <a:prstGeom prst="rect">
              <a:avLst/>
            </a:prstGeom>
          </p:spPr>
        </p:pic>
      </p:grpSp>
      <p:sp>
        <p:nvSpPr>
          <p:cNvPr id="136" name="Textfeld 135"/>
          <p:cNvSpPr txBox="1"/>
          <p:nvPr/>
        </p:nvSpPr>
        <p:spPr>
          <a:xfrm>
            <a:off x="5978049" y="1684235"/>
            <a:ext cx="13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Druckschrift BY WOK" panose="02000603000000000000" pitchFamily="2" charset="0"/>
              </a:rPr>
              <a:t>Wähle die Bühne und dann Bühnenbilder aus.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39" name="Grafik 1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344" y="2104102"/>
            <a:ext cx="688525" cy="46501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40" name="Grafik 1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39" y="2364261"/>
            <a:ext cx="100367" cy="175642"/>
          </a:xfrm>
          <a:prstGeom prst="rect">
            <a:avLst/>
          </a:prstGeom>
        </p:spPr>
      </p:pic>
      <p:sp>
        <p:nvSpPr>
          <p:cNvPr id="144" name="Textfeld 143"/>
          <p:cNvSpPr txBox="1"/>
          <p:nvPr/>
        </p:nvSpPr>
        <p:spPr>
          <a:xfrm>
            <a:off x="7781327" y="1649365"/>
            <a:ext cx="19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Druckschrift BY WOK" panose="02000603000000000000" pitchFamily="2" charset="0"/>
              </a:rPr>
              <a:t>Wähle das Rechteck-Werkzeug aus.</a:t>
            </a:r>
          </a:p>
          <a:p>
            <a:pPr algn="ctr"/>
            <a:r>
              <a:rPr lang="de-DE" sz="800" dirty="0" smtClean="0">
                <a:latin typeface="Druckschrift BY WOK" panose="02000603000000000000" pitchFamily="2" charset="0"/>
              </a:rPr>
              <a:t>Male einen roten und einen grünen Balken wie vorne auf dieser Karte.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583" y="1671668"/>
            <a:ext cx="499641" cy="82144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34" name="Grafik 1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32" y="1967512"/>
            <a:ext cx="100367" cy="17564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0789" y="2094274"/>
            <a:ext cx="284470" cy="98032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47" name="Grafik 1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35" y="2566917"/>
            <a:ext cx="100367" cy="175642"/>
          </a:xfrm>
          <a:prstGeom prst="rect">
            <a:avLst/>
          </a:prstGeom>
        </p:spPr>
      </p:pic>
      <p:pic>
        <p:nvPicPr>
          <p:cNvPr id="148" name="Grafik 1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105" y="2612197"/>
            <a:ext cx="688525" cy="46501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49" name="Grafik 1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10" y="2872962"/>
            <a:ext cx="100367" cy="175642"/>
          </a:xfrm>
          <a:prstGeom prst="rect">
            <a:avLst/>
          </a:prstGeom>
        </p:spPr>
      </p:pic>
      <p:pic>
        <p:nvPicPr>
          <p:cNvPr id="151" name="Grafik 15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9" r="91594" b="34724"/>
          <a:stretch/>
        </p:blipFill>
        <p:spPr>
          <a:xfrm>
            <a:off x="9155853" y="2649731"/>
            <a:ext cx="272321" cy="39425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52" name="Grafik 1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1" t="23848" r="856" b="53622"/>
          <a:stretch/>
        </p:blipFill>
        <p:spPr>
          <a:xfrm>
            <a:off x="9124701" y="2146620"/>
            <a:ext cx="359783" cy="38911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08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43793" y="2559807"/>
            <a:ext cx="4517383" cy="32923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dirty="0" err="1" smtClean="0"/>
              <a:t>Toooor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Toooor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 smtClean="0">
                <a:latin typeface="Druckschrift BY WOK" panose="02000603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Zähle die Tore.</a:t>
            </a:r>
            <a:endParaRPr lang="de-DE" sz="1200" dirty="0">
              <a:latin typeface="Druckschrift BY WOK" panose="02000603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43792" y="1353186"/>
            <a:ext cx="4517383" cy="1186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887751"/>
            <a:ext cx="4517383" cy="82362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rgbClr val="385723"/>
                </a:solidFill>
                <a:latin typeface="ScratchFont" panose="00000400000000000000" pitchFamily="2" charset="0"/>
              </a:rPr>
              <a:t>Probiere es aus!</a:t>
            </a:r>
            <a:endParaRPr lang="de-DE" sz="1400" dirty="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3"/>
          <a:srcRect l="21169" t="16788" r="16801" b="8341"/>
          <a:stretch/>
        </p:blipFill>
        <p:spPr>
          <a:xfrm>
            <a:off x="6397422" y="6210076"/>
            <a:ext cx="425451" cy="290261"/>
          </a:xfrm>
          <a:prstGeom prst="roundRect">
            <a:avLst>
              <a:gd name="adj" fmla="val 16667"/>
            </a:avLst>
          </a:prstGeom>
          <a:ln>
            <a:solidFill>
              <a:srgbClr val="385723"/>
            </a:solidFill>
          </a:ln>
          <a:effectLst/>
        </p:spPr>
      </p:pic>
      <p:sp>
        <p:nvSpPr>
          <p:cNvPr id="106" name="Textfeld 105"/>
          <p:cNvSpPr txBox="1"/>
          <p:nvPr/>
        </p:nvSpPr>
        <p:spPr>
          <a:xfrm>
            <a:off x="6834561" y="6228183"/>
            <a:ext cx="2113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Druckschrift BY WOK" panose="02000603000000000000" pitchFamily="2" charset="0"/>
              </a:rPr>
              <a:t>Klicke auf die grüne Flagge.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5772790" y="1681691"/>
            <a:ext cx="1922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die neue Variable „Tore“ hinzu.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8" y="2890099"/>
            <a:ext cx="3214412" cy="2410809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6492374" y="1917109"/>
            <a:ext cx="818797" cy="546899"/>
            <a:chOff x="6492374" y="1917109"/>
            <a:chExt cx="818797" cy="54689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2374" y="1917109"/>
              <a:ext cx="818797" cy="475027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84" y="2288366"/>
              <a:ext cx="100367" cy="175642"/>
            </a:xfrm>
            <a:prstGeom prst="rect">
              <a:avLst/>
            </a:prstGeom>
          </p:spPr>
        </p:pic>
      </p:grpSp>
      <p:grpSp>
        <p:nvGrpSpPr>
          <p:cNvPr id="23" name="Gruppieren 22"/>
          <p:cNvGrpSpPr/>
          <p:nvPr/>
        </p:nvGrpSpPr>
        <p:grpSpPr>
          <a:xfrm>
            <a:off x="7783310" y="1688446"/>
            <a:ext cx="1368378" cy="797916"/>
            <a:chOff x="6443784" y="1720419"/>
            <a:chExt cx="1368378" cy="79791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3784" y="1720419"/>
              <a:ext cx="1368378" cy="736093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90" name="Grafik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785" y="2342693"/>
              <a:ext cx="100367" cy="175642"/>
            </a:xfrm>
            <a:prstGeom prst="rect">
              <a:avLst/>
            </a:prstGeom>
          </p:spPr>
        </p:pic>
      </p:grp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8"/>
          <a:stretch/>
        </p:blipFill>
        <p:spPr>
          <a:xfrm>
            <a:off x="6149474" y="2615779"/>
            <a:ext cx="3457367" cy="3236381"/>
          </a:xfrm>
          <a:prstGeom prst="rect">
            <a:avLst/>
          </a:prstGeom>
        </p:spPr>
      </p:pic>
      <p:grpSp>
        <p:nvGrpSpPr>
          <p:cNvPr id="97" name="Gruppieren 96"/>
          <p:cNvGrpSpPr/>
          <p:nvPr/>
        </p:nvGrpSpPr>
        <p:grpSpPr>
          <a:xfrm rot="19016113">
            <a:off x="5700272" y="2989779"/>
            <a:ext cx="554288" cy="470562"/>
            <a:chOff x="5790278" y="4304184"/>
            <a:chExt cx="554288" cy="470562"/>
          </a:xfrm>
        </p:grpSpPr>
        <p:sp>
          <p:nvSpPr>
            <p:cNvPr id="100" name="Pfeil nach unten 99"/>
            <p:cNvSpPr/>
            <p:nvPr/>
          </p:nvSpPr>
          <p:spPr>
            <a:xfrm rot="17165617">
              <a:off x="5832141" y="4262321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 rot="1012491">
              <a:off x="5807063" y="4402453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924808" y="5093703"/>
            <a:ext cx="554288" cy="470562"/>
            <a:chOff x="5790278" y="4304184"/>
            <a:chExt cx="554288" cy="470562"/>
          </a:xfrm>
        </p:grpSpPr>
        <p:sp>
          <p:nvSpPr>
            <p:cNvPr id="104" name="Pfeil nach unten 103"/>
            <p:cNvSpPr/>
            <p:nvPr/>
          </p:nvSpPr>
          <p:spPr>
            <a:xfrm rot="17165617">
              <a:off x="5832141" y="4262321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 rot="1012491">
              <a:off x="5807063" y="4402453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pic>
        <p:nvPicPr>
          <p:cNvPr id="113" name="Grafik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282" y="2639288"/>
            <a:ext cx="294089" cy="2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5343793" y="5389623"/>
            <a:ext cx="4517383" cy="1326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593539" y="717735"/>
            <a:ext cx="2900922" cy="558800"/>
          </a:xfrm>
        </p:spPr>
        <p:txBody>
          <a:bodyPr/>
          <a:lstStyle/>
          <a:p>
            <a:r>
              <a:rPr lang="de-DE" smtClean="0"/>
              <a:t>Olé olé!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627879" y="717735"/>
            <a:ext cx="1900681" cy="418967"/>
          </a:xfrm>
        </p:spPr>
        <p:txBody>
          <a:bodyPr/>
          <a:lstStyle/>
          <a:p>
            <a:r>
              <a:rPr lang="de-DE" smtClean="0"/>
              <a:t>Olé olé!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70BD-2EB1-426C-9D9C-689E266BE17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8" y="1584959"/>
            <a:ext cx="3310384" cy="714647"/>
          </a:xfrm>
        </p:spPr>
        <p:txBody>
          <a:bodyPr>
            <a:normAutofit/>
          </a:bodyPr>
          <a:lstStyle/>
          <a:p>
            <a:r>
              <a:rPr lang="de-DE" sz="1200" dirty="0" smtClean="0">
                <a:latin typeface="Druckschrift BY WOK" panose="02000603000000000000" pitchFamily="2" charset="0"/>
              </a:rPr>
              <a:t>Du hast es geschafft!</a:t>
            </a:r>
          </a:p>
        </p:txBody>
      </p:sp>
      <p:sp>
        <p:nvSpPr>
          <p:cNvPr id="7" name="Rechteck 6"/>
          <p:cNvSpPr/>
          <p:nvPr/>
        </p:nvSpPr>
        <p:spPr>
          <a:xfrm>
            <a:off x="5343793" y="3813298"/>
            <a:ext cx="4517383" cy="154235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400" dirty="0">
              <a:solidFill>
                <a:schemeClr val="accent6">
                  <a:lumMod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343793" y="1369922"/>
            <a:ext cx="4517383" cy="24094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Autor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82810" y="2342978"/>
            <a:ext cx="3150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Druckschrift BY WOK" panose="02000603000000000000" pitchFamily="2" charset="0"/>
              </a:rPr>
              <a:t>Mögliche Profi-Erweiterungen:</a:t>
            </a:r>
            <a:endParaRPr lang="de-DE" sz="1000" dirty="0">
              <a:latin typeface="Druckschrift BY WOK" panose="02000603000000000000" pitchFamily="2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343182" y="2874463"/>
            <a:ext cx="197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mtClean="0">
                <a:latin typeface="Druckschrift BY WOK" panose="02000603000000000000" pitchFamily="2" charset="0"/>
              </a:rPr>
              <a:t>Erhöhe die Ballgeschwindigkeit alle 5 Sekunden um 2 Schritte.</a:t>
            </a:r>
            <a:endParaRPr lang="de-DE" sz="900" dirty="0">
              <a:latin typeface="Druckschrift BY WOK" panose="02000603000000000000" pitchFamily="2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354401" y="3598916"/>
            <a:ext cx="179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Druckschrift BY WOK" panose="02000603000000000000" pitchFamily="2" charset="0"/>
              </a:rPr>
              <a:t>Lasse die Katze jubeln, wenn ein Tor fällt.</a:t>
            </a:r>
          </a:p>
        </p:txBody>
      </p:sp>
      <p:sp>
        <p:nvSpPr>
          <p:cNvPr id="17" name="Rechteck 16"/>
          <p:cNvSpPr/>
          <p:nvPr/>
        </p:nvSpPr>
        <p:spPr>
          <a:xfrm>
            <a:off x="5987703" y="3071190"/>
            <a:ext cx="32202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Dieses Werk ist lizenziert unter einer Creative Commons Namensnennung - Nicht-kommerziell - Weitergabe unter gleichen Bedingungen 4.0 International Lizenz.</a:t>
            </a:r>
          </a:p>
        </p:txBody>
      </p:sp>
      <p:sp>
        <p:nvSpPr>
          <p:cNvPr id="18" name="Rechteck 17"/>
          <p:cNvSpPr/>
          <p:nvPr/>
        </p:nvSpPr>
        <p:spPr>
          <a:xfrm>
            <a:off x="5414304" y="6263373"/>
            <a:ext cx="4354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Marke Scratch inclusive des Scratch Namens, dem Logo, der Scratch Katze und Scratch Gobo sind Eigentum des MIT</a:t>
            </a:r>
            <a:r>
              <a:rPr lang="en-US" sz="8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412595" y="4129637"/>
            <a:ext cx="4356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de-DE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Schriftarten</a:t>
            </a:r>
          </a:p>
          <a:p>
            <a:pPr>
              <a:tabLst>
                <a:tab pos="538163" algn="l"/>
              </a:tabLst>
            </a:pPr>
            <a:endParaRPr lang="de-DE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6450" algn="l"/>
              </a:tabLst>
            </a:pP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cratchFont" panose="00000400000000000000" pitchFamily="2" charset="0"/>
                <a:cs typeface="Arial" panose="020B0604020202020204" pitchFamily="34" charset="0"/>
              </a:rPr>
              <a:t>SCRATCH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wiki.scratch.mit.edu/wiki/Scratch_Font</a:t>
            </a:r>
            <a:endParaRPr lang="de-DE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DejaVu Sans" panose="020B0603030804020204" pitchFamily="34" charset="0"/>
              <a:cs typeface="Arial" panose="020B0604020202020204" pitchFamily="34" charset="0"/>
            </a:endParaRPr>
          </a:p>
          <a:p>
            <a:pPr>
              <a:tabLst>
                <a:tab pos="806450" algn="l"/>
              </a:tabLst>
            </a:pP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layhouse" pitchFamily="2" charset="0"/>
                <a:cs typeface="Arial" panose="020B0604020202020204" pitchFamily="34" charset="0"/>
              </a:rPr>
              <a:t>Playhouse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www.fontsplace.com/playhouse-free-font-download.html</a:t>
            </a:r>
            <a:endParaRPr lang="de-DE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806450">
              <a:tabLst>
                <a:tab pos="806450" algn="l"/>
              </a:tabLst>
            </a:pP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uckschrift BY WOK" panose="02000603000000000000" pitchFamily="2" charset="0"/>
                <a:cs typeface="Arial" panose="020B0604020202020204" pitchFamily="34" charset="0"/>
              </a:rPr>
              <a:t>Druckschrift	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Schriftart 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„Druckschrift BY WOK“ entstammt dem kostenlosen Programm ‚Lesen Lernen‘ von Wolfram Esser,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www.derwok.de</a:t>
            </a:r>
            <a:endParaRPr lang="de-DE" sz="9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532268" y="1778832"/>
            <a:ext cx="220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t>Florian </a:t>
            </a:r>
            <a:r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t>Kraus</a:t>
            </a:r>
          </a:p>
          <a:p>
            <a:pPr algn="ctr"/>
            <a:r>
              <a:rPr lang="de-DE" sz="900" i="1" smtClean="0">
                <a:latin typeface="Arial" panose="020B0604020202020204" pitchFamily="34" charset="0"/>
                <a:cs typeface="Arial" panose="020B0604020202020204" pitchFamily="34" charset="0"/>
              </a:rPr>
              <a:t>fksc@mailbox.org</a:t>
            </a:r>
            <a:endParaRPr lang="de-DE" sz="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900" i="1" smtClean="0">
                <a:latin typeface="Arial" panose="020B0604020202020204" pitchFamily="34" charset="0"/>
                <a:cs typeface="Arial" panose="020B0604020202020204" pitchFamily="34" charset="0"/>
              </a:rPr>
              <a:t>https://scratch.mit.edu/users/fksc</a:t>
            </a:r>
            <a:endParaRPr lang="de-DE" sz="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1.1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507" y="5376318"/>
            <a:ext cx="792000" cy="56414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sp>
        <p:nvSpPr>
          <p:cNvPr id="27" name="Textfeld 26"/>
          <p:cNvSpPr txBox="1"/>
          <p:nvPr/>
        </p:nvSpPr>
        <p:spPr>
          <a:xfrm>
            <a:off x="2359091" y="5585204"/>
            <a:ext cx="213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mtClean="0">
                <a:latin typeface="Druckschrift BY WOK" panose="02000603000000000000" pitchFamily="2" charset="0"/>
              </a:rPr>
              <a:t>Füge spannende Musik und Effekte hinzu (Fußballgesänge, Jubel, ...).</a:t>
            </a:r>
            <a:endParaRPr lang="de-DE" sz="900" dirty="0">
              <a:latin typeface="Druckschrift BY WOK" panose="02000603000000000000" pitchFamily="2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07" y="4076411"/>
            <a:ext cx="792000" cy="59400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sp>
        <p:nvSpPr>
          <p:cNvPr id="25" name="Textfeld 24"/>
          <p:cNvSpPr txBox="1"/>
          <p:nvPr/>
        </p:nvSpPr>
        <p:spPr>
          <a:xfrm>
            <a:off x="2341508" y="4847820"/>
            <a:ext cx="2152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Druckschrift BY WOK" panose="02000603000000000000" pitchFamily="2" charset="0"/>
              </a:rPr>
              <a:t>Lasse die Katze mit der Leertaste einen Fallrückzieher machen und dabei besonders feste schießen.</a:t>
            </a:r>
            <a:endParaRPr lang="de-DE" sz="900" dirty="0">
              <a:latin typeface="Druckschrift BY WOK" panose="02000603000000000000" pitchFamily="2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292578" y="2577813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507" y="2632559"/>
            <a:ext cx="792000" cy="63604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507" y="3368829"/>
            <a:ext cx="792000" cy="60735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sp>
        <p:nvSpPr>
          <p:cNvPr id="28" name="Rechteck 27"/>
          <p:cNvSpPr/>
          <p:nvPr/>
        </p:nvSpPr>
        <p:spPr>
          <a:xfrm>
            <a:off x="2326435" y="3308735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331124" y="5302290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370417" y="4269433"/>
            <a:ext cx="205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mtClean="0">
                <a:latin typeface="Druckschrift BY WOK" panose="02000603000000000000" pitchFamily="2" charset="0"/>
              </a:rPr>
              <a:t>Füge eine „Game over!“ Schrift hinzu, wenn das Spiel endet.</a:t>
            </a:r>
            <a:endParaRPr lang="de-DE" sz="900" dirty="0">
              <a:latin typeface="Druckschrift BY WOK" panose="02000603000000000000" pitchFamily="2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331125" y="3981961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320813" y="4587523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êêê</a:t>
            </a:r>
            <a:r>
              <a:rPr lang="de-DE" sz="2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507" y="4770639"/>
            <a:ext cx="792000" cy="50545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0" y="2737042"/>
            <a:ext cx="838200" cy="29527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412595" y="5647820"/>
            <a:ext cx="4165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der Karten nach den </a:t>
            </a:r>
            <a:r>
              <a:rPr lang="de-DE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de-DE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-Karten (</a:t>
            </a:r>
            <a:r>
              <a:rPr lang="de-DE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https://scratch.mit.edu/info/cards</a:t>
            </a:r>
            <a:r>
              <a:rPr lang="de-DE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800" baseline="30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entwickelt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der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Forschungsgruppe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Lifelong Kindergarten des MIT Media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800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https://scratch.mit.edu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43793" y="2559807"/>
            <a:ext cx="4517383" cy="3025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smtClean="0"/>
              <a:t>Schneller!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Schneller!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2596767" y="6238211"/>
            <a:ext cx="714293" cy="402483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ZUSATZ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>
                <a:latin typeface="Druckschrift BY WOK" panose="02000603000000000000" pitchFamily="2" charset="0"/>
              </a:rPr>
              <a:t>Erhöhe die Ballgeschwindigkeit alle 5 Sekunden um 2 Schritte.</a:t>
            </a:r>
            <a:endParaRPr lang="de-DE" sz="1200" dirty="0">
              <a:latin typeface="Druckschrift BY WOK" panose="02000603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43792" y="1353186"/>
            <a:ext cx="4517383" cy="1186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43793" y="5629465"/>
            <a:ext cx="4517383" cy="108191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smtClean="0">
                <a:solidFill>
                  <a:srgbClr val="385723"/>
                </a:solidFill>
                <a:latin typeface="ScratchFont" panose="00000400000000000000" pitchFamily="2" charset="0"/>
              </a:rPr>
              <a:t>Knobelaufgabe!</a:t>
            </a:r>
            <a:endParaRPr lang="de-DE" sz="1400" dirty="0">
              <a:solidFill>
                <a:srgbClr val="385723"/>
              </a:solidFill>
              <a:latin typeface="ScratchFont" panose="000004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5972227" y="1629235"/>
            <a:ext cx="190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die neue Variable „Geschwindigkeit“ hinzu.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8" y="2890099"/>
            <a:ext cx="3214412" cy="2410809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6488729" y="1956000"/>
            <a:ext cx="818797" cy="546899"/>
            <a:chOff x="6492374" y="1917109"/>
            <a:chExt cx="818797" cy="54689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374" y="1917109"/>
              <a:ext cx="818797" cy="475027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</p:pic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84" y="2288366"/>
              <a:ext cx="100367" cy="175642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469" y="1717886"/>
            <a:ext cx="1324567" cy="71074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11" y="2310720"/>
            <a:ext cx="100367" cy="17564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89" y="3139195"/>
            <a:ext cx="2351576" cy="1520482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6829545" y="3738991"/>
            <a:ext cx="470562" cy="554288"/>
            <a:chOff x="7172300" y="4396790"/>
            <a:chExt cx="470562" cy="554288"/>
          </a:xfrm>
        </p:grpSpPr>
        <p:sp>
          <p:nvSpPr>
            <p:cNvPr id="100" name="Pfeil nach unten 99"/>
            <p:cNvSpPr/>
            <p:nvPr/>
          </p:nvSpPr>
          <p:spPr>
            <a:xfrm rot="2680000">
              <a:off x="7172300" y="4396790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 rot="18890796">
              <a:off x="7254378" y="4493301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321" y="2877198"/>
            <a:ext cx="294089" cy="29408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6"/>
          <a:stretch/>
        </p:blipFill>
        <p:spPr>
          <a:xfrm>
            <a:off x="7866613" y="3100537"/>
            <a:ext cx="1552439" cy="2595633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 b="53996"/>
          <a:stretch/>
        </p:blipFill>
        <p:spPr>
          <a:xfrm>
            <a:off x="6344857" y="5391941"/>
            <a:ext cx="1736662" cy="128668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37" y="2860346"/>
            <a:ext cx="294089" cy="29408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7745032" y="2815881"/>
            <a:ext cx="151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dieses Skript auch noch zum Ball hinzu.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sp>
        <p:nvSpPr>
          <p:cNvPr id="18" name="Pfeil nach links und oben 17"/>
          <p:cNvSpPr/>
          <p:nvPr/>
        </p:nvSpPr>
        <p:spPr>
          <a:xfrm>
            <a:off x="7922965" y="5585000"/>
            <a:ext cx="889942" cy="77670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8113180" y="5885455"/>
            <a:ext cx="171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smtClean="0">
                <a:latin typeface="Druckschrift BY WOK" panose="02000603000000000000" pitchFamily="2" charset="0"/>
              </a:rPr>
              <a:t>Gibt es einen Unterschied zwischen diesen beiden Skripten?</a:t>
            </a:r>
            <a:endParaRPr lang="de-DE" sz="1000" dirty="0">
              <a:latin typeface="Druckschrift BY WOK" panose="02000603000000000000" pitchFamily="2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3302938" y="6243767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</a:t>
            </a:r>
            <a:endParaRPr lang="de-DE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43793" y="2897663"/>
            <a:ext cx="4517383" cy="3826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atchFont" panose="00000400000000000000" pitchFamily="2" charset="0"/>
              </a:rPr>
              <a:t>Der Code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cratchFont" panose="00000400000000000000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374885" y="727258"/>
            <a:ext cx="3467100" cy="558800"/>
          </a:xfrm>
        </p:spPr>
        <p:txBody>
          <a:bodyPr/>
          <a:lstStyle/>
          <a:p>
            <a:r>
              <a:rPr lang="de-DE" smtClean="0"/>
              <a:t>Fallrückzieher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Fallrückzieher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2600618" y="6219576"/>
            <a:ext cx="714293" cy="402483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ZUSATZ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388807" y="1584959"/>
            <a:ext cx="3326067" cy="714647"/>
          </a:xfrm>
        </p:spPr>
        <p:txBody>
          <a:bodyPr>
            <a:normAutofit/>
          </a:bodyPr>
          <a:lstStyle/>
          <a:p>
            <a:r>
              <a:rPr lang="de-DE" sz="1200">
                <a:latin typeface="Druckschrift BY WOK" panose="02000603000000000000" pitchFamily="2" charset="0"/>
              </a:rPr>
              <a:t>Lasse die Katze mit der Leertaste einen Fallrückzieher machen und dabei </a:t>
            </a:r>
            <a:r>
              <a:rPr lang="de-DE" sz="1200" smtClean="0">
                <a:latin typeface="Druckschrift BY WOK" panose="02000603000000000000" pitchFamily="2" charset="0"/>
              </a:rPr>
              <a:t/>
            </a:r>
            <a:br>
              <a:rPr lang="de-DE" sz="1200" smtClean="0">
                <a:latin typeface="Druckschrift BY WOK" panose="02000603000000000000" pitchFamily="2" charset="0"/>
              </a:rPr>
            </a:br>
            <a:r>
              <a:rPr lang="de-DE" sz="1200" smtClean="0">
                <a:latin typeface="Druckschrift BY WOK" panose="02000603000000000000" pitchFamily="2" charset="0"/>
              </a:rPr>
              <a:t>besonders </a:t>
            </a:r>
            <a:r>
              <a:rPr lang="de-DE" sz="1200">
                <a:latin typeface="Druckschrift BY WOK" panose="02000603000000000000" pitchFamily="2" charset="0"/>
              </a:rPr>
              <a:t>feste schießen.</a:t>
            </a:r>
          </a:p>
        </p:txBody>
      </p:sp>
      <p:sp>
        <p:nvSpPr>
          <p:cNvPr id="6" name="Rechteck 5"/>
          <p:cNvSpPr/>
          <p:nvPr/>
        </p:nvSpPr>
        <p:spPr>
          <a:xfrm>
            <a:off x="5343792" y="1353186"/>
            <a:ext cx="4517383" cy="1530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smtClean="0">
                <a:solidFill>
                  <a:schemeClr val="accent1">
                    <a:lumMod val="75000"/>
                  </a:schemeClr>
                </a:solidFill>
                <a:latin typeface="ScratchFont" panose="00000400000000000000" pitchFamily="2" charset="0"/>
              </a:rPr>
              <a:t>Mach dich bereit</a:t>
            </a:r>
            <a:endParaRPr lang="de-DE" sz="1400">
              <a:solidFill>
                <a:schemeClr val="accent1">
                  <a:lumMod val="75000"/>
                </a:schemeClr>
              </a:solidFill>
              <a:latin typeface="ScratchFont" panose="000004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2" y="2878181"/>
            <a:ext cx="3204994" cy="2403746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6726373" y="2381824"/>
            <a:ext cx="299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Du brauchst ein neues Kostüm, mit dem die Katze nach links schaut. Dupliziere ein vorhandenes und benutze die „rechts-links vertauschen“ Funktion.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8" y="2890099"/>
            <a:ext cx="3214412" cy="241080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507" y="2955799"/>
            <a:ext cx="321037" cy="321037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3314911" y="6219576"/>
            <a:ext cx="121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êêê</a:t>
            </a:r>
            <a:r>
              <a:rPr lang="de-DE" sz="200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</a:t>
            </a:r>
            <a:endParaRPr lang="de-DE" sz="200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50" y="1946874"/>
            <a:ext cx="800100" cy="27336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269" y="1840671"/>
            <a:ext cx="481013" cy="48577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089" y="1875090"/>
            <a:ext cx="481013" cy="49530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879" y="1440760"/>
            <a:ext cx="969533" cy="140272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45" y="1534058"/>
            <a:ext cx="100367" cy="17564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43" y="2499472"/>
            <a:ext cx="100367" cy="175642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49" y="2106704"/>
            <a:ext cx="100367" cy="17564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01" y="3253421"/>
            <a:ext cx="1923025" cy="218343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0736" y="2968038"/>
            <a:ext cx="328031" cy="328031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8405260" y="2968307"/>
            <a:ext cx="119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smtClean="0">
                <a:latin typeface="Druckschrift BY WOK" panose="02000603000000000000" pitchFamily="2" charset="0"/>
              </a:rPr>
              <a:t>Füge dieses Skript noch zur Katze hinzu.</a:t>
            </a:r>
            <a:endParaRPr lang="de-DE" sz="800" dirty="0">
              <a:latin typeface="Druckschrift BY WOK" panose="02000603000000000000" pitchFamily="2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6" b="15972"/>
          <a:stretch/>
        </p:blipFill>
        <p:spPr>
          <a:xfrm>
            <a:off x="5448995" y="3210041"/>
            <a:ext cx="2385635" cy="2679771"/>
          </a:xfrm>
          <a:prstGeom prst="rect">
            <a:avLst/>
          </a:prstGeom>
        </p:spPr>
      </p:pic>
      <p:grpSp>
        <p:nvGrpSpPr>
          <p:cNvPr id="43" name="Gruppieren 42"/>
          <p:cNvGrpSpPr/>
          <p:nvPr/>
        </p:nvGrpSpPr>
        <p:grpSpPr>
          <a:xfrm rot="756482">
            <a:off x="7208570" y="4605280"/>
            <a:ext cx="470562" cy="554288"/>
            <a:chOff x="7172300" y="4396790"/>
            <a:chExt cx="470562" cy="554288"/>
          </a:xfrm>
        </p:grpSpPr>
        <p:sp>
          <p:nvSpPr>
            <p:cNvPr id="44" name="Pfeil nach unten 43"/>
            <p:cNvSpPr/>
            <p:nvPr/>
          </p:nvSpPr>
          <p:spPr>
            <a:xfrm rot="2680000">
              <a:off x="7172300" y="4396790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 rot="18890796">
              <a:off x="7254378" y="4493301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 rot="768357">
            <a:off x="6390802" y="3329826"/>
            <a:ext cx="470562" cy="554288"/>
            <a:chOff x="7172300" y="4396790"/>
            <a:chExt cx="470562" cy="554288"/>
          </a:xfrm>
        </p:grpSpPr>
        <p:sp>
          <p:nvSpPr>
            <p:cNvPr id="47" name="Pfeil nach unten 46"/>
            <p:cNvSpPr/>
            <p:nvPr/>
          </p:nvSpPr>
          <p:spPr>
            <a:xfrm rot="2680000">
              <a:off x="7172300" y="4396790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 rot="18890796">
              <a:off x="7254378" y="4493301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5415093" y="5948555"/>
            <a:ext cx="229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Druckschrift BY WOK" panose="02000603000000000000" pitchFamily="2" charset="0"/>
              </a:rPr>
              <a:t>Wenn der Ball die Katze berührt und die Katze gerade im Fallrückzieher ist, </a:t>
            </a:r>
          </a:p>
          <a:p>
            <a:r>
              <a:rPr lang="de-DE" sz="800" dirty="0" smtClean="0">
                <a:latin typeface="Druckschrift BY WOK" panose="02000603000000000000" pitchFamily="2" charset="0"/>
              </a:rPr>
              <a:t>dann wird der Turbo eingeschaltet.</a:t>
            </a:r>
          </a:p>
          <a:p>
            <a:r>
              <a:rPr lang="de-DE" sz="800" dirty="0" smtClean="0">
                <a:latin typeface="Druckschrift BY WOK" panose="02000603000000000000" pitchFamily="2" charset="0"/>
              </a:rPr>
              <a:t>Die Turbo-Schritte werden zur Geschwindigkeit plus gerechnet.</a:t>
            </a:r>
          </a:p>
          <a:p>
            <a:endParaRPr lang="de-DE" sz="800" dirty="0">
              <a:latin typeface="Druckschrift BY WOK" panose="02000603000000000000" pitchFamily="2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 rot="20997272">
            <a:off x="6769405" y="3962709"/>
            <a:ext cx="470562" cy="554288"/>
            <a:chOff x="7172300" y="4396790"/>
            <a:chExt cx="470562" cy="554288"/>
          </a:xfrm>
        </p:grpSpPr>
        <p:sp>
          <p:nvSpPr>
            <p:cNvPr id="51" name="Pfeil nach unten 50"/>
            <p:cNvSpPr/>
            <p:nvPr/>
          </p:nvSpPr>
          <p:spPr>
            <a:xfrm rot="2680000">
              <a:off x="7172300" y="4396790"/>
              <a:ext cx="470562" cy="554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 rot="18890796">
              <a:off x="7254378" y="4493301"/>
              <a:ext cx="398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ruckschrift BY WOK" panose="02000603000000000000" pitchFamily="2" charset="0"/>
                </a:rPr>
                <a:t>neu</a:t>
              </a:r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8013409" y="5428226"/>
            <a:ext cx="16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smtClean="0">
                <a:latin typeface="Druckschrift BY WOK" panose="02000603000000000000" pitchFamily="2" charset="0"/>
              </a:rPr>
              <a:t>Wenn die Katze mit dem Fallrückzieher fertig ist, schaltet sie den Fallrückzieher-Modus und den Turbo-Modus aus.</a:t>
            </a:r>
          </a:p>
          <a:p>
            <a:endParaRPr lang="de-DE" sz="800" dirty="0">
              <a:latin typeface="Druckschrift BY WOK" panose="02000603000000000000" pitchFamily="2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7963218" y="3402266"/>
            <a:ext cx="0" cy="24585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bgerundetes Rechteck 54"/>
          <p:cNvSpPr/>
          <p:nvPr/>
        </p:nvSpPr>
        <p:spPr>
          <a:xfrm>
            <a:off x="1381084" y="4954866"/>
            <a:ext cx="1869815" cy="375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perspectiveRelaxed">
              <a:rot lat="19212864" lon="2424313" rev="19539208"/>
            </a:camera>
            <a:lightRig rig="threePt" dir="t"/>
          </a:scene3d>
          <a:sp3d>
            <a:bevelT w="95250" h="184150"/>
            <a:bevelB w="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Fussball!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Fussball!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mtClean="0">
                <a:latin typeface="Druckschrift BY WOK" panose="02000603000000000000" pitchFamily="2" charset="0"/>
              </a:rPr>
              <a:t>Ein spannendes Fußballmatch für zwei Spieler</a:t>
            </a:r>
            <a:endParaRPr lang="de-DE">
              <a:latin typeface="Druckschrift BY WOK" panose="02000603000000000000" pitchFamily="2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/>
            <a:r>
              <a:rPr lang="de-DE" smtClean="0">
                <a:latin typeface="Druckschrift BY WOK" panose="02000603000000000000" pitchFamily="2" charset="0"/>
              </a:rPr>
              <a:t>Benutze die Karten in dieser Reihenfolge</a:t>
            </a:r>
            <a:endParaRPr lang="de-DE">
              <a:latin typeface="Druckschrift BY WOK" panose="02000603000000000000" pitchFamily="2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0" y="7689850"/>
            <a:ext cx="635000" cy="401638"/>
          </a:xfrm>
          <a:prstGeom prst="rect">
            <a:avLst/>
          </a:prstGeom>
        </p:spPr>
        <p:txBody>
          <a:bodyPr/>
          <a:lstStyle/>
          <a:p>
            <a:fld id="{393170BD-2EB1-426C-9D9C-689E266BE170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388807" y="3157727"/>
            <a:ext cx="3310384" cy="2993159"/>
            <a:chOff x="1388807" y="2299317"/>
            <a:chExt cx="3310384" cy="3851570"/>
          </a:xfrm>
          <a:blipFill dpi="0" rotWithShape="1">
            <a:blip r:embed="rId3"/>
            <a:srcRect/>
            <a:stretch>
              <a:fillRect l="-4000" r="-18000"/>
            </a:stretch>
          </a:blipFill>
        </p:grpSpPr>
        <p:sp>
          <p:nvSpPr>
            <p:cNvPr id="11" name="Rechteck 10"/>
            <p:cNvSpPr/>
            <p:nvPr/>
          </p:nvSpPr>
          <p:spPr>
            <a:xfrm>
              <a:off x="1388807" y="2299317"/>
              <a:ext cx="3310384" cy="2814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388807" y="3346883"/>
              <a:ext cx="3310384" cy="2804004"/>
            </a:xfrm>
            <a:prstGeom prst="roundRect">
              <a:avLst>
                <a:gd name="adj" fmla="val 97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Ellipse 19"/>
          <p:cNvSpPr/>
          <p:nvPr/>
        </p:nvSpPr>
        <p:spPr>
          <a:xfrm>
            <a:off x="6385049" y="2550851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ScratchFont" panose="00000400000000000000" pitchFamily="2" charset="0"/>
              </a:rPr>
              <a:t>1</a:t>
            </a:r>
            <a:endParaRPr lang="de-DE" dirty="0">
              <a:latin typeface="ScratchFont" panose="00000400000000000000" pitchFamily="2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385049" y="3002650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cratchFont" panose="00000400000000000000" pitchFamily="2" charset="0"/>
              </a:rPr>
              <a:t>2</a:t>
            </a:r>
            <a:endParaRPr lang="de-DE">
              <a:latin typeface="ScratchFont" panose="00000400000000000000" pitchFamily="2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385049" y="3454449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cratchFont" panose="00000400000000000000" pitchFamily="2" charset="0"/>
              </a:rPr>
              <a:t>3</a:t>
            </a:r>
            <a:endParaRPr lang="de-DE">
              <a:latin typeface="ScratchFont" panose="00000400000000000000" pitchFamily="2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385049" y="3906248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cratchFont" panose="00000400000000000000" pitchFamily="2" charset="0"/>
              </a:rPr>
              <a:t>4</a:t>
            </a:r>
            <a:endParaRPr lang="de-DE">
              <a:latin typeface="ScratchFont" panose="00000400000000000000" pitchFamily="2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385049" y="4358047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cratchFont" panose="00000400000000000000" pitchFamily="2" charset="0"/>
              </a:rPr>
              <a:t>5</a:t>
            </a:r>
            <a:endParaRPr lang="de-DE">
              <a:latin typeface="ScratchFont" panose="00000400000000000000" pitchFamily="2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385049" y="4809846"/>
            <a:ext cx="346229" cy="3462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cratchFont" panose="00000400000000000000" pitchFamily="2" charset="0"/>
              </a:rPr>
              <a:t>6</a:t>
            </a:r>
            <a:endParaRPr lang="de-DE">
              <a:latin typeface="ScratchFont" panose="00000400000000000000" pitchFamily="2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746474" y="2570972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Druckschrift BY WOK" panose="02000603000000000000" pitchFamily="2" charset="0"/>
              </a:rPr>
              <a:t>Einlauf ins Stadion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746474" y="302410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Druckschrift BY WOK" panose="02000603000000000000" pitchFamily="2" charset="0"/>
              </a:rPr>
              <a:t>Aufwärmen!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46474" y="3477236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Druckschrift BY WOK" panose="02000603000000000000" pitchFamily="2" charset="0"/>
              </a:rPr>
              <a:t>Spitzkick!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746474" y="39303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Druckschrift BY WOK" panose="02000603000000000000" pitchFamily="2" charset="0"/>
              </a:rPr>
              <a:t>Abseits!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46474" y="438350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Druckschrift BY WOK" panose="02000603000000000000" pitchFamily="2" charset="0"/>
              </a:rPr>
              <a:t>Tooor!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746474" y="4836632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Druckschrift BY WOK" panose="02000603000000000000" pitchFamily="2" charset="0"/>
              </a:rPr>
              <a:t>Olé</a:t>
            </a:r>
            <a:r>
              <a:rPr lang="de-DE" sz="1400" dirty="0" smtClean="0">
                <a:latin typeface="Druckschrift BY WOK" panose="02000603000000000000" pitchFamily="2" charset="0"/>
              </a:rPr>
              <a:t> </a:t>
            </a:r>
            <a:r>
              <a:rPr lang="de-DE" sz="1400" dirty="0" err="1" smtClean="0">
                <a:latin typeface="Druckschrift BY WOK" panose="02000603000000000000" pitchFamily="2" charset="0"/>
              </a:rPr>
              <a:t>olé</a:t>
            </a:r>
            <a:r>
              <a:rPr lang="de-DE" sz="1400" dirty="0" smtClean="0">
                <a:latin typeface="Druckschrift BY WOK" panose="02000603000000000000" pitchFamily="2" charset="0"/>
              </a:rPr>
              <a:t>! (Erweiterungen)</a:t>
            </a:r>
            <a:endParaRPr lang="de-DE" sz="1400" dirty="0">
              <a:latin typeface="Druckschrift BY WOK" panose="02000603000000000000" pitchFamily="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26485" y="5917424"/>
            <a:ext cx="1923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Wingdings 2" panose="05020102010507070707" pitchFamily="18" charset="2"/>
              </a:rPr>
              <a:t>êê</a:t>
            </a:r>
            <a:endParaRPr lang="de-DE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88807" y="2298700"/>
            <a:ext cx="3310384" cy="877225"/>
          </a:xfrm>
          <a:prstGeom prst="rect">
            <a:avLst/>
          </a:prstGeom>
          <a:solidFill>
            <a:srgbClr val="9DC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650</Words>
  <Application>Microsoft Office PowerPoint</Application>
  <PresentationFormat>Benutzerdefiniert</PresentationFormat>
  <Paragraphs>143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24" baseType="lpstr">
      <vt:lpstr>Adobe Fan Heiti Std B</vt:lpstr>
      <vt:lpstr>Arial</vt:lpstr>
      <vt:lpstr>Calibri</vt:lpstr>
      <vt:lpstr>Calibri Light</vt:lpstr>
      <vt:lpstr>DejaVu Sans</vt:lpstr>
      <vt:lpstr>Druckschrift BY WOK</vt:lpstr>
      <vt:lpstr>MS Shell Dlg 2</vt:lpstr>
      <vt:lpstr>Norddruck</vt:lpstr>
      <vt:lpstr>Playhouse</vt:lpstr>
      <vt:lpstr>ScratchFont</vt:lpstr>
      <vt:lpstr>Webdings</vt:lpstr>
      <vt:lpstr>Wingdings</vt:lpstr>
      <vt:lpstr>Wingdings 2</vt:lpstr>
      <vt:lpstr>1_Office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Fussball</dc:title>
  <dc:creator>Florian Kraus</dc:creator>
  <cp:lastModifiedBy>Florian Kraus</cp:lastModifiedBy>
  <cp:revision>221</cp:revision>
  <cp:lastPrinted>2017-03-17T17:01:35Z</cp:lastPrinted>
  <dcterms:created xsi:type="dcterms:W3CDTF">2017-03-08T11:56:02Z</dcterms:created>
  <dcterms:modified xsi:type="dcterms:W3CDTF">2017-03-24T08:32:56Z</dcterms:modified>
</cp:coreProperties>
</file>