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43"/>
  </p:normalViewPr>
  <p:slideViewPr>
    <p:cSldViewPr>
      <p:cViewPr varScale="1">
        <p:scale>
          <a:sx n="62" d="100"/>
          <a:sy n="62" d="100"/>
        </p:scale>
        <p:origin x="141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D120-F493-471E-B200-85640F0F54FC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F61A7-6D4B-4E23-9DC7-0CDCD0ACD5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9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F61A7-6D4B-4E23-9DC7-0CDCD0ACD5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2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32375" y="115633"/>
            <a:ext cx="0" cy="7554595"/>
          </a:xfrm>
          <a:custGeom>
            <a:avLst/>
            <a:gdLst/>
            <a:ahLst/>
            <a:cxnLst/>
            <a:rect l="l" t="t" r="r" b="b"/>
            <a:pathLst>
              <a:path h="7554595">
                <a:moveTo>
                  <a:pt x="0" y="0"/>
                </a:moveTo>
                <a:lnTo>
                  <a:pt x="0" y="7554214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5032375" y="96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5032375" y="76793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5128386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7" y="374903"/>
                </a:lnTo>
                <a:lnTo>
                  <a:pt x="4841747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FAB4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94614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8" y="374903"/>
                </a:lnTo>
                <a:lnTo>
                  <a:pt x="4841748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FAB4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7447881"/>
            <a:ext cx="294767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.jpg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4614" y="110997"/>
            <a:ext cx="385864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136515" y="110997"/>
            <a:ext cx="385864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55032" y="2041573"/>
            <a:ext cx="4013005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spc="10" dirty="0" smtClean="0">
                <a:solidFill>
                  <a:srgbClr val="4C4D4F"/>
                </a:solidFill>
                <a:latin typeface="Arial"/>
                <a:cs typeface="Arial"/>
              </a:rPr>
              <a:t>يمكنك </a:t>
            </a:r>
            <a:r>
              <a:rPr lang="ar-EG" sz="1500" spc="10" dirty="0">
                <a:solidFill>
                  <a:srgbClr val="4C4D4F"/>
                </a:solidFill>
                <a:latin typeface="Arial"/>
                <a:cs typeface="Arial"/>
              </a:rPr>
              <a:t>بهذا الدليل أن تخطط وتقود ورشة عمل مدتها ساعة باستخدام </a:t>
            </a:r>
            <a:r>
              <a:rPr lang="ar-EG" sz="1500" spc="10" dirty="0" smtClean="0">
                <a:solidFill>
                  <a:srgbClr val="4C4D4F"/>
                </a:solidFill>
                <a:latin typeface="Arial"/>
                <a:cs typeface="Arial"/>
              </a:rPr>
              <a:t>«</a:t>
            </a:r>
            <a:r>
              <a:rPr lang="en-US" sz="1500" spc="10" dirty="0" smtClean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lang="ar-EG" sz="1500" spc="10" dirty="0" smtClean="0">
                <a:solidFill>
                  <a:srgbClr val="4C4D4F"/>
                </a:solidFill>
                <a:latin typeface="Arial"/>
                <a:cs typeface="Arial"/>
              </a:rPr>
              <a:t>». </a:t>
            </a:r>
            <a:r>
              <a:rPr lang="ar-EG" sz="1500" spc="10" dirty="0">
                <a:solidFill>
                  <a:srgbClr val="4C4D4F"/>
                </a:solidFill>
                <a:latin typeface="Arial"/>
                <a:cs typeface="Arial"/>
              </a:rPr>
              <a:t>سوف ينشئ المشاركون لعبة اختباء تحتوي على شخصيات تظهر وتختفي. </a:t>
            </a:r>
          </a:p>
          <a:p>
            <a:pPr marL="12700" marR="5080" algn="just">
              <a:lnSpc>
                <a:spcPct val="105600"/>
              </a:lnSpc>
            </a:pPr>
            <a:endParaRPr lang="ar-EG" sz="1500" spc="-10" dirty="0" smtClean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56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51188" y="834797"/>
            <a:ext cx="2409825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2000" b="1" spc="20" dirty="0" smtClean="0">
                <a:solidFill>
                  <a:srgbClr val="4C4D4F"/>
                </a:solidFill>
                <a:latin typeface="Arial"/>
                <a:cs typeface="Arial"/>
              </a:rPr>
              <a:t>دليل المعلم</a:t>
            </a:r>
            <a:endParaRPr sz="2000" dirty="0"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875"/>
              </a:spcBef>
            </a:pPr>
            <a:r>
              <a:rPr lang="ar-EG" sz="2700" b="1" i="1" spc="5" dirty="0" smtClean="0">
                <a:solidFill>
                  <a:srgbClr val="BD8A2C"/>
                </a:solidFill>
                <a:latin typeface="Cambria"/>
                <a:cs typeface="Cambria"/>
              </a:rPr>
              <a:t>لعبة الاختباء</a:t>
            </a:r>
            <a:endParaRPr sz="2700" dirty="0">
              <a:latin typeface="Cambria"/>
              <a:cs typeface="Cambr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5032" y="3511537"/>
            <a:ext cx="1871847" cy="1407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589161" y="3511537"/>
            <a:ext cx="1871852" cy="14071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55032" y="4973993"/>
            <a:ext cx="1871847" cy="1407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589161" y="4973993"/>
            <a:ext cx="1871852" cy="1407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6" name="object 2"/>
          <p:cNvSpPr txBox="1"/>
          <p:nvPr/>
        </p:nvSpPr>
        <p:spPr>
          <a:xfrm>
            <a:off x="555751" y="208800"/>
            <a:ext cx="19843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-10" dirty="0" smtClean="0">
                <a:solidFill>
                  <a:srgbClr val="FFFFFF"/>
                </a:solidFill>
                <a:latin typeface="Gill Sans MT"/>
                <a:cs typeface="Gill Sans MT"/>
              </a:rPr>
              <a:t>لعبة الاختباء |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47" name="object 8"/>
          <p:cNvSpPr txBox="1"/>
          <p:nvPr/>
        </p:nvSpPr>
        <p:spPr>
          <a:xfrm>
            <a:off x="5610352" y="208800"/>
            <a:ext cx="19843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-10" dirty="0" smtClean="0">
                <a:solidFill>
                  <a:srgbClr val="FFFFFF"/>
                </a:solidFill>
                <a:latin typeface="Gill Sans MT"/>
                <a:cs typeface="Gill Sans MT"/>
              </a:rPr>
              <a:t>لعبة الاختباء |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49" name="object 12"/>
          <p:cNvSpPr txBox="1"/>
          <p:nvPr/>
        </p:nvSpPr>
        <p:spPr>
          <a:xfrm>
            <a:off x="7408126" y="840659"/>
            <a:ext cx="229870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1800" b="1" spc="20" dirty="0" smtClean="0">
                <a:solidFill>
                  <a:srgbClr val="4C4D4F"/>
                </a:solidFill>
                <a:latin typeface="Arial"/>
                <a:cs typeface="Arial"/>
              </a:rPr>
              <a:t>نظرة عامة على ورشة العمل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13"/>
          <p:cNvSpPr txBox="1"/>
          <p:nvPr/>
        </p:nvSpPr>
        <p:spPr>
          <a:xfrm>
            <a:off x="5540996" y="2631503"/>
            <a:ext cx="2223771" cy="471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dirty="0" smtClean="0">
                <a:solidFill>
                  <a:srgbClr val="00AEEF"/>
                </a:solidFill>
                <a:latin typeface="Arial"/>
                <a:cs typeface="Arial"/>
              </a:rPr>
              <a:t>أولًا</a:t>
            </a:r>
            <a:r>
              <a:rPr lang="ar-EG" sz="1500" dirty="0">
                <a:solidFill>
                  <a:srgbClr val="00AEEF"/>
                </a:solidFill>
                <a:latin typeface="Arial"/>
                <a:cs typeface="Arial"/>
              </a:rPr>
              <a:t>، كون مجموعة لتقديم الموضوع واستثارة الأفكار.</a:t>
            </a:r>
            <a:endParaRPr sz="1500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51" name="object 14"/>
          <p:cNvSpPr/>
          <p:nvPr/>
        </p:nvSpPr>
        <p:spPr>
          <a:xfrm>
            <a:off x="8977895" y="4166089"/>
            <a:ext cx="407034" cy="307340"/>
          </a:xfrm>
          <a:custGeom>
            <a:avLst/>
            <a:gdLst/>
            <a:ahLst/>
            <a:cxnLst/>
            <a:rect l="l" t="t" r="r" b="b"/>
            <a:pathLst>
              <a:path w="407035" h="307339">
                <a:moveTo>
                  <a:pt x="373456" y="306857"/>
                </a:moveTo>
                <a:lnTo>
                  <a:pt x="33388" y="306857"/>
                </a:lnTo>
                <a:lnTo>
                  <a:pt x="20423" y="304222"/>
                </a:lnTo>
                <a:lnTo>
                  <a:pt x="9807" y="297049"/>
                </a:lnTo>
                <a:lnTo>
                  <a:pt x="2634" y="286433"/>
                </a:lnTo>
                <a:lnTo>
                  <a:pt x="0" y="273469"/>
                </a:lnTo>
                <a:lnTo>
                  <a:pt x="0" y="33388"/>
                </a:lnTo>
                <a:lnTo>
                  <a:pt x="2634" y="20423"/>
                </a:lnTo>
                <a:lnTo>
                  <a:pt x="9807" y="9807"/>
                </a:lnTo>
                <a:lnTo>
                  <a:pt x="20423" y="2634"/>
                </a:lnTo>
                <a:lnTo>
                  <a:pt x="33388" y="0"/>
                </a:lnTo>
                <a:lnTo>
                  <a:pt x="373456" y="0"/>
                </a:lnTo>
                <a:lnTo>
                  <a:pt x="386420" y="2634"/>
                </a:lnTo>
                <a:lnTo>
                  <a:pt x="397036" y="9807"/>
                </a:lnTo>
                <a:lnTo>
                  <a:pt x="404210" y="20423"/>
                </a:lnTo>
                <a:lnTo>
                  <a:pt x="406844" y="33388"/>
                </a:lnTo>
                <a:lnTo>
                  <a:pt x="406844" y="273469"/>
                </a:lnTo>
                <a:lnTo>
                  <a:pt x="404210" y="286433"/>
                </a:lnTo>
                <a:lnTo>
                  <a:pt x="397036" y="297049"/>
                </a:lnTo>
                <a:lnTo>
                  <a:pt x="386420" y="304222"/>
                </a:lnTo>
                <a:lnTo>
                  <a:pt x="373456" y="306857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5"/>
          <p:cNvSpPr/>
          <p:nvPr/>
        </p:nvSpPr>
        <p:spPr>
          <a:xfrm>
            <a:off x="8904730" y="4479639"/>
            <a:ext cx="553720" cy="161290"/>
          </a:xfrm>
          <a:custGeom>
            <a:avLst/>
            <a:gdLst/>
            <a:ahLst/>
            <a:cxnLst/>
            <a:rect l="l" t="t" r="r" b="b"/>
            <a:pathLst>
              <a:path w="553720" h="161289">
                <a:moveTo>
                  <a:pt x="41643" y="161023"/>
                </a:moveTo>
                <a:lnTo>
                  <a:pt x="511530" y="161023"/>
                </a:lnTo>
                <a:lnTo>
                  <a:pt x="528656" y="157783"/>
                </a:lnTo>
                <a:lnTo>
                  <a:pt x="543496" y="148550"/>
                </a:lnTo>
                <a:lnTo>
                  <a:pt x="552764" y="134057"/>
                </a:lnTo>
                <a:lnTo>
                  <a:pt x="553173" y="115036"/>
                </a:lnTo>
                <a:lnTo>
                  <a:pt x="538418" y="83624"/>
                </a:lnTo>
                <a:lnTo>
                  <a:pt x="513522" y="45573"/>
                </a:lnTo>
                <a:lnTo>
                  <a:pt x="490082" y="13495"/>
                </a:lnTo>
                <a:lnTo>
                  <a:pt x="479691" y="0"/>
                </a:lnTo>
                <a:lnTo>
                  <a:pt x="73469" y="0"/>
                </a:lnTo>
                <a:lnTo>
                  <a:pt x="35359" y="48589"/>
                </a:lnTo>
                <a:lnTo>
                  <a:pt x="15003" y="76768"/>
                </a:lnTo>
                <a:lnTo>
                  <a:pt x="5512" y="95322"/>
                </a:lnTo>
                <a:lnTo>
                  <a:pt x="0" y="115036"/>
                </a:lnTo>
                <a:lnTo>
                  <a:pt x="404" y="134057"/>
                </a:lnTo>
                <a:lnTo>
                  <a:pt x="9672" y="148550"/>
                </a:lnTo>
                <a:lnTo>
                  <a:pt x="24515" y="157783"/>
                </a:lnTo>
                <a:lnTo>
                  <a:pt x="41643" y="161023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6"/>
          <p:cNvSpPr/>
          <p:nvPr/>
        </p:nvSpPr>
        <p:spPr>
          <a:xfrm>
            <a:off x="8955111" y="4587462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42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17"/>
          <p:cNvSpPr/>
          <p:nvPr/>
        </p:nvSpPr>
        <p:spPr>
          <a:xfrm>
            <a:off x="8984804" y="4537259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778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18"/>
          <p:cNvSpPr/>
          <p:nvPr/>
        </p:nvSpPr>
        <p:spPr>
          <a:xfrm>
            <a:off x="9051225" y="4251712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19"/>
          <p:cNvSpPr/>
          <p:nvPr/>
        </p:nvSpPr>
        <p:spPr>
          <a:xfrm>
            <a:off x="9170872" y="4209789"/>
            <a:ext cx="9525" cy="64769"/>
          </a:xfrm>
          <a:custGeom>
            <a:avLst/>
            <a:gdLst/>
            <a:ahLst/>
            <a:cxnLst/>
            <a:rect l="l" t="t" r="r" b="b"/>
            <a:pathLst>
              <a:path w="9525" h="64770">
                <a:moveTo>
                  <a:pt x="9321" y="64693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20"/>
          <p:cNvSpPr/>
          <p:nvPr/>
        </p:nvSpPr>
        <p:spPr>
          <a:xfrm>
            <a:off x="9244938" y="4252791"/>
            <a:ext cx="67310" cy="46990"/>
          </a:xfrm>
          <a:custGeom>
            <a:avLst/>
            <a:gdLst/>
            <a:ahLst/>
            <a:cxnLst/>
            <a:rect l="l" t="t" r="r" b="b"/>
            <a:pathLst>
              <a:path w="67310" h="46989">
                <a:moveTo>
                  <a:pt x="66941" y="0"/>
                </a:moveTo>
                <a:lnTo>
                  <a:pt x="0" y="46456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21"/>
          <p:cNvSpPr/>
          <p:nvPr/>
        </p:nvSpPr>
        <p:spPr>
          <a:xfrm>
            <a:off x="9235642" y="4353985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22"/>
          <p:cNvSpPr/>
          <p:nvPr/>
        </p:nvSpPr>
        <p:spPr>
          <a:xfrm>
            <a:off x="9170872" y="4371079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314"/>
                </a:moveTo>
                <a:lnTo>
                  <a:pt x="734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23"/>
          <p:cNvSpPr/>
          <p:nvPr/>
        </p:nvSpPr>
        <p:spPr>
          <a:xfrm>
            <a:off x="9046602" y="4356944"/>
            <a:ext cx="74930" cy="33020"/>
          </a:xfrm>
          <a:custGeom>
            <a:avLst/>
            <a:gdLst/>
            <a:ahLst/>
            <a:cxnLst/>
            <a:rect l="l" t="t" r="r" b="b"/>
            <a:pathLst>
              <a:path w="74929" h="33020">
                <a:moveTo>
                  <a:pt x="74663" y="0"/>
                </a:moveTo>
                <a:lnTo>
                  <a:pt x="0" y="32613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27"/>
          <p:cNvSpPr txBox="1"/>
          <p:nvPr/>
        </p:nvSpPr>
        <p:spPr>
          <a:xfrm>
            <a:off x="5540996" y="4167185"/>
            <a:ext cx="2223863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spc="10" dirty="0" smtClean="0">
                <a:solidFill>
                  <a:srgbClr val="EA6955"/>
                </a:solidFill>
                <a:latin typeface="Arial"/>
                <a:cs typeface="Arial"/>
              </a:rPr>
              <a:t>بعد ذلك، ساعد المشاركين أثناء إنشائهم العاب الاختباء، وفقًا لسرعتهم الخاصة.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6" name="object 29"/>
          <p:cNvSpPr txBox="1"/>
          <p:nvPr/>
        </p:nvSpPr>
        <p:spPr>
          <a:xfrm>
            <a:off x="8716999" y="3246414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algn="ctr" rtl="1">
              <a:lnSpc>
                <a:spcPts val="1590"/>
              </a:lnSpc>
            </a:pPr>
            <a:r>
              <a:rPr lang="ar-EG" sz="1400" b="1" spc="80" dirty="0" smtClean="0">
                <a:solidFill>
                  <a:srgbClr val="00AEEF"/>
                </a:solidFill>
                <a:latin typeface="Arial"/>
                <a:cs typeface="Arial"/>
              </a:rPr>
              <a:t>تخيل</a:t>
            </a:r>
            <a:endParaRPr sz="1400" dirty="0">
              <a:latin typeface="Arial"/>
              <a:cs typeface="Arial"/>
            </a:endParaRPr>
          </a:p>
          <a:p>
            <a:pPr marL="12700" algn="ctr" rtl="1">
              <a:lnSpc>
                <a:spcPts val="1590"/>
              </a:lnSpc>
            </a:pPr>
            <a:r>
              <a:rPr lang="ar-EG" sz="1400" i="1" spc="-5" dirty="0" smtClean="0">
                <a:solidFill>
                  <a:srgbClr val="00AEEF"/>
                </a:solidFill>
                <a:latin typeface="Arial"/>
                <a:cs typeface="Arial"/>
              </a:rPr>
              <a:t>10 دقائق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7" name="object 30"/>
          <p:cNvSpPr txBox="1"/>
          <p:nvPr/>
        </p:nvSpPr>
        <p:spPr>
          <a:xfrm>
            <a:off x="8720250" y="4755661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algn="ctr" rtl="1">
              <a:lnSpc>
                <a:spcPts val="1590"/>
              </a:lnSpc>
            </a:pPr>
            <a:r>
              <a:rPr lang="ar-EG" sz="1400" b="1" spc="35" dirty="0" smtClean="0">
                <a:solidFill>
                  <a:srgbClr val="EA6955"/>
                </a:solidFill>
                <a:latin typeface="Arial"/>
                <a:cs typeface="Arial"/>
              </a:rPr>
              <a:t>أنشئ</a:t>
            </a:r>
            <a:endParaRPr sz="1400" dirty="0">
              <a:latin typeface="Arial"/>
              <a:cs typeface="Arial"/>
            </a:endParaRPr>
          </a:p>
          <a:p>
            <a:pPr marL="12700" algn="ctr" rtl="1">
              <a:lnSpc>
                <a:spcPts val="1590"/>
              </a:lnSpc>
            </a:pPr>
            <a:r>
              <a:rPr lang="ar-EG" sz="1400" i="1" spc="-5" dirty="0" smtClean="0">
                <a:solidFill>
                  <a:srgbClr val="EA6955"/>
                </a:solidFill>
                <a:latin typeface="Arial"/>
                <a:cs typeface="Arial"/>
              </a:rPr>
              <a:t>40 دقيقة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8" name="object 31"/>
          <p:cNvSpPr/>
          <p:nvPr/>
        </p:nvSpPr>
        <p:spPr>
          <a:xfrm>
            <a:off x="8948523" y="2597233"/>
            <a:ext cx="445134" cy="404495"/>
          </a:xfrm>
          <a:custGeom>
            <a:avLst/>
            <a:gdLst/>
            <a:ahLst/>
            <a:cxnLst/>
            <a:rect l="l" t="t" r="r" b="b"/>
            <a:pathLst>
              <a:path w="445134" h="404494">
                <a:moveTo>
                  <a:pt x="437575" y="281808"/>
                </a:moveTo>
                <a:lnTo>
                  <a:pt x="444600" y="247046"/>
                </a:lnTo>
                <a:lnTo>
                  <a:pt x="437678" y="213279"/>
                </a:lnTo>
                <a:lnTo>
                  <a:pt x="418396" y="184303"/>
                </a:lnTo>
                <a:lnTo>
                  <a:pt x="388337" y="163914"/>
                </a:lnTo>
                <a:lnTo>
                  <a:pt x="383143" y="161704"/>
                </a:lnTo>
                <a:lnTo>
                  <a:pt x="377860" y="160028"/>
                </a:lnTo>
                <a:lnTo>
                  <a:pt x="372551" y="158808"/>
                </a:lnTo>
                <a:lnTo>
                  <a:pt x="375523" y="154617"/>
                </a:lnTo>
                <a:lnTo>
                  <a:pt x="378088" y="150122"/>
                </a:lnTo>
                <a:lnTo>
                  <a:pt x="380159" y="145296"/>
                </a:lnTo>
                <a:lnTo>
                  <a:pt x="385568" y="108192"/>
                </a:lnTo>
                <a:lnTo>
                  <a:pt x="373112" y="70723"/>
                </a:lnTo>
                <a:lnTo>
                  <a:pt x="345227" y="37180"/>
                </a:lnTo>
                <a:lnTo>
                  <a:pt x="304352" y="11857"/>
                </a:lnTo>
                <a:lnTo>
                  <a:pt x="257724" y="0"/>
                </a:lnTo>
                <a:lnTo>
                  <a:pt x="214150" y="3181"/>
                </a:lnTo>
                <a:lnTo>
                  <a:pt x="178426" y="20181"/>
                </a:lnTo>
                <a:lnTo>
                  <a:pt x="152770" y="56798"/>
                </a:lnTo>
                <a:lnTo>
                  <a:pt x="149539" y="78608"/>
                </a:lnTo>
                <a:lnTo>
                  <a:pt x="143443" y="74125"/>
                </a:lnTo>
                <a:lnTo>
                  <a:pt x="136725" y="70251"/>
                </a:lnTo>
                <a:lnTo>
                  <a:pt x="129422" y="67153"/>
                </a:lnTo>
                <a:lnTo>
                  <a:pt x="92734" y="59256"/>
                </a:lnTo>
                <a:lnTo>
                  <a:pt x="57459" y="65251"/>
                </a:lnTo>
                <a:lnTo>
                  <a:pt x="27540" y="83662"/>
                </a:lnTo>
                <a:lnTo>
                  <a:pt x="6918" y="113012"/>
                </a:lnTo>
                <a:lnTo>
                  <a:pt x="0" y="144832"/>
                </a:lnTo>
                <a:lnTo>
                  <a:pt x="4975" y="176220"/>
                </a:lnTo>
                <a:lnTo>
                  <a:pt x="20609" y="204313"/>
                </a:lnTo>
                <a:lnTo>
                  <a:pt x="45666" y="226245"/>
                </a:lnTo>
                <a:lnTo>
                  <a:pt x="42567" y="228697"/>
                </a:lnTo>
                <a:lnTo>
                  <a:pt x="39672" y="231440"/>
                </a:lnTo>
                <a:lnTo>
                  <a:pt x="37030" y="234526"/>
                </a:lnTo>
                <a:lnTo>
                  <a:pt x="23872" y="260080"/>
                </a:lnTo>
                <a:lnTo>
                  <a:pt x="22790" y="289188"/>
                </a:lnTo>
                <a:lnTo>
                  <a:pt x="33219" y="318327"/>
                </a:lnTo>
                <a:lnTo>
                  <a:pt x="54594" y="343974"/>
                </a:lnTo>
                <a:lnTo>
                  <a:pt x="80601" y="359961"/>
                </a:lnTo>
                <a:lnTo>
                  <a:pt x="108328" y="366576"/>
                </a:lnTo>
                <a:lnTo>
                  <a:pt x="135083" y="363811"/>
                </a:lnTo>
                <a:lnTo>
                  <a:pt x="158175" y="351658"/>
                </a:lnTo>
                <a:lnTo>
                  <a:pt x="166469" y="365554"/>
                </a:lnTo>
                <a:lnTo>
                  <a:pt x="177224" y="377918"/>
                </a:lnTo>
                <a:lnTo>
                  <a:pt x="190281" y="388373"/>
                </a:lnTo>
                <a:lnTo>
                  <a:pt x="205483" y="396540"/>
                </a:lnTo>
                <a:lnTo>
                  <a:pt x="241052" y="404034"/>
                </a:lnTo>
                <a:lnTo>
                  <a:pt x="275363" y="397830"/>
                </a:lnTo>
                <a:lnTo>
                  <a:pt x="324850" y="350286"/>
                </a:lnTo>
                <a:lnTo>
                  <a:pt x="330336" y="332252"/>
                </a:lnTo>
                <a:lnTo>
                  <a:pt x="362894" y="335191"/>
                </a:lnTo>
                <a:lnTo>
                  <a:pt x="393576" y="327009"/>
                </a:lnTo>
                <a:lnTo>
                  <a:pt x="419448" y="308837"/>
                </a:lnTo>
                <a:lnTo>
                  <a:pt x="437575" y="281808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32"/>
          <p:cNvSpPr/>
          <p:nvPr/>
        </p:nvSpPr>
        <p:spPr>
          <a:xfrm>
            <a:off x="9019374" y="3027822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304" y="36563"/>
                </a:moveTo>
                <a:lnTo>
                  <a:pt x="70424" y="50795"/>
                </a:lnTo>
                <a:lnTo>
                  <a:pt x="62569" y="62417"/>
                </a:lnTo>
                <a:lnTo>
                  <a:pt x="50919" y="70253"/>
                </a:lnTo>
                <a:lnTo>
                  <a:pt x="36652" y="73126"/>
                </a:lnTo>
                <a:lnTo>
                  <a:pt x="22384" y="70253"/>
                </a:lnTo>
                <a:lnTo>
                  <a:pt x="10734" y="62417"/>
                </a:lnTo>
                <a:lnTo>
                  <a:pt x="2880" y="50795"/>
                </a:lnTo>
                <a:lnTo>
                  <a:pt x="0" y="36563"/>
                </a:lnTo>
                <a:lnTo>
                  <a:pt x="2880" y="22331"/>
                </a:lnTo>
                <a:lnTo>
                  <a:pt x="10734" y="10709"/>
                </a:lnTo>
                <a:lnTo>
                  <a:pt x="22384" y="2873"/>
                </a:lnTo>
                <a:lnTo>
                  <a:pt x="36652" y="0"/>
                </a:lnTo>
                <a:lnTo>
                  <a:pt x="50919" y="2873"/>
                </a:lnTo>
                <a:lnTo>
                  <a:pt x="62569" y="10709"/>
                </a:lnTo>
                <a:lnTo>
                  <a:pt x="70424" y="22331"/>
                </a:lnTo>
                <a:lnTo>
                  <a:pt x="73304" y="36563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33"/>
          <p:cNvSpPr/>
          <p:nvPr/>
        </p:nvSpPr>
        <p:spPr>
          <a:xfrm>
            <a:off x="8939084" y="310703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377" y="22631"/>
                </a:moveTo>
                <a:lnTo>
                  <a:pt x="43593" y="31439"/>
                </a:lnTo>
                <a:lnTo>
                  <a:pt x="38731" y="38633"/>
                </a:lnTo>
                <a:lnTo>
                  <a:pt x="31521" y="43484"/>
                </a:lnTo>
                <a:lnTo>
                  <a:pt x="22694" y="45262"/>
                </a:lnTo>
                <a:lnTo>
                  <a:pt x="13860" y="43484"/>
                </a:lnTo>
                <a:lnTo>
                  <a:pt x="6646" y="38633"/>
                </a:lnTo>
                <a:lnTo>
                  <a:pt x="1783" y="31439"/>
                </a:lnTo>
                <a:lnTo>
                  <a:pt x="0" y="22631"/>
                </a:lnTo>
                <a:lnTo>
                  <a:pt x="1783" y="13823"/>
                </a:lnTo>
                <a:lnTo>
                  <a:pt x="6646" y="6629"/>
                </a:lnTo>
                <a:lnTo>
                  <a:pt x="13860" y="1778"/>
                </a:lnTo>
                <a:lnTo>
                  <a:pt x="22694" y="0"/>
                </a:lnTo>
                <a:lnTo>
                  <a:pt x="31521" y="1778"/>
                </a:lnTo>
                <a:lnTo>
                  <a:pt x="38731" y="6629"/>
                </a:lnTo>
                <a:lnTo>
                  <a:pt x="43593" y="13823"/>
                </a:lnTo>
                <a:lnTo>
                  <a:pt x="45377" y="22631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34"/>
          <p:cNvSpPr txBox="1"/>
          <p:nvPr/>
        </p:nvSpPr>
        <p:spPr>
          <a:xfrm>
            <a:off x="6825646" y="1419854"/>
            <a:ext cx="2788285" cy="48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5600"/>
              </a:lnSpc>
            </a:pPr>
            <a:r>
              <a:rPr lang="ar-EG" sz="1500" spc="20" dirty="0" smtClean="0">
                <a:solidFill>
                  <a:srgbClr val="4C4D4F"/>
                </a:solidFill>
                <a:latin typeface="Arial"/>
                <a:cs typeface="Arial"/>
              </a:rPr>
              <a:t>هذه هي الأجندة المقترحة لورشة عمل مدتها ساعة واحدة: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8" name="object 40"/>
          <p:cNvSpPr txBox="1">
            <a:spLocks/>
          </p:cNvSpPr>
          <p:nvPr/>
        </p:nvSpPr>
        <p:spPr>
          <a:xfrm>
            <a:off x="630833" y="7421472"/>
            <a:ext cx="216479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72" name="object 40"/>
          <p:cNvSpPr txBox="1">
            <a:spLocks/>
          </p:cNvSpPr>
          <p:nvPr/>
        </p:nvSpPr>
        <p:spPr>
          <a:xfrm>
            <a:off x="5544107" y="7421472"/>
            <a:ext cx="225117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44" name="object 24"/>
          <p:cNvSpPr/>
          <p:nvPr/>
        </p:nvSpPr>
        <p:spPr>
          <a:xfrm>
            <a:off x="8806351" y="5680511"/>
            <a:ext cx="372110" cy="377825"/>
          </a:xfrm>
          <a:custGeom>
            <a:avLst/>
            <a:gdLst/>
            <a:ahLst/>
            <a:cxnLst/>
            <a:rect l="l" t="t" r="r" b="b"/>
            <a:pathLst>
              <a:path w="372110" h="377825">
                <a:moveTo>
                  <a:pt x="372021" y="99631"/>
                </a:moveTo>
                <a:lnTo>
                  <a:pt x="344065" y="59525"/>
                </a:lnTo>
                <a:lnTo>
                  <a:pt x="302794" y="28003"/>
                </a:lnTo>
                <a:lnTo>
                  <a:pt x="251125" y="7387"/>
                </a:lnTo>
                <a:lnTo>
                  <a:pt x="191973" y="0"/>
                </a:lnTo>
                <a:lnTo>
                  <a:pt x="140940" y="5453"/>
                </a:lnTo>
                <a:lnTo>
                  <a:pt x="95082" y="20843"/>
                </a:lnTo>
                <a:lnTo>
                  <a:pt x="56229" y="44715"/>
                </a:lnTo>
                <a:lnTo>
                  <a:pt x="26210" y="75612"/>
                </a:lnTo>
                <a:lnTo>
                  <a:pt x="6857" y="112081"/>
                </a:lnTo>
                <a:lnTo>
                  <a:pt x="0" y="152666"/>
                </a:lnTo>
                <a:lnTo>
                  <a:pt x="4225" y="184653"/>
                </a:lnTo>
                <a:lnTo>
                  <a:pt x="16319" y="214320"/>
                </a:lnTo>
                <a:lnTo>
                  <a:pt x="35404" y="240979"/>
                </a:lnTo>
                <a:lnTo>
                  <a:pt x="60604" y="263944"/>
                </a:lnTo>
                <a:lnTo>
                  <a:pt x="56285" y="279039"/>
                </a:lnTo>
                <a:lnTo>
                  <a:pt x="55424" y="312672"/>
                </a:lnTo>
                <a:lnTo>
                  <a:pt x="74968" y="350303"/>
                </a:lnTo>
                <a:lnTo>
                  <a:pt x="131864" y="377393"/>
                </a:lnTo>
                <a:lnTo>
                  <a:pt x="125348" y="342036"/>
                </a:lnTo>
                <a:lnTo>
                  <a:pt x="124502" y="323143"/>
                </a:lnTo>
                <a:lnTo>
                  <a:pt x="161744" y="305993"/>
                </a:lnTo>
                <a:lnTo>
                  <a:pt x="191973" y="305346"/>
                </a:lnTo>
                <a:lnTo>
                  <a:pt x="234943" y="301502"/>
                </a:lnTo>
                <a:lnTo>
                  <a:pt x="274504" y="290541"/>
                </a:lnTo>
                <a:lnTo>
                  <a:pt x="309587" y="273317"/>
                </a:lnTo>
                <a:lnTo>
                  <a:pt x="339128" y="250685"/>
                </a:lnTo>
                <a:lnTo>
                  <a:pt x="333721" y="237909"/>
                </a:lnTo>
                <a:lnTo>
                  <a:pt x="329763" y="224669"/>
                </a:lnTo>
                <a:lnTo>
                  <a:pt x="327331" y="211019"/>
                </a:lnTo>
                <a:lnTo>
                  <a:pt x="326504" y="197015"/>
                </a:lnTo>
                <a:lnTo>
                  <a:pt x="329619" y="169897"/>
                </a:lnTo>
                <a:lnTo>
                  <a:pt x="338604" y="144351"/>
                </a:lnTo>
                <a:lnTo>
                  <a:pt x="352918" y="120791"/>
                </a:lnTo>
                <a:lnTo>
                  <a:pt x="372021" y="99631"/>
                </a:lnTo>
                <a:close/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25"/>
          <p:cNvSpPr/>
          <p:nvPr/>
        </p:nvSpPr>
        <p:spPr>
          <a:xfrm>
            <a:off x="9145479" y="5724847"/>
            <a:ext cx="383540" cy="368300"/>
          </a:xfrm>
          <a:custGeom>
            <a:avLst/>
            <a:gdLst/>
            <a:ahLst/>
            <a:cxnLst/>
            <a:rect l="l" t="t" r="r" b="b"/>
            <a:pathLst>
              <a:path w="383540" h="368300">
                <a:moveTo>
                  <a:pt x="0" y="206349"/>
                </a:moveTo>
                <a:lnTo>
                  <a:pt x="21957" y="238854"/>
                </a:lnTo>
                <a:lnTo>
                  <a:pt x="52996" y="266181"/>
                </a:lnTo>
                <a:lnTo>
                  <a:pt x="91597" y="287156"/>
                </a:lnTo>
                <a:lnTo>
                  <a:pt x="136237" y="300602"/>
                </a:lnTo>
                <a:lnTo>
                  <a:pt x="185394" y="305346"/>
                </a:lnTo>
                <a:lnTo>
                  <a:pt x="197504" y="305059"/>
                </a:lnTo>
                <a:lnTo>
                  <a:pt x="209419" y="304214"/>
                </a:lnTo>
                <a:lnTo>
                  <a:pt x="221120" y="302833"/>
                </a:lnTo>
                <a:lnTo>
                  <a:pt x="232587" y="300939"/>
                </a:lnTo>
                <a:lnTo>
                  <a:pt x="247373" y="323636"/>
                </a:lnTo>
                <a:lnTo>
                  <a:pt x="244378" y="345374"/>
                </a:lnTo>
                <a:lnTo>
                  <a:pt x="234550" y="361691"/>
                </a:lnTo>
                <a:lnTo>
                  <a:pt x="228841" y="368122"/>
                </a:lnTo>
                <a:lnTo>
                  <a:pt x="290234" y="352428"/>
                </a:lnTo>
                <a:lnTo>
                  <a:pt x="316630" y="318992"/>
                </a:lnTo>
                <a:lnTo>
                  <a:pt x="322127" y="285765"/>
                </a:lnTo>
                <a:lnTo>
                  <a:pt x="320827" y="270700"/>
                </a:lnTo>
                <a:lnTo>
                  <a:pt x="357009" y="231337"/>
                </a:lnTo>
                <a:lnTo>
                  <a:pt x="375589" y="205922"/>
                </a:lnTo>
                <a:lnTo>
                  <a:pt x="382435" y="183391"/>
                </a:lnTo>
                <a:lnTo>
                  <a:pt x="383413" y="152679"/>
                </a:lnTo>
                <a:lnTo>
                  <a:pt x="376339" y="112093"/>
                </a:lnTo>
                <a:lnTo>
                  <a:pt x="356377" y="75622"/>
                </a:lnTo>
                <a:lnTo>
                  <a:pt x="325413" y="44721"/>
                </a:lnTo>
                <a:lnTo>
                  <a:pt x="285337" y="20846"/>
                </a:lnTo>
                <a:lnTo>
                  <a:pt x="238034" y="5454"/>
                </a:lnTo>
                <a:lnTo>
                  <a:pt x="185394" y="0"/>
                </a:lnTo>
                <a:lnTo>
                  <a:pt x="140792" y="3891"/>
                </a:lnTo>
                <a:lnTo>
                  <a:pt x="99761" y="14984"/>
                </a:lnTo>
                <a:lnTo>
                  <a:pt x="63422" y="32409"/>
                </a:lnTo>
                <a:lnTo>
                  <a:pt x="32893" y="55295"/>
                </a:lnTo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26"/>
          <p:cNvSpPr txBox="1"/>
          <p:nvPr/>
        </p:nvSpPr>
        <p:spPr>
          <a:xfrm>
            <a:off x="8718517" y="6214902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algn="ctr" rtl="1">
              <a:lnSpc>
                <a:spcPts val="1590"/>
              </a:lnSpc>
            </a:pPr>
            <a:r>
              <a:rPr lang="ar-EG" sz="1400" b="1" spc="50" dirty="0" smtClean="0">
                <a:solidFill>
                  <a:srgbClr val="642B73"/>
                </a:solidFill>
                <a:latin typeface="Arial"/>
                <a:cs typeface="Arial"/>
              </a:rPr>
              <a:t>شارك</a:t>
            </a:r>
            <a:endParaRPr sz="1400" dirty="0">
              <a:latin typeface="Arial"/>
              <a:cs typeface="Arial"/>
            </a:endParaRPr>
          </a:p>
          <a:p>
            <a:pPr algn="ctr" rtl="1">
              <a:lnSpc>
                <a:spcPts val="1590"/>
              </a:lnSpc>
            </a:pPr>
            <a:r>
              <a:rPr lang="ar-EG" sz="1400" i="1" spc="-5" dirty="0" smtClean="0">
                <a:solidFill>
                  <a:srgbClr val="642B73"/>
                </a:solidFill>
                <a:latin typeface="Arial"/>
                <a:cs typeface="Arial"/>
              </a:rPr>
              <a:t>10 دقائق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4" name="object 28"/>
          <p:cNvSpPr txBox="1"/>
          <p:nvPr/>
        </p:nvSpPr>
        <p:spPr>
          <a:xfrm>
            <a:off x="5544107" y="5797683"/>
            <a:ext cx="2331925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spc="5" dirty="0" smtClean="0">
                <a:solidFill>
                  <a:srgbClr val="642B73"/>
                </a:solidFill>
                <a:latin typeface="Arial"/>
                <a:cs typeface="Arial"/>
              </a:rPr>
              <a:t>في نهاية ورشة العمل، تجمعوا معًا لتبادل الخبرات والانطباعات. </a:t>
            </a:r>
          </a:p>
          <a:p>
            <a:pPr marL="12700" marR="5080">
              <a:lnSpc>
                <a:spcPct val="105600"/>
              </a:lnSpc>
            </a:pP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208800"/>
            <a:ext cx="19843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-10" dirty="0" smtClean="0">
                <a:solidFill>
                  <a:srgbClr val="FFFFFF"/>
                </a:solidFill>
                <a:latin typeface="Gill Sans MT"/>
                <a:cs typeface="Gill Sans MT"/>
              </a:rPr>
              <a:t>لعبة الاختباء |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610352" y="208800"/>
            <a:ext cx="19843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-10" dirty="0" smtClean="0">
                <a:solidFill>
                  <a:srgbClr val="FFFFFF"/>
                </a:solidFill>
                <a:latin typeface="Gill Sans MT"/>
                <a:cs typeface="Gill Sans MT"/>
              </a:rPr>
              <a:t>لعبة الاختباء |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614" y="110997"/>
            <a:ext cx="385864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136515" y="110997"/>
            <a:ext cx="385864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718555" y="2064181"/>
            <a:ext cx="4111625" cy="1383665"/>
          </a:xfrm>
          <a:custGeom>
            <a:avLst/>
            <a:gdLst/>
            <a:ahLst/>
            <a:cxnLst/>
            <a:rect l="l" t="t" r="r" b="b"/>
            <a:pathLst>
              <a:path w="4111625" h="1383664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383322"/>
                </a:lnTo>
                <a:lnTo>
                  <a:pt x="3996944" y="1383322"/>
                </a:lnTo>
                <a:lnTo>
                  <a:pt x="4063023" y="1381536"/>
                </a:lnTo>
                <a:lnTo>
                  <a:pt x="4096956" y="1369034"/>
                </a:lnTo>
                <a:lnTo>
                  <a:pt x="4109458" y="1335101"/>
                </a:lnTo>
                <a:lnTo>
                  <a:pt x="4111244" y="1269022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755004" y="2121357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18555" y="3576320"/>
            <a:ext cx="4111625" cy="3446145"/>
          </a:xfrm>
          <a:custGeom>
            <a:avLst/>
            <a:gdLst/>
            <a:ahLst/>
            <a:cxnLst/>
            <a:rect l="l" t="t" r="r" b="b"/>
            <a:pathLst>
              <a:path w="4111625" h="3446145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445916"/>
                </a:lnTo>
                <a:lnTo>
                  <a:pt x="3996944" y="3445916"/>
                </a:lnTo>
                <a:lnTo>
                  <a:pt x="4063023" y="3444130"/>
                </a:lnTo>
                <a:lnTo>
                  <a:pt x="4096956" y="3431628"/>
                </a:lnTo>
                <a:lnTo>
                  <a:pt x="4109458" y="3397696"/>
                </a:lnTo>
                <a:lnTo>
                  <a:pt x="4111244" y="3331616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755004" y="3638575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7841589" y="3715936"/>
            <a:ext cx="17894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10" dirty="0" smtClean="0">
                <a:solidFill>
                  <a:srgbClr val="00AEEF"/>
                </a:solidFill>
                <a:latin typeface="Arial"/>
                <a:cs typeface="Arial"/>
              </a:rPr>
              <a:t>وفر الأفكار والإلهام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79045" y="2204084"/>
            <a:ext cx="209486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00AEEF"/>
                </a:solidFill>
                <a:latin typeface="Arial"/>
                <a:cs typeface="Arial"/>
              </a:rPr>
              <a:t>نشاط تحفيزي: لعبة التخمين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7313" y="2591733"/>
            <a:ext cx="378239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rtl="1"/>
            <a:r>
              <a:rPr lang="ar-SA" sz="1000" spc="10" dirty="0">
                <a:solidFill>
                  <a:srgbClr val="4C4D4F"/>
                </a:solidFill>
                <a:latin typeface="Arial"/>
                <a:cs typeface="Arial"/>
              </a:rPr>
              <a:t>نسق للمشاركين كي يمارسوا لعبة التخمين. اعطي كل زوج من المشاركين ثلاثة أكواب ورقية ودعهم يختاروا جسمًا صغيرًا لإخفائه. يخبئ أحدهم الجسم تحت أحد الاكواب ويحركهم </a:t>
            </a:r>
            <a:r>
              <a:rPr lang="ar-EG" sz="1000" spc="10" dirty="0" smtClean="0">
                <a:solidFill>
                  <a:srgbClr val="4C4D4F"/>
                </a:solidFill>
                <a:latin typeface="Arial"/>
                <a:cs typeface="Arial"/>
              </a:rPr>
              <a:t>حول بعضهم البعض</a:t>
            </a:r>
            <a:r>
              <a:rPr lang="ar-SA" sz="1000" spc="10" dirty="0" smtClean="0">
                <a:solidFill>
                  <a:srgbClr val="4C4D4F"/>
                </a:solidFill>
                <a:latin typeface="Arial"/>
                <a:cs typeface="Arial"/>
              </a:rPr>
              <a:t>. </a:t>
            </a:r>
            <a:r>
              <a:rPr lang="ar-SA" sz="1000" spc="10" dirty="0">
                <a:solidFill>
                  <a:srgbClr val="4C4D4F"/>
                </a:solidFill>
                <a:latin typeface="Arial"/>
                <a:cs typeface="Arial"/>
              </a:rPr>
              <a:t>عند تخمين أحدهم للكوب الذي يخفي الجسم بأسفله، يقوم بتبادل الدور مع زميله.</a:t>
            </a:r>
            <a:endParaRPr lang="en-US" sz="1000" spc="10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93968" y="4055249"/>
            <a:ext cx="377246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اعرض الفيديو التقديمي لبرنامج لعبة الاختباء التعليمي. يظهر الفيديو مجموعة متنوعة من المشاريع لإثارة الأفكار والإلهام.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648771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400800" y="6863015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8930" y="0"/>
                </a:lnTo>
              </a:path>
            </a:pathLst>
          </a:custGeom>
          <a:ln w="25400">
            <a:solidFill>
              <a:srgbClr val="00AEEF"/>
            </a:solidFill>
            <a:prstDash val="sys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382918" y="6863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608443" y="6863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924800" y="6863015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3922" y="0"/>
                </a:lnTo>
              </a:path>
            </a:pathLst>
          </a:custGeom>
          <a:ln w="25400">
            <a:solidFill>
              <a:srgbClr val="00AEEF"/>
            </a:solidFill>
            <a:prstDash val="sys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887207" y="6863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9018244" y="6863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5975032" y="6686496"/>
            <a:ext cx="315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en-US" sz="1000" b="1" spc="5" dirty="0" smtClean="0">
                <a:solidFill>
                  <a:srgbClr val="00AEEF"/>
                </a:solidFill>
                <a:latin typeface="Arial"/>
                <a:cs typeface="Arial"/>
              </a:rPr>
              <a:t>  </a:t>
            </a:r>
            <a:r>
              <a:rPr sz="1000" b="1" spc="5" dirty="0" smtClean="0">
                <a:solidFill>
                  <a:srgbClr val="00AEEF"/>
                </a:solidFill>
                <a:latin typeface="Arial"/>
                <a:cs typeface="Arial"/>
              </a:rPr>
              <a:t>scratch.mit.edu/hide  </a:t>
            </a: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أو  </a:t>
            </a:r>
            <a:r>
              <a:rPr sz="1000" spc="5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10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00AEEF"/>
                </a:solidFill>
                <a:latin typeface="Arial"/>
                <a:cs typeface="Arial"/>
              </a:rPr>
              <a:t>vimeo.com/llk/hide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1969" y="6232899"/>
            <a:ext cx="3899396" cy="384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BD8A2C"/>
                </a:solidFill>
                <a:latin typeface="Arial"/>
                <a:cs typeface="Arial"/>
              </a:rPr>
              <a:t>قم بضبط أجهزة الكمبيوتر واللاب توب</a:t>
            </a:r>
            <a:endParaRPr sz="1000" dirty="0"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  <a:spcBef>
                <a:spcPts val="525"/>
              </a:spcBef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رتب أجهزة الكمبيوتر بطريقة تسمح للمشاركين بالعمل على انفراد أو في أزواج.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99313" y="704532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868665" y="7022465"/>
            <a:ext cx="356822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BD8A2C"/>
                </a:solidFill>
                <a:latin typeface="Arial"/>
                <a:cs typeface="Arial"/>
              </a:rPr>
              <a:t>وفر كمبيوتر بجهاز عرض أو شاشة كبيرة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98500" y="1602256"/>
            <a:ext cx="791972" cy="1127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98500" y="1602256"/>
            <a:ext cx="792480" cy="1127760"/>
          </a:xfrm>
          <a:custGeom>
            <a:avLst/>
            <a:gdLst/>
            <a:ahLst/>
            <a:cxnLst/>
            <a:rect l="l" t="t" r="r" b="b"/>
            <a:pathLst>
              <a:path w="792479" h="1127760">
                <a:moveTo>
                  <a:pt x="57632" y="0"/>
                </a:moveTo>
                <a:lnTo>
                  <a:pt x="24313" y="900"/>
                </a:lnTo>
                <a:lnTo>
                  <a:pt x="7204" y="7204"/>
                </a:lnTo>
                <a:lnTo>
                  <a:pt x="900" y="24313"/>
                </a:lnTo>
                <a:lnTo>
                  <a:pt x="0" y="57632"/>
                </a:lnTo>
                <a:lnTo>
                  <a:pt x="0" y="1069848"/>
                </a:lnTo>
                <a:lnTo>
                  <a:pt x="900" y="1103159"/>
                </a:lnTo>
                <a:lnTo>
                  <a:pt x="7204" y="1120265"/>
                </a:lnTo>
                <a:lnTo>
                  <a:pt x="24313" y="1126567"/>
                </a:lnTo>
                <a:lnTo>
                  <a:pt x="57632" y="1127467"/>
                </a:lnTo>
                <a:lnTo>
                  <a:pt x="734352" y="1127467"/>
                </a:lnTo>
                <a:lnTo>
                  <a:pt x="767663" y="1126567"/>
                </a:lnTo>
                <a:lnTo>
                  <a:pt x="784769" y="1120265"/>
                </a:lnTo>
                <a:lnTo>
                  <a:pt x="791071" y="1103159"/>
                </a:lnTo>
                <a:lnTo>
                  <a:pt x="791972" y="1069848"/>
                </a:lnTo>
                <a:lnTo>
                  <a:pt x="791972" y="57632"/>
                </a:lnTo>
                <a:lnTo>
                  <a:pt x="791071" y="24313"/>
                </a:lnTo>
                <a:lnTo>
                  <a:pt x="784769" y="7204"/>
                </a:lnTo>
                <a:lnTo>
                  <a:pt x="767663" y="900"/>
                </a:lnTo>
                <a:lnTo>
                  <a:pt x="734352" y="0"/>
                </a:lnTo>
                <a:lnTo>
                  <a:pt x="57632" y="0"/>
                </a:lnTo>
                <a:close/>
              </a:path>
            </a:pathLst>
          </a:custGeom>
          <a:ln w="12699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00494" y="3144167"/>
            <a:ext cx="1289977" cy="91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700494" y="3144167"/>
            <a:ext cx="1290320" cy="916940"/>
          </a:xfrm>
          <a:custGeom>
            <a:avLst/>
            <a:gdLst/>
            <a:ahLst/>
            <a:cxnLst/>
            <a:rect l="l" t="t" r="r" b="b"/>
            <a:pathLst>
              <a:path w="1290320" h="916939">
                <a:moveTo>
                  <a:pt x="41910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874522"/>
                </a:lnTo>
                <a:lnTo>
                  <a:pt x="654" y="898751"/>
                </a:lnTo>
                <a:lnTo>
                  <a:pt x="5238" y="911193"/>
                </a:lnTo>
                <a:lnTo>
                  <a:pt x="17680" y="915777"/>
                </a:lnTo>
                <a:lnTo>
                  <a:pt x="41910" y="916432"/>
                </a:lnTo>
                <a:lnTo>
                  <a:pt x="1248067" y="916432"/>
                </a:lnTo>
                <a:lnTo>
                  <a:pt x="1272296" y="915777"/>
                </a:lnTo>
                <a:lnTo>
                  <a:pt x="1284738" y="911193"/>
                </a:lnTo>
                <a:lnTo>
                  <a:pt x="1289322" y="898751"/>
                </a:lnTo>
                <a:lnTo>
                  <a:pt x="1289977" y="874522"/>
                </a:lnTo>
                <a:lnTo>
                  <a:pt x="1289977" y="41910"/>
                </a:lnTo>
                <a:lnTo>
                  <a:pt x="1289322" y="17680"/>
                </a:lnTo>
                <a:lnTo>
                  <a:pt x="1284738" y="5238"/>
                </a:lnTo>
                <a:lnTo>
                  <a:pt x="1272296" y="654"/>
                </a:lnTo>
                <a:lnTo>
                  <a:pt x="1248067" y="0"/>
                </a:lnTo>
                <a:lnTo>
                  <a:pt x="41910" y="0"/>
                </a:lnTo>
                <a:close/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09676" y="30099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709676" y="49149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09676" y="60960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09676" y="69469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09676" y="42291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6400800" y="4531016"/>
            <a:ext cx="2844012" cy="1864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389852" y="4530698"/>
            <a:ext cx="2854960" cy="1864995"/>
          </a:xfrm>
          <a:custGeom>
            <a:avLst/>
            <a:gdLst/>
            <a:ahLst/>
            <a:cxnLst/>
            <a:rect l="l" t="t" r="r" b="b"/>
            <a:pathLst>
              <a:path w="2854959" h="1864995">
                <a:moveTo>
                  <a:pt x="157162" y="0"/>
                </a:moveTo>
                <a:lnTo>
                  <a:pt x="66302" y="2455"/>
                </a:lnTo>
                <a:lnTo>
                  <a:pt x="19645" y="19645"/>
                </a:lnTo>
                <a:lnTo>
                  <a:pt x="2455" y="66302"/>
                </a:lnTo>
                <a:lnTo>
                  <a:pt x="0" y="157162"/>
                </a:lnTo>
                <a:lnTo>
                  <a:pt x="0" y="1707514"/>
                </a:lnTo>
                <a:lnTo>
                  <a:pt x="2455" y="1798374"/>
                </a:lnTo>
                <a:lnTo>
                  <a:pt x="19645" y="1845032"/>
                </a:lnTo>
                <a:lnTo>
                  <a:pt x="66302" y="1862221"/>
                </a:lnTo>
                <a:lnTo>
                  <a:pt x="157162" y="1864677"/>
                </a:lnTo>
                <a:lnTo>
                  <a:pt x="2697391" y="1864677"/>
                </a:lnTo>
                <a:lnTo>
                  <a:pt x="2788250" y="1862221"/>
                </a:lnTo>
                <a:lnTo>
                  <a:pt x="2834908" y="1845032"/>
                </a:lnTo>
                <a:lnTo>
                  <a:pt x="2852097" y="1798374"/>
                </a:lnTo>
                <a:lnTo>
                  <a:pt x="2854553" y="1707514"/>
                </a:lnTo>
                <a:lnTo>
                  <a:pt x="2854553" y="157162"/>
                </a:lnTo>
                <a:lnTo>
                  <a:pt x="2852097" y="66302"/>
                </a:lnTo>
                <a:lnTo>
                  <a:pt x="2834908" y="19645"/>
                </a:lnTo>
                <a:lnTo>
                  <a:pt x="2788250" y="2455"/>
                </a:lnTo>
                <a:lnTo>
                  <a:pt x="2697391" y="0"/>
                </a:lnTo>
                <a:lnTo>
                  <a:pt x="157162" y="0"/>
                </a:lnTo>
                <a:close/>
              </a:path>
            </a:pathLst>
          </a:custGeom>
          <a:ln w="4762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491945" y="5185853"/>
            <a:ext cx="786765" cy="474345"/>
          </a:xfrm>
          <a:custGeom>
            <a:avLst/>
            <a:gdLst/>
            <a:ahLst/>
            <a:cxnLst/>
            <a:rect l="l" t="t" r="r" b="b"/>
            <a:pathLst>
              <a:path w="786765" h="474345">
                <a:moveTo>
                  <a:pt x="729234" y="0"/>
                </a:moveTo>
                <a:lnTo>
                  <a:pt x="57150" y="0"/>
                </a:ln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416750"/>
                </a:lnTo>
                <a:lnTo>
                  <a:pt x="892" y="449790"/>
                </a:lnTo>
                <a:lnTo>
                  <a:pt x="7143" y="466756"/>
                </a:lnTo>
                <a:lnTo>
                  <a:pt x="24110" y="473007"/>
                </a:lnTo>
                <a:lnTo>
                  <a:pt x="57150" y="473900"/>
                </a:lnTo>
                <a:lnTo>
                  <a:pt x="729234" y="473900"/>
                </a:lnTo>
                <a:lnTo>
                  <a:pt x="762273" y="473007"/>
                </a:lnTo>
                <a:lnTo>
                  <a:pt x="779240" y="466756"/>
                </a:lnTo>
                <a:lnTo>
                  <a:pt x="785491" y="449790"/>
                </a:lnTo>
                <a:lnTo>
                  <a:pt x="786384" y="416750"/>
                </a:lnTo>
                <a:lnTo>
                  <a:pt x="786384" y="57150"/>
                </a:lnTo>
                <a:lnTo>
                  <a:pt x="785491" y="24110"/>
                </a:lnTo>
                <a:lnTo>
                  <a:pt x="779240" y="7143"/>
                </a:lnTo>
                <a:lnTo>
                  <a:pt x="762273" y="892"/>
                </a:lnTo>
                <a:lnTo>
                  <a:pt x="7292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7795285" y="5309195"/>
            <a:ext cx="215265" cy="224790"/>
          </a:xfrm>
          <a:custGeom>
            <a:avLst/>
            <a:gdLst/>
            <a:ahLst/>
            <a:cxnLst/>
            <a:rect l="l" t="t" r="r" b="b"/>
            <a:pathLst>
              <a:path w="215265" h="224789">
                <a:moveTo>
                  <a:pt x="0" y="0"/>
                </a:moveTo>
                <a:lnTo>
                  <a:pt x="0" y="224612"/>
                </a:lnTo>
                <a:lnTo>
                  <a:pt x="214884" y="1142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7795285" y="5309195"/>
            <a:ext cx="215265" cy="224790"/>
          </a:xfrm>
          <a:custGeom>
            <a:avLst/>
            <a:gdLst/>
            <a:ahLst/>
            <a:cxnLst/>
            <a:rect l="l" t="t" r="r" b="b"/>
            <a:pathLst>
              <a:path w="215265" h="224789">
                <a:moveTo>
                  <a:pt x="0" y="0"/>
                </a:moveTo>
                <a:lnTo>
                  <a:pt x="0" y="224612"/>
                </a:lnTo>
                <a:lnTo>
                  <a:pt x="214884" y="1142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722123" y="4403178"/>
            <a:ext cx="3873754" cy="687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>
              <a:lnSpc>
                <a:spcPct val="100000"/>
              </a:lnSpc>
            </a:pPr>
            <a:r>
              <a:rPr lang="ar-EG" sz="1000" b="1" dirty="0" smtClean="0">
                <a:solidFill>
                  <a:srgbClr val="BD8A2C"/>
                </a:solidFill>
                <a:latin typeface="Arial"/>
                <a:cs typeface="Arial"/>
              </a:rPr>
              <a:t>وفر مواد الأنشطة التحفيزية</a:t>
            </a:r>
            <a:endParaRPr sz="1000" dirty="0">
              <a:latin typeface="Arial"/>
              <a:cs typeface="Arial"/>
            </a:endParaRPr>
          </a:p>
          <a:p>
            <a:pPr marL="12700" algn="r" rtl="1">
              <a:lnSpc>
                <a:spcPct val="100000"/>
              </a:lnSpc>
              <a:spcBef>
                <a:spcPts val="525"/>
              </a:spcBef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وفر ثلاثة أكواب ورقية لكل زوج من المشاركين وشيء صغير لإخفائه.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5" name="object 40"/>
          <p:cNvSpPr txBox="1">
            <a:spLocks/>
          </p:cNvSpPr>
          <p:nvPr/>
        </p:nvSpPr>
        <p:spPr>
          <a:xfrm>
            <a:off x="630833" y="7421472"/>
            <a:ext cx="216479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66" name="object 40"/>
          <p:cNvSpPr txBox="1">
            <a:spLocks/>
          </p:cNvSpPr>
          <p:nvPr/>
        </p:nvSpPr>
        <p:spPr>
          <a:xfrm>
            <a:off x="5544107" y="7421472"/>
            <a:ext cx="225117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67" name="object 32"/>
          <p:cNvSpPr txBox="1"/>
          <p:nvPr/>
        </p:nvSpPr>
        <p:spPr>
          <a:xfrm>
            <a:off x="1416202" y="839644"/>
            <a:ext cx="325183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800" b="1" spc="40" dirty="0" smtClean="0">
                <a:solidFill>
                  <a:srgbClr val="4C4D4F"/>
                </a:solidFill>
                <a:latin typeface="Arial"/>
                <a:cs typeface="Arial"/>
              </a:rPr>
              <a:t>استعد لورشة العمل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8" name="object 34"/>
          <p:cNvSpPr txBox="1"/>
          <p:nvPr/>
        </p:nvSpPr>
        <p:spPr>
          <a:xfrm>
            <a:off x="678701" y="1323847"/>
            <a:ext cx="399859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500" spc="-10" dirty="0" smtClean="0">
                <a:solidFill>
                  <a:srgbClr val="4C4D4F"/>
                </a:solidFill>
                <a:latin typeface="Arial"/>
                <a:cs typeface="Arial"/>
              </a:rPr>
              <a:t>استخدم قائمة التحقق التالية لإعداد ورشة العمل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9" name="object 35"/>
          <p:cNvSpPr/>
          <p:nvPr/>
        </p:nvSpPr>
        <p:spPr>
          <a:xfrm>
            <a:off x="4531106" y="181021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36"/>
          <p:cNvSpPr txBox="1"/>
          <p:nvPr/>
        </p:nvSpPr>
        <p:spPr>
          <a:xfrm>
            <a:off x="1990471" y="1786978"/>
            <a:ext cx="2638425" cy="88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/>
            <a:r>
              <a:rPr lang="ar-EG" sz="1000" b="1" spc="-5" dirty="0">
                <a:solidFill>
                  <a:srgbClr val="BD8A2C"/>
                </a:solidFill>
                <a:latin typeface="Arial"/>
                <a:cs typeface="Arial"/>
              </a:rPr>
              <a:t>عاين البرنامج التعليمي</a:t>
            </a:r>
            <a:endParaRPr sz="1000" b="1" spc="-5" dirty="0">
              <a:solidFill>
                <a:srgbClr val="BD8A2C"/>
              </a:solidFill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  <a:spcBef>
                <a:spcPts val="525"/>
              </a:spcBef>
            </a:pP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يوضح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برنامج</a:t>
            </a:r>
            <a:r>
              <a:rPr lang="ar-EG" sz="1000" i="1" spc="-10" dirty="0" smtClean="0">
                <a:solidFill>
                  <a:srgbClr val="4C4D4F"/>
                </a:solidFill>
                <a:latin typeface="Arial"/>
                <a:cs typeface="Arial"/>
              </a:rPr>
              <a:t> لعبة الاختباء 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التعليمي كيف يمكن للمشاركين انشاء مشاريعهم الخاصة. عاين البرنامج التعليمي قبل بدء ورشة العمل، وحاول اتباع الخطوات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الأولى:</a:t>
            </a:r>
            <a:endParaRPr lang="ar-EG" sz="1000" spc="-10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en-US" sz="1000" b="1" u="sng" spc="5" dirty="0">
                <a:solidFill>
                  <a:srgbClr val="BD8A2C"/>
                </a:solidFill>
                <a:latin typeface="Arial"/>
                <a:cs typeface="Arial"/>
              </a:rPr>
              <a:t>scratch.mit.edu/hide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3" name="object 37"/>
          <p:cNvSpPr/>
          <p:nvPr/>
        </p:nvSpPr>
        <p:spPr>
          <a:xfrm>
            <a:off x="4523575" y="322452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38"/>
          <p:cNvSpPr txBox="1"/>
          <p:nvPr/>
        </p:nvSpPr>
        <p:spPr>
          <a:xfrm>
            <a:off x="2383916" y="3214351"/>
            <a:ext cx="2218055" cy="946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/>
            <a:r>
              <a:rPr lang="ar-EG" sz="1000" b="1" spc="-5" dirty="0">
                <a:solidFill>
                  <a:srgbClr val="BD8A2C"/>
                </a:solidFill>
                <a:latin typeface="Arial"/>
                <a:cs typeface="Arial"/>
              </a:rPr>
              <a:t>اطبع </a:t>
            </a:r>
            <a:r>
              <a:rPr lang="ar-EG" sz="1000" b="1" spc="-5" dirty="0" smtClean="0">
                <a:solidFill>
                  <a:srgbClr val="BD8A2C"/>
                </a:solidFill>
                <a:latin typeface="Arial"/>
                <a:cs typeface="Arial"/>
              </a:rPr>
              <a:t>بطاقات </a:t>
            </a:r>
            <a:r>
              <a:rPr lang="ar-EG" sz="1000" b="1" spc="-5" dirty="0">
                <a:solidFill>
                  <a:srgbClr val="BD8A2C"/>
                </a:solidFill>
                <a:latin typeface="Arial"/>
                <a:cs typeface="Arial"/>
              </a:rPr>
              <a:t>النشاط</a:t>
            </a:r>
            <a:endParaRPr sz="1000" b="1" spc="-5" dirty="0">
              <a:solidFill>
                <a:srgbClr val="BD8A2C"/>
              </a:solidFill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  <a:spcBef>
                <a:spcPts val="525"/>
              </a:spcBef>
            </a:pPr>
            <a:r>
              <a:rPr lang="ar-EG" sz="1000" dirty="0"/>
              <a:t>ا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طبع مجموعات قليلة من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بطاقات </a:t>
            </a:r>
            <a:r>
              <a:rPr lang="ar-EG" sz="1000" i="1" spc="-10" dirty="0" smtClean="0">
                <a:solidFill>
                  <a:srgbClr val="4C4D4F"/>
                </a:solidFill>
                <a:latin typeface="Arial"/>
                <a:cs typeface="Arial"/>
              </a:rPr>
              <a:t>لعبة الاختباء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كي تكون متاحة 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للمشاركين اثناء ورشة العمل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</a:p>
          <a:p>
            <a:pPr marL="12700" marR="5080" algn="r" rtl="1">
              <a:lnSpc>
                <a:spcPct val="108300"/>
              </a:lnSpc>
            </a:pPr>
            <a:r>
              <a:rPr lang="en-US" sz="1000" b="1" u="sng" spc="5" dirty="0">
                <a:solidFill>
                  <a:srgbClr val="BD8A2C"/>
                </a:solidFill>
                <a:latin typeface="Arial"/>
                <a:cs typeface="Arial"/>
              </a:rPr>
              <a:t>scratch.mit.edu/hide/cards</a:t>
            </a:r>
          </a:p>
          <a:p>
            <a:pPr marL="12700" marR="5080" algn="r" rtl="1">
              <a:lnSpc>
                <a:spcPct val="108300"/>
              </a:lnSpc>
              <a:spcBef>
                <a:spcPts val="525"/>
              </a:spcBef>
            </a:pPr>
            <a:endParaRPr lang="ar-EG" sz="1000" spc="-10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78" name="object 14"/>
          <p:cNvSpPr txBox="1"/>
          <p:nvPr/>
        </p:nvSpPr>
        <p:spPr>
          <a:xfrm>
            <a:off x="8052894" y="736273"/>
            <a:ext cx="139255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2700" b="1" spc="75" dirty="0" smtClean="0">
                <a:solidFill>
                  <a:srgbClr val="00AEEF"/>
                </a:solidFill>
                <a:latin typeface="Arial"/>
                <a:cs typeface="Arial"/>
              </a:rPr>
              <a:t>تخيل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79" name="object 15"/>
          <p:cNvSpPr txBox="1"/>
          <p:nvPr/>
        </p:nvSpPr>
        <p:spPr>
          <a:xfrm>
            <a:off x="5692597" y="1308696"/>
            <a:ext cx="4083685" cy="471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5600"/>
              </a:lnSpc>
            </a:pPr>
            <a:r>
              <a:rPr lang="ar-EG" sz="1500" spc="15" dirty="0" smtClean="0">
                <a:solidFill>
                  <a:srgbClr val="4C4D4F"/>
                </a:solidFill>
                <a:latin typeface="Arial"/>
                <a:cs typeface="Arial"/>
              </a:rPr>
              <a:t>ابدأ بجمع المشاركين لتقديم الموضوع واستثارة الأفكار للمشروع.</a:t>
            </a:r>
          </a:p>
          <a:p>
            <a:pPr marL="12700" marR="5080">
              <a:lnSpc>
                <a:spcPct val="1056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80" name="object 16"/>
          <p:cNvSpPr txBox="1"/>
          <p:nvPr/>
        </p:nvSpPr>
        <p:spPr>
          <a:xfrm>
            <a:off x="9445449" y="991780"/>
            <a:ext cx="44195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700" b="1" spc="40" dirty="0" smtClean="0">
                <a:solidFill>
                  <a:srgbClr val="00AEEF"/>
                </a:solidFill>
                <a:latin typeface="Arial"/>
                <a:cs typeface="Arial"/>
              </a:rPr>
              <a:t>تخيل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81" name="object 17"/>
          <p:cNvSpPr/>
          <p:nvPr/>
        </p:nvSpPr>
        <p:spPr>
          <a:xfrm>
            <a:off x="9565147" y="692014"/>
            <a:ext cx="202565" cy="184785"/>
          </a:xfrm>
          <a:custGeom>
            <a:avLst/>
            <a:gdLst/>
            <a:ahLst/>
            <a:cxnLst/>
            <a:rect l="l" t="t" r="r" b="b"/>
            <a:pathLst>
              <a:path w="202565" h="184784">
                <a:moveTo>
                  <a:pt x="198993" y="128494"/>
                </a:moveTo>
                <a:lnTo>
                  <a:pt x="202184" y="112639"/>
                </a:lnTo>
                <a:lnTo>
                  <a:pt x="199037" y="97242"/>
                </a:lnTo>
                <a:lnTo>
                  <a:pt x="190270" y="84031"/>
                </a:lnTo>
                <a:lnTo>
                  <a:pt x="176603" y="74734"/>
                </a:lnTo>
                <a:lnTo>
                  <a:pt x="174240" y="73731"/>
                </a:lnTo>
                <a:lnTo>
                  <a:pt x="171840" y="72969"/>
                </a:lnTo>
                <a:lnTo>
                  <a:pt x="169414" y="72410"/>
                </a:lnTo>
                <a:lnTo>
                  <a:pt x="170773" y="70505"/>
                </a:lnTo>
                <a:lnTo>
                  <a:pt x="171942" y="68448"/>
                </a:lnTo>
                <a:lnTo>
                  <a:pt x="172881" y="66251"/>
                </a:lnTo>
                <a:lnTo>
                  <a:pt x="175343" y="49332"/>
                </a:lnTo>
                <a:lnTo>
                  <a:pt x="169678" y="32247"/>
                </a:lnTo>
                <a:lnTo>
                  <a:pt x="156997" y="16952"/>
                </a:lnTo>
                <a:lnTo>
                  <a:pt x="138414" y="5405"/>
                </a:lnTo>
                <a:lnTo>
                  <a:pt x="117208" y="0"/>
                </a:lnTo>
                <a:lnTo>
                  <a:pt x="97391" y="1451"/>
                </a:lnTo>
                <a:lnTo>
                  <a:pt x="81144" y="9200"/>
                </a:lnTo>
                <a:lnTo>
                  <a:pt x="70646" y="22690"/>
                </a:lnTo>
                <a:lnTo>
                  <a:pt x="68856" y="26919"/>
                </a:lnTo>
                <a:lnTo>
                  <a:pt x="68005" y="31351"/>
                </a:lnTo>
                <a:lnTo>
                  <a:pt x="68005" y="35847"/>
                </a:lnTo>
                <a:lnTo>
                  <a:pt x="65236" y="33802"/>
                </a:lnTo>
                <a:lnTo>
                  <a:pt x="62176" y="32024"/>
                </a:lnTo>
                <a:lnTo>
                  <a:pt x="58861" y="30615"/>
                </a:lnTo>
                <a:lnTo>
                  <a:pt x="42174" y="27014"/>
                </a:lnTo>
                <a:lnTo>
                  <a:pt x="26131" y="29748"/>
                </a:lnTo>
                <a:lnTo>
                  <a:pt x="12525" y="38144"/>
                </a:lnTo>
                <a:lnTo>
                  <a:pt x="3146" y="51532"/>
                </a:lnTo>
                <a:lnTo>
                  <a:pt x="0" y="66040"/>
                </a:lnTo>
                <a:lnTo>
                  <a:pt x="2263" y="80349"/>
                </a:lnTo>
                <a:lnTo>
                  <a:pt x="9375" y="93156"/>
                </a:lnTo>
                <a:lnTo>
                  <a:pt x="20774" y="103157"/>
                </a:lnTo>
                <a:lnTo>
                  <a:pt x="19364" y="104275"/>
                </a:lnTo>
                <a:lnTo>
                  <a:pt x="18043" y="105532"/>
                </a:lnTo>
                <a:lnTo>
                  <a:pt x="16837" y="106929"/>
                </a:lnTo>
                <a:lnTo>
                  <a:pt x="10857" y="118587"/>
                </a:lnTo>
                <a:lnTo>
                  <a:pt x="10367" y="131861"/>
                </a:lnTo>
                <a:lnTo>
                  <a:pt x="15110" y="145146"/>
                </a:lnTo>
                <a:lnTo>
                  <a:pt x="24825" y="156840"/>
                </a:lnTo>
                <a:lnTo>
                  <a:pt x="36653" y="164131"/>
                </a:lnTo>
                <a:lnTo>
                  <a:pt x="49263" y="167146"/>
                </a:lnTo>
                <a:lnTo>
                  <a:pt x="61429" y="165884"/>
                </a:lnTo>
                <a:lnTo>
                  <a:pt x="71929" y="160345"/>
                </a:lnTo>
                <a:lnTo>
                  <a:pt x="75703" y="166676"/>
                </a:lnTo>
                <a:lnTo>
                  <a:pt x="80595" y="172313"/>
                </a:lnTo>
                <a:lnTo>
                  <a:pt x="86533" y="177081"/>
                </a:lnTo>
                <a:lnTo>
                  <a:pt x="93443" y="180805"/>
                </a:lnTo>
                <a:lnTo>
                  <a:pt x="109624" y="184220"/>
                </a:lnTo>
                <a:lnTo>
                  <a:pt x="125228" y="181392"/>
                </a:lnTo>
                <a:lnTo>
                  <a:pt x="150225" y="151493"/>
                </a:lnTo>
                <a:lnTo>
                  <a:pt x="165033" y="152834"/>
                </a:lnTo>
                <a:lnTo>
                  <a:pt x="178985" y="149104"/>
                </a:lnTo>
                <a:lnTo>
                  <a:pt x="190749" y="140819"/>
                </a:lnTo>
                <a:lnTo>
                  <a:pt x="198993" y="128494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18"/>
          <p:cNvSpPr/>
          <p:nvPr/>
        </p:nvSpPr>
        <p:spPr>
          <a:xfrm>
            <a:off x="9597364" y="88835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337" y="16662"/>
                </a:moveTo>
                <a:lnTo>
                  <a:pt x="33337" y="25869"/>
                </a:lnTo>
                <a:lnTo>
                  <a:pt x="25882" y="33337"/>
                </a:lnTo>
                <a:lnTo>
                  <a:pt x="16675" y="33337"/>
                </a:lnTo>
                <a:lnTo>
                  <a:pt x="7467" y="33337"/>
                </a:lnTo>
                <a:lnTo>
                  <a:pt x="0" y="25869"/>
                </a:lnTo>
                <a:lnTo>
                  <a:pt x="0" y="16662"/>
                </a:lnTo>
                <a:lnTo>
                  <a:pt x="0" y="7467"/>
                </a:lnTo>
                <a:lnTo>
                  <a:pt x="7467" y="0"/>
                </a:lnTo>
                <a:lnTo>
                  <a:pt x="16675" y="0"/>
                </a:lnTo>
                <a:lnTo>
                  <a:pt x="25882" y="0"/>
                </a:lnTo>
                <a:lnTo>
                  <a:pt x="33337" y="7467"/>
                </a:lnTo>
                <a:lnTo>
                  <a:pt x="33337" y="1666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19"/>
          <p:cNvSpPr/>
          <p:nvPr/>
        </p:nvSpPr>
        <p:spPr>
          <a:xfrm>
            <a:off x="9560852" y="9244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37" y="10312"/>
                </a:moveTo>
                <a:lnTo>
                  <a:pt x="20637" y="16014"/>
                </a:lnTo>
                <a:lnTo>
                  <a:pt x="16027" y="20637"/>
                </a:lnTo>
                <a:lnTo>
                  <a:pt x="10325" y="20637"/>
                </a:lnTo>
                <a:lnTo>
                  <a:pt x="4622" y="20637"/>
                </a:lnTo>
                <a:lnTo>
                  <a:pt x="0" y="16014"/>
                </a:lnTo>
                <a:lnTo>
                  <a:pt x="0" y="10312"/>
                </a:lnTo>
                <a:lnTo>
                  <a:pt x="0" y="4610"/>
                </a:lnTo>
                <a:lnTo>
                  <a:pt x="4622" y="0"/>
                </a:lnTo>
                <a:lnTo>
                  <a:pt x="10325" y="0"/>
                </a:lnTo>
                <a:lnTo>
                  <a:pt x="16027" y="0"/>
                </a:lnTo>
                <a:lnTo>
                  <a:pt x="20637" y="4610"/>
                </a:lnTo>
                <a:lnTo>
                  <a:pt x="20637" y="1031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37"/>
          <p:cNvSpPr/>
          <p:nvPr/>
        </p:nvSpPr>
        <p:spPr>
          <a:xfrm>
            <a:off x="4523575" y="442772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40"/>
          <p:cNvSpPr txBox="1"/>
          <p:nvPr/>
        </p:nvSpPr>
        <p:spPr>
          <a:xfrm>
            <a:off x="721969" y="5012176"/>
            <a:ext cx="3906927" cy="946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>
              <a:lnSpc>
                <a:spcPct val="100000"/>
              </a:lnSpc>
            </a:pPr>
            <a:r>
              <a:rPr lang="ar-EG" sz="1000" b="1" spc="5" dirty="0">
                <a:solidFill>
                  <a:srgbClr val="BD8A2C"/>
                </a:solidFill>
                <a:latin typeface="Arial"/>
                <a:cs typeface="Arial"/>
              </a:rPr>
              <a:t>كن متأكدًا من امتلاك المشاركين لحساب </a:t>
            </a:r>
            <a:r>
              <a:rPr lang="ar-EG" sz="1000" b="1" spc="5" dirty="0" smtClean="0">
                <a:solidFill>
                  <a:srgbClr val="BD8A2C"/>
                </a:solidFill>
                <a:latin typeface="Arial"/>
                <a:cs typeface="Arial"/>
              </a:rPr>
              <a:t>«</a:t>
            </a:r>
            <a:r>
              <a:rPr lang="en-US" sz="1000" b="1" spc="5" dirty="0" smtClean="0">
                <a:solidFill>
                  <a:srgbClr val="BD8A2C"/>
                </a:solidFill>
                <a:latin typeface="Arial"/>
                <a:cs typeface="Arial"/>
              </a:rPr>
              <a:t>Scratch</a:t>
            </a:r>
            <a:r>
              <a:rPr lang="ar-EG" sz="1000" b="1" spc="5" dirty="0" smtClean="0">
                <a:solidFill>
                  <a:srgbClr val="BD8A2C"/>
                </a:solidFill>
                <a:latin typeface="Arial"/>
                <a:cs typeface="Arial"/>
              </a:rPr>
              <a:t>»</a:t>
            </a:r>
            <a:endParaRPr sz="1000" b="1" spc="5" dirty="0">
              <a:solidFill>
                <a:srgbClr val="BD8A2C"/>
              </a:solidFill>
              <a:latin typeface="Arial"/>
              <a:cs typeface="Arial"/>
            </a:endParaRPr>
          </a:p>
          <a:p>
            <a:pPr marL="12700" marR="5080" algn="just" rtl="1">
              <a:lnSpc>
                <a:spcPct val="108300"/>
              </a:lnSpc>
              <a:spcBef>
                <a:spcPts val="525"/>
              </a:spcBef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يمكن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للمشاركين التسجيل للحصول على حساب 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«</a:t>
            </a:r>
            <a:r>
              <a:rPr lang="en-US" sz="1000" dirty="0" smtClean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»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خاص 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بهم عن طريق </a:t>
            </a:r>
            <a:r>
              <a:rPr lang="en-US" sz="1000" b="1" u="sng" dirty="0">
                <a:solidFill>
                  <a:srgbClr val="BD8A2C"/>
                </a:solidFill>
                <a:latin typeface="Arial"/>
                <a:cs typeface="Arial"/>
              </a:rPr>
              <a:t>scratch.mit.edu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،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أو يمكنك انشاء حسابات للطلبة في حالة امتلاكك لحساب معلم. كي تطلب حساب معلم، اذهب الي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: </a:t>
            </a:r>
            <a:r>
              <a:rPr lang="en-US" sz="1000" b="1" u="sng" spc="5" dirty="0">
                <a:solidFill>
                  <a:srgbClr val="BD8A2C"/>
                </a:solidFill>
                <a:latin typeface="Arial"/>
                <a:cs typeface="Arial"/>
              </a:rPr>
              <a:t>scratch.mit.edu/educators</a:t>
            </a:r>
          </a:p>
          <a:p>
            <a:pPr marL="12700" marR="5080" algn="r">
              <a:lnSpc>
                <a:spcPct val="108300"/>
              </a:lnSpc>
              <a:spcBef>
                <a:spcPts val="525"/>
              </a:spcBef>
            </a:pPr>
            <a:endParaRPr sz="1000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4528709" y="503615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37"/>
          <p:cNvSpPr/>
          <p:nvPr/>
        </p:nvSpPr>
        <p:spPr>
          <a:xfrm>
            <a:off x="4533129" y="625302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8A2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24"/>
          <p:cNvSpPr txBox="1"/>
          <p:nvPr/>
        </p:nvSpPr>
        <p:spPr>
          <a:xfrm>
            <a:off x="5707213" y="6680340"/>
            <a:ext cx="3772460" cy="16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شاهده من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4614" y="110997"/>
            <a:ext cx="385864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136515" y="110997"/>
            <a:ext cx="385864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717679" y="6134100"/>
            <a:ext cx="4111625" cy="1066800"/>
          </a:xfrm>
          <a:custGeom>
            <a:avLst/>
            <a:gdLst/>
            <a:ahLst/>
            <a:cxnLst/>
            <a:rect l="l" t="t" r="r" b="b"/>
            <a:pathLst>
              <a:path w="4111625" h="10668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066800"/>
                </a:lnTo>
                <a:lnTo>
                  <a:pt x="3997109" y="1066800"/>
                </a:lnTo>
                <a:lnTo>
                  <a:pt x="4063188" y="1065014"/>
                </a:lnTo>
                <a:lnTo>
                  <a:pt x="4097121" y="1052512"/>
                </a:lnTo>
                <a:lnTo>
                  <a:pt x="4109623" y="1018579"/>
                </a:lnTo>
                <a:lnTo>
                  <a:pt x="4111409" y="952500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755170" y="61715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20359" y="1981200"/>
            <a:ext cx="4111625" cy="1283335"/>
          </a:xfrm>
          <a:custGeom>
            <a:avLst/>
            <a:gdLst/>
            <a:ahLst/>
            <a:cxnLst/>
            <a:rect l="l" t="t" r="r" b="b"/>
            <a:pathLst>
              <a:path w="4111625" h="1283335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83208"/>
                </a:lnTo>
                <a:lnTo>
                  <a:pt x="3997109" y="1283208"/>
                </a:lnTo>
                <a:lnTo>
                  <a:pt x="4063188" y="1281422"/>
                </a:lnTo>
                <a:lnTo>
                  <a:pt x="4097121" y="1268920"/>
                </a:lnTo>
                <a:lnTo>
                  <a:pt x="4109623" y="1234987"/>
                </a:lnTo>
                <a:lnTo>
                  <a:pt x="4111409" y="1168908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716955" y="3383597"/>
            <a:ext cx="4112895" cy="2705735"/>
          </a:xfrm>
          <a:custGeom>
            <a:avLst/>
            <a:gdLst/>
            <a:ahLst/>
            <a:cxnLst/>
            <a:rect l="l" t="t" r="r" b="b"/>
            <a:pathLst>
              <a:path w="4112895" h="2705735">
                <a:moveTo>
                  <a:pt x="41128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05290"/>
                </a:lnTo>
                <a:lnTo>
                  <a:pt x="3998544" y="2705290"/>
                </a:lnTo>
                <a:lnTo>
                  <a:pt x="4064623" y="2703504"/>
                </a:lnTo>
                <a:lnTo>
                  <a:pt x="4098556" y="2691003"/>
                </a:lnTo>
                <a:lnTo>
                  <a:pt x="4111058" y="2657070"/>
                </a:lnTo>
                <a:lnTo>
                  <a:pt x="4112844" y="2590990"/>
                </a:lnTo>
                <a:lnTo>
                  <a:pt x="4112844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88736" y="5645238"/>
            <a:ext cx="4111625" cy="1517650"/>
          </a:xfrm>
          <a:custGeom>
            <a:avLst/>
            <a:gdLst/>
            <a:ahLst/>
            <a:cxnLst/>
            <a:rect l="l" t="t" r="r" b="b"/>
            <a:pathLst>
              <a:path w="4111625" h="151765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517561"/>
                </a:lnTo>
                <a:lnTo>
                  <a:pt x="3997109" y="1517561"/>
                </a:lnTo>
                <a:lnTo>
                  <a:pt x="4063188" y="1515775"/>
                </a:lnTo>
                <a:lnTo>
                  <a:pt x="4097121" y="1503273"/>
                </a:lnTo>
                <a:lnTo>
                  <a:pt x="4109623" y="1469340"/>
                </a:lnTo>
                <a:lnTo>
                  <a:pt x="4111409" y="1403261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26226" y="5684380"/>
            <a:ext cx="4037329" cy="334010"/>
          </a:xfrm>
          <a:custGeom>
            <a:avLst/>
            <a:gdLst/>
            <a:ahLst/>
            <a:cxnLst/>
            <a:rect l="l" t="t" r="r" b="b"/>
            <a:pathLst>
              <a:path w="4037329" h="334010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33756"/>
                </a:lnTo>
                <a:lnTo>
                  <a:pt x="4037076" y="333756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159783" y="2532413"/>
            <a:ext cx="1526540" cy="686435"/>
          </a:xfrm>
          <a:custGeom>
            <a:avLst/>
            <a:gdLst/>
            <a:ahLst/>
            <a:cxnLst/>
            <a:rect l="l" t="t" r="r" b="b"/>
            <a:pathLst>
              <a:path w="1526540" h="686435">
                <a:moveTo>
                  <a:pt x="1366862" y="522084"/>
                </a:moveTo>
                <a:lnTo>
                  <a:pt x="1258811" y="522084"/>
                </a:lnTo>
                <a:lnTo>
                  <a:pt x="1266527" y="541141"/>
                </a:lnTo>
                <a:lnTo>
                  <a:pt x="1273786" y="584206"/>
                </a:lnTo>
                <a:lnTo>
                  <a:pt x="1270721" y="637177"/>
                </a:lnTo>
                <a:lnTo>
                  <a:pt x="1247470" y="685952"/>
                </a:lnTo>
                <a:lnTo>
                  <a:pt x="1327659" y="651216"/>
                </a:lnTo>
                <a:lnTo>
                  <a:pt x="1366826" y="622568"/>
                </a:lnTo>
                <a:lnTo>
                  <a:pt x="1376163" y="584645"/>
                </a:lnTo>
                <a:lnTo>
                  <a:pt x="1366862" y="522084"/>
                </a:lnTo>
                <a:close/>
              </a:path>
              <a:path w="1526540" h="686435">
                <a:moveTo>
                  <a:pt x="1457147" y="0"/>
                </a:moveTo>
                <a:lnTo>
                  <a:pt x="68884" y="0"/>
                </a:lnTo>
                <a:lnTo>
                  <a:pt x="29060" y="1707"/>
                </a:lnTo>
                <a:lnTo>
                  <a:pt x="8610" y="13658"/>
                </a:lnTo>
                <a:lnTo>
                  <a:pt x="1076" y="46098"/>
                </a:lnTo>
                <a:lnTo>
                  <a:pt x="0" y="109270"/>
                </a:lnTo>
                <a:lnTo>
                  <a:pt x="0" y="412813"/>
                </a:lnTo>
                <a:lnTo>
                  <a:pt x="1076" y="475985"/>
                </a:lnTo>
                <a:lnTo>
                  <a:pt x="8610" y="508425"/>
                </a:lnTo>
                <a:lnTo>
                  <a:pt x="29060" y="520376"/>
                </a:lnTo>
                <a:lnTo>
                  <a:pt x="68884" y="522084"/>
                </a:lnTo>
                <a:lnTo>
                  <a:pt x="1457147" y="522084"/>
                </a:lnTo>
                <a:lnTo>
                  <a:pt x="1496971" y="520376"/>
                </a:lnTo>
                <a:lnTo>
                  <a:pt x="1517421" y="508425"/>
                </a:lnTo>
                <a:lnTo>
                  <a:pt x="1524955" y="475985"/>
                </a:lnTo>
                <a:lnTo>
                  <a:pt x="1526031" y="412813"/>
                </a:lnTo>
                <a:lnTo>
                  <a:pt x="1526031" y="109270"/>
                </a:lnTo>
                <a:lnTo>
                  <a:pt x="1524955" y="46098"/>
                </a:lnTo>
                <a:lnTo>
                  <a:pt x="1517421" y="13658"/>
                </a:lnTo>
                <a:lnTo>
                  <a:pt x="1496971" y="1707"/>
                </a:lnTo>
                <a:lnTo>
                  <a:pt x="145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9685814" y="2672036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230835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9650254" y="2543538"/>
            <a:ext cx="28575" cy="48260"/>
          </a:xfrm>
          <a:custGeom>
            <a:avLst/>
            <a:gdLst/>
            <a:ahLst/>
            <a:cxnLst/>
            <a:rect l="l" t="t" r="r" b="b"/>
            <a:pathLst>
              <a:path w="28575" h="48260">
                <a:moveTo>
                  <a:pt x="28359" y="48247"/>
                </a:moveTo>
                <a:lnTo>
                  <a:pt x="23854" y="34715"/>
                </a:lnTo>
                <a:lnTo>
                  <a:pt x="17784" y="21666"/>
                </a:lnTo>
                <a:lnTo>
                  <a:pt x="9912" y="9846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260214" y="2532413"/>
            <a:ext cx="1313180" cy="0"/>
          </a:xfrm>
          <a:custGeom>
            <a:avLst/>
            <a:gdLst/>
            <a:ahLst/>
            <a:cxnLst/>
            <a:rect l="l" t="t" r="r" b="b"/>
            <a:pathLst>
              <a:path w="1313179">
                <a:moveTo>
                  <a:pt x="131257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8162640" y="2554841"/>
            <a:ext cx="22860" cy="51435"/>
          </a:xfrm>
          <a:custGeom>
            <a:avLst/>
            <a:gdLst/>
            <a:ahLst/>
            <a:cxnLst/>
            <a:rect l="l" t="t" r="r" b="b"/>
            <a:pathLst>
              <a:path w="22860" h="51435">
                <a:moveTo>
                  <a:pt x="22390" y="0"/>
                </a:moveTo>
                <a:lnTo>
                  <a:pt x="15450" y="9229"/>
                </a:lnTo>
                <a:lnTo>
                  <a:pt x="9199" y="20699"/>
                </a:lnTo>
                <a:lnTo>
                  <a:pt x="3946" y="34652"/>
                </a:lnTo>
                <a:lnTo>
                  <a:pt x="0" y="51333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8159783" y="2684050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835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8166983" y="2995124"/>
            <a:ext cx="28575" cy="48260"/>
          </a:xfrm>
          <a:custGeom>
            <a:avLst/>
            <a:gdLst/>
            <a:ahLst/>
            <a:cxnLst/>
            <a:rect l="l" t="t" r="r" b="b"/>
            <a:pathLst>
              <a:path w="28575" h="48260">
                <a:moveTo>
                  <a:pt x="0" y="0"/>
                </a:moveTo>
                <a:lnTo>
                  <a:pt x="4504" y="13532"/>
                </a:lnTo>
                <a:lnTo>
                  <a:pt x="10574" y="26581"/>
                </a:lnTo>
                <a:lnTo>
                  <a:pt x="18446" y="38401"/>
                </a:lnTo>
                <a:lnTo>
                  <a:pt x="28359" y="48247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338776" y="3054510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0" y="0"/>
                </a:moveTo>
                <a:lnTo>
                  <a:pt x="1048613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9422569" y="3092267"/>
            <a:ext cx="11430" cy="102235"/>
          </a:xfrm>
          <a:custGeom>
            <a:avLst/>
            <a:gdLst/>
            <a:ahLst/>
            <a:cxnLst/>
            <a:rect l="l" t="t" r="r" b="b"/>
            <a:pathLst>
              <a:path w="11429" h="102235">
                <a:moveTo>
                  <a:pt x="7924" y="0"/>
                </a:moveTo>
                <a:lnTo>
                  <a:pt x="10938" y="23443"/>
                </a:lnTo>
                <a:lnTo>
                  <a:pt x="11434" y="49407"/>
                </a:lnTo>
                <a:lnTo>
                  <a:pt x="8194" y="76150"/>
                </a:lnTo>
                <a:lnTo>
                  <a:pt x="0" y="10193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9452211" y="3090806"/>
            <a:ext cx="75565" cy="102870"/>
          </a:xfrm>
          <a:custGeom>
            <a:avLst/>
            <a:gdLst/>
            <a:ahLst/>
            <a:cxnLst/>
            <a:rect l="l" t="t" r="r" b="b"/>
            <a:pathLst>
              <a:path w="75565" h="102869">
                <a:moveTo>
                  <a:pt x="0" y="102527"/>
                </a:moveTo>
                <a:lnTo>
                  <a:pt x="23915" y="84131"/>
                </a:lnTo>
                <a:lnTo>
                  <a:pt x="46677" y="60855"/>
                </a:lnTo>
                <a:lnTo>
                  <a:pt x="64902" y="32782"/>
                </a:lnTo>
                <a:lnTo>
                  <a:pt x="75209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660554" y="2980748"/>
            <a:ext cx="22860" cy="51435"/>
          </a:xfrm>
          <a:custGeom>
            <a:avLst/>
            <a:gdLst/>
            <a:ahLst/>
            <a:cxnLst/>
            <a:rect l="l" t="t" r="r" b="b"/>
            <a:pathLst>
              <a:path w="22859" h="51435">
                <a:moveTo>
                  <a:pt x="0" y="51333"/>
                </a:moveTo>
                <a:lnTo>
                  <a:pt x="6939" y="42103"/>
                </a:lnTo>
                <a:lnTo>
                  <a:pt x="13190" y="30633"/>
                </a:lnTo>
                <a:lnTo>
                  <a:pt x="18443" y="16680"/>
                </a:lnTo>
                <a:lnTo>
                  <a:pt x="2239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9684290" y="2620665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69">
                <a:moveTo>
                  <a:pt x="1524" y="39370"/>
                </a:moveTo>
                <a:lnTo>
                  <a:pt x="1524" y="21018"/>
                </a:lnTo>
                <a:lnTo>
                  <a:pt x="1524" y="12395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9597982" y="2532413"/>
            <a:ext cx="40005" cy="3810"/>
          </a:xfrm>
          <a:custGeom>
            <a:avLst/>
            <a:gdLst/>
            <a:ahLst/>
            <a:cxnLst/>
            <a:rect l="l" t="t" r="r" b="b"/>
            <a:pathLst>
              <a:path w="40004" h="3810">
                <a:moveTo>
                  <a:pt x="39560" y="3784"/>
                </a:moveTo>
                <a:lnTo>
                  <a:pt x="33489" y="1358"/>
                </a:lnTo>
                <a:lnTo>
                  <a:pt x="26644" y="0"/>
                </a:lnTo>
                <a:lnTo>
                  <a:pt x="18948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8208385" y="2532413"/>
            <a:ext cx="39370" cy="5080"/>
          </a:xfrm>
          <a:custGeom>
            <a:avLst/>
            <a:gdLst/>
            <a:ahLst/>
            <a:cxnLst/>
            <a:rect l="l" t="t" r="r" b="b"/>
            <a:pathLst>
              <a:path w="39370" h="5080">
                <a:moveTo>
                  <a:pt x="39230" y="0"/>
                </a:moveTo>
                <a:lnTo>
                  <a:pt x="20281" y="0"/>
                </a:lnTo>
                <a:lnTo>
                  <a:pt x="11391" y="0"/>
                </a:lnTo>
                <a:lnTo>
                  <a:pt x="0" y="5054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8159783" y="2620690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69">
                <a:moveTo>
                  <a:pt x="927" y="0"/>
                </a:moveTo>
                <a:lnTo>
                  <a:pt x="317" y="6515"/>
                </a:lnTo>
                <a:lnTo>
                  <a:pt x="0" y="13500"/>
                </a:lnTo>
                <a:lnTo>
                  <a:pt x="0" y="20993"/>
                </a:lnTo>
                <a:lnTo>
                  <a:pt x="0" y="39344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8159783" y="2926875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69">
                <a:moveTo>
                  <a:pt x="0" y="0"/>
                </a:moveTo>
                <a:lnTo>
                  <a:pt x="0" y="18351"/>
                </a:lnTo>
                <a:lnTo>
                  <a:pt x="0" y="26974"/>
                </a:lnTo>
                <a:lnTo>
                  <a:pt x="1523" y="39369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8208055" y="3050712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39" h="3810">
                <a:moveTo>
                  <a:pt x="0" y="0"/>
                </a:moveTo>
                <a:lnTo>
                  <a:pt x="6070" y="2425"/>
                </a:lnTo>
                <a:lnTo>
                  <a:pt x="12915" y="3784"/>
                </a:lnTo>
                <a:lnTo>
                  <a:pt x="20612" y="3784"/>
                </a:lnTo>
                <a:lnTo>
                  <a:pt x="40398" y="3784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275340" y="305449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19799" y="0"/>
                </a:lnTo>
                <a:lnTo>
                  <a:pt x="38569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9399811" y="3054497"/>
            <a:ext cx="26034" cy="16510"/>
          </a:xfrm>
          <a:custGeom>
            <a:avLst/>
            <a:gdLst/>
            <a:ahLst/>
            <a:cxnLst/>
            <a:rect l="l" t="t" r="r" b="b"/>
            <a:pathLst>
              <a:path w="26034" h="16510">
                <a:moveTo>
                  <a:pt x="0" y="0"/>
                </a:moveTo>
                <a:lnTo>
                  <a:pt x="18783" y="0"/>
                </a:lnTo>
                <a:lnTo>
                  <a:pt x="20180" y="711"/>
                </a:lnTo>
                <a:lnTo>
                  <a:pt x="22872" y="6616"/>
                </a:lnTo>
                <a:lnTo>
                  <a:pt x="25628" y="15976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9407253" y="3204128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4" h="14605">
                <a:moveTo>
                  <a:pt x="10198" y="0"/>
                </a:moveTo>
                <a:lnTo>
                  <a:pt x="7277" y="5003"/>
                </a:lnTo>
                <a:lnTo>
                  <a:pt x="3886" y="9779"/>
                </a:lnTo>
                <a:lnTo>
                  <a:pt x="0" y="14236"/>
                </a:lnTo>
                <a:lnTo>
                  <a:pt x="7696" y="11074"/>
                </a:lnTo>
                <a:lnTo>
                  <a:pt x="19227" y="4838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9526646" y="3054497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4" h="21589">
                <a:moveTo>
                  <a:pt x="1930" y="21297"/>
                </a:moveTo>
                <a:lnTo>
                  <a:pt x="1968" y="14427"/>
                </a:lnTo>
                <a:lnTo>
                  <a:pt x="1358" y="7340"/>
                </a:lnTo>
                <a:lnTo>
                  <a:pt x="0" y="0"/>
                </a:lnTo>
                <a:lnTo>
                  <a:pt x="25742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9591187" y="3049442"/>
            <a:ext cx="46355" cy="5080"/>
          </a:xfrm>
          <a:custGeom>
            <a:avLst/>
            <a:gdLst/>
            <a:ahLst/>
            <a:cxnLst/>
            <a:rect l="l" t="t" r="r" b="b"/>
            <a:pathLst>
              <a:path w="46354" h="5080">
                <a:moveTo>
                  <a:pt x="0" y="5054"/>
                </a:moveTo>
                <a:lnTo>
                  <a:pt x="25742" y="5054"/>
                </a:lnTo>
                <a:lnTo>
                  <a:pt x="34632" y="5054"/>
                </a:lnTo>
                <a:lnTo>
                  <a:pt x="46024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9684887" y="2926875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69">
                <a:moveTo>
                  <a:pt x="0" y="39331"/>
                </a:moveTo>
                <a:lnTo>
                  <a:pt x="596" y="32829"/>
                </a:lnTo>
                <a:lnTo>
                  <a:pt x="927" y="25844"/>
                </a:lnTo>
                <a:lnTo>
                  <a:pt x="927" y="18351"/>
                </a:lnTo>
                <a:lnTo>
                  <a:pt x="927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8234751" y="2600853"/>
            <a:ext cx="137096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i="1" dirty="0" smtClean="0">
                <a:solidFill>
                  <a:srgbClr val="4C4D4F"/>
                </a:solidFill>
                <a:latin typeface="Arial"/>
                <a:cs typeface="Arial"/>
              </a:rPr>
              <a:t>ما هي الشخصية التي تريدها في لعبتك؟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10028" y="2536113"/>
            <a:ext cx="1906270" cy="671830"/>
          </a:xfrm>
          <a:custGeom>
            <a:avLst/>
            <a:gdLst/>
            <a:ahLst/>
            <a:cxnLst/>
            <a:rect l="l" t="t" r="r" b="b"/>
            <a:pathLst>
              <a:path w="1906270" h="671830">
                <a:moveTo>
                  <a:pt x="1707210" y="511086"/>
                </a:moveTo>
                <a:lnTo>
                  <a:pt x="1572247" y="511086"/>
                </a:lnTo>
                <a:lnTo>
                  <a:pt x="1581895" y="529741"/>
                </a:lnTo>
                <a:lnTo>
                  <a:pt x="1590965" y="571895"/>
                </a:lnTo>
                <a:lnTo>
                  <a:pt x="1587136" y="623748"/>
                </a:lnTo>
                <a:lnTo>
                  <a:pt x="1558086" y="671499"/>
                </a:lnTo>
                <a:lnTo>
                  <a:pt x="1658243" y="637489"/>
                </a:lnTo>
                <a:lnTo>
                  <a:pt x="1707162" y="609442"/>
                </a:lnTo>
                <a:lnTo>
                  <a:pt x="1718824" y="572321"/>
                </a:lnTo>
                <a:lnTo>
                  <a:pt x="1707210" y="511086"/>
                </a:lnTo>
                <a:close/>
              </a:path>
              <a:path w="1906270" h="671830">
                <a:moveTo>
                  <a:pt x="1819986" y="0"/>
                </a:moveTo>
                <a:lnTo>
                  <a:pt x="86029" y="0"/>
                </a:lnTo>
                <a:lnTo>
                  <a:pt x="36293" y="1671"/>
                </a:lnTo>
                <a:lnTo>
                  <a:pt x="10753" y="13371"/>
                </a:lnTo>
                <a:lnTo>
                  <a:pt x="1344" y="45128"/>
                </a:lnTo>
                <a:lnTo>
                  <a:pt x="0" y="106972"/>
                </a:lnTo>
                <a:lnTo>
                  <a:pt x="0" y="404113"/>
                </a:lnTo>
                <a:lnTo>
                  <a:pt x="1344" y="465957"/>
                </a:lnTo>
                <a:lnTo>
                  <a:pt x="10753" y="497714"/>
                </a:lnTo>
                <a:lnTo>
                  <a:pt x="36293" y="509414"/>
                </a:lnTo>
                <a:lnTo>
                  <a:pt x="86029" y="511086"/>
                </a:lnTo>
                <a:lnTo>
                  <a:pt x="1819986" y="511086"/>
                </a:lnTo>
                <a:lnTo>
                  <a:pt x="1869722" y="509414"/>
                </a:lnTo>
                <a:lnTo>
                  <a:pt x="1895262" y="497714"/>
                </a:lnTo>
                <a:lnTo>
                  <a:pt x="1904671" y="465957"/>
                </a:lnTo>
                <a:lnTo>
                  <a:pt x="1906016" y="404113"/>
                </a:lnTo>
                <a:lnTo>
                  <a:pt x="1906016" y="106972"/>
                </a:lnTo>
                <a:lnTo>
                  <a:pt x="1904671" y="45128"/>
                </a:lnTo>
                <a:lnTo>
                  <a:pt x="1895262" y="13371"/>
                </a:lnTo>
                <a:lnTo>
                  <a:pt x="1869722" y="1671"/>
                </a:lnTo>
                <a:lnTo>
                  <a:pt x="1819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716045" y="2672803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226034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667124" y="2544482"/>
            <a:ext cx="38735" cy="45720"/>
          </a:xfrm>
          <a:custGeom>
            <a:avLst/>
            <a:gdLst/>
            <a:ahLst/>
            <a:cxnLst/>
            <a:rect l="l" t="t" r="r" b="b"/>
            <a:pathLst>
              <a:path w="38734" h="45719">
                <a:moveTo>
                  <a:pt x="38315" y="45478"/>
                </a:moveTo>
                <a:lnTo>
                  <a:pt x="32102" y="32321"/>
                </a:lnTo>
                <a:lnTo>
                  <a:pt x="23839" y="19872"/>
                </a:lnTo>
                <a:lnTo>
                  <a:pt x="13235" y="8856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928177" y="2536113"/>
            <a:ext cx="1657350" cy="0"/>
          </a:xfrm>
          <a:custGeom>
            <a:avLst/>
            <a:gdLst/>
            <a:ahLst/>
            <a:cxnLst/>
            <a:rect l="l" t="t" r="r" b="b"/>
            <a:pathLst>
              <a:path w="1657350">
                <a:moveTo>
                  <a:pt x="165684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814372" y="2554515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31457" y="0"/>
                </a:moveTo>
                <a:lnTo>
                  <a:pt x="21906" y="8742"/>
                </a:lnTo>
                <a:lnTo>
                  <a:pt x="13166" y="19889"/>
                </a:lnTo>
                <a:lnTo>
                  <a:pt x="5708" y="33734"/>
                </a:lnTo>
                <a:lnTo>
                  <a:pt x="0" y="50571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810028" y="2684487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34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820633" y="2993351"/>
            <a:ext cx="38735" cy="45720"/>
          </a:xfrm>
          <a:custGeom>
            <a:avLst/>
            <a:gdLst/>
            <a:ahLst/>
            <a:cxnLst/>
            <a:rect l="l" t="t" r="r" b="b"/>
            <a:pathLst>
              <a:path w="38734" h="45719">
                <a:moveTo>
                  <a:pt x="0" y="0"/>
                </a:moveTo>
                <a:lnTo>
                  <a:pt x="6213" y="13156"/>
                </a:lnTo>
                <a:lnTo>
                  <a:pt x="14476" y="25606"/>
                </a:lnTo>
                <a:lnTo>
                  <a:pt x="25079" y="36622"/>
                </a:lnTo>
                <a:lnTo>
                  <a:pt x="38315" y="45478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023744" y="3047199"/>
            <a:ext cx="1327150" cy="0"/>
          </a:xfrm>
          <a:custGeom>
            <a:avLst/>
            <a:gdLst/>
            <a:ahLst/>
            <a:cxnLst/>
            <a:rect l="l" t="t" r="r" b="b"/>
            <a:pathLst>
              <a:path w="1327150">
                <a:moveTo>
                  <a:pt x="0" y="0"/>
                </a:moveTo>
                <a:lnTo>
                  <a:pt x="1326642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386403" y="3084067"/>
            <a:ext cx="15240" cy="101600"/>
          </a:xfrm>
          <a:custGeom>
            <a:avLst/>
            <a:gdLst/>
            <a:ahLst/>
            <a:cxnLst/>
            <a:rect l="l" t="t" r="r" b="b"/>
            <a:pathLst>
              <a:path w="15240" h="101600">
                <a:moveTo>
                  <a:pt x="10718" y="0"/>
                </a:moveTo>
                <a:lnTo>
                  <a:pt x="14532" y="23326"/>
                </a:lnTo>
                <a:lnTo>
                  <a:pt x="15079" y="49177"/>
                </a:lnTo>
                <a:lnTo>
                  <a:pt x="10767" y="75766"/>
                </a:lnTo>
                <a:lnTo>
                  <a:pt x="0" y="101307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7406673" y="3076866"/>
            <a:ext cx="113030" cy="115570"/>
          </a:xfrm>
          <a:custGeom>
            <a:avLst/>
            <a:gdLst/>
            <a:ahLst/>
            <a:cxnLst/>
            <a:rect l="l" t="t" r="r" b="b"/>
            <a:pathLst>
              <a:path w="113029" h="115569">
                <a:moveTo>
                  <a:pt x="0" y="115049"/>
                </a:moveTo>
                <a:lnTo>
                  <a:pt x="34598" y="96526"/>
                </a:lnTo>
                <a:lnTo>
                  <a:pt x="69723" y="71078"/>
                </a:lnTo>
                <a:lnTo>
                  <a:pt x="98094" y="38854"/>
                </a:lnTo>
                <a:lnTo>
                  <a:pt x="112433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556355" y="304719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66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680244" y="2978225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0" y="50571"/>
                </a:moveTo>
                <a:lnTo>
                  <a:pt x="9551" y="41828"/>
                </a:lnTo>
                <a:lnTo>
                  <a:pt x="18291" y="30681"/>
                </a:lnTo>
                <a:lnTo>
                  <a:pt x="25749" y="16836"/>
                </a:lnTo>
                <a:lnTo>
                  <a:pt x="31457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7713860" y="2620834"/>
            <a:ext cx="2540" cy="40640"/>
          </a:xfrm>
          <a:custGeom>
            <a:avLst/>
            <a:gdLst/>
            <a:ahLst/>
            <a:cxnLst/>
            <a:rect l="l" t="t" r="r" b="b"/>
            <a:pathLst>
              <a:path w="2540" h="40639">
                <a:moveTo>
                  <a:pt x="2184" y="40284"/>
                </a:moveTo>
                <a:lnTo>
                  <a:pt x="2184" y="22250"/>
                </a:lnTo>
                <a:lnTo>
                  <a:pt x="2184" y="1303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7610774" y="2536113"/>
            <a:ext cx="41910" cy="3175"/>
          </a:xfrm>
          <a:custGeom>
            <a:avLst/>
            <a:gdLst/>
            <a:ahLst/>
            <a:cxnLst/>
            <a:rect l="l" t="t" r="r" b="b"/>
            <a:pathLst>
              <a:path w="41909" h="3175">
                <a:moveTo>
                  <a:pt x="41389" y="2692"/>
                </a:moveTo>
                <a:lnTo>
                  <a:pt x="34721" y="952"/>
                </a:lnTo>
                <a:lnTo>
                  <a:pt x="27368" y="0"/>
                </a:lnTo>
                <a:lnTo>
                  <a:pt x="192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874113" y="2536113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4">
                <a:moveTo>
                  <a:pt x="41173" y="0"/>
                </a:moveTo>
                <a:lnTo>
                  <a:pt x="21945" y="0"/>
                </a:lnTo>
                <a:lnTo>
                  <a:pt x="12572" y="0"/>
                </a:lnTo>
                <a:lnTo>
                  <a:pt x="0" y="3848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810028" y="2620796"/>
            <a:ext cx="1905" cy="40640"/>
          </a:xfrm>
          <a:custGeom>
            <a:avLst/>
            <a:gdLst/>
            <a:ahLst/>
            <a:cxnLst/>
            <a:rect l="l" t="t" r="r" b="b"/>
            <a:pathLst>
              <a:path w="1904" h="40639">
                <a:moveTo>
                  <a:pt x="1371" y="0"/>
                </a:moveTo>
                <a:lnTo>
                  <a:pt x="482" y="6858"/>
                </a:lnTo>
                <a:lnTo>
                  <a:pt x="0" y="14274"/>
                </a:lnTo>
                <a:lnTo>
                  <a:pt x="0" y="22288"/>
                </a:lnTo>
                <a:lnTo>
                  <a:pt x="0" y="40322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5810028" y="2922192"/>
            <a:ext cx="2540" cy="40640"/>
          </a:xfrm>
          <a:custGeom>
            <a:avLst/>
            <a:gdLst/>
            <a:ahLst/>
            <a:cxnLst/>
            <a:rect l="l" t="t" r="r" b="b"/>
            <a:pathLst>
              <a:path w="2540" h="40639">
                <a:moveTo>
                  <a:pt x="0" y="0"/>
                </a:moveTo>
                <a:lnTo>
                  <a:pt x="0" y="18033"/>
                </a:lnTo>
                <a:lnTo>
                  <a:pt x="0" y="27266"/>
                </a:lnTo>
                <a:lnTo>
                  <a:pt x="2171" y="40297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5873910" y="3044519"/>
            <a:ext cx="46355" cy="3175"/>
          </a:xfrm>
          <a:custGeom>
            <a:avLst/>
            <a:gdLst/>
            <a:ahLst/>
            <a:cxnLst/>
            <a:rect l="l" t="t" r="r" b="b"/>
            <a:pathLst>
              <a:path w="46354" h="3175">
                <a:moveTo>
                  <a:pt x="0" y="0"/>
                </a:moveTo>
                <a:lnTo>
                  <a:pt x="6654" y="1727"/>
                </a:lnTo>
                <a:lnTo>
                  <a:pt x="14020" y="2679"/>
                </a:lnTo>
                <a:lnTo>
                  <a:pt x="22148" y="2679"/>
                </a:lnTo>
                <a:lnTo>
                  <a:pt x="46088" y="2679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955151" y="3047199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23939" y="0"/>
                </a:lnTo>
                <a:lnTo>
                  <a:pt x="43053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363162" y="3047199"/>
            <a:ext cx="27940" cy="15875"/>
          </a:xfrm>
          <a:custGeom>
            <a:avLst/>
            <a:gdLst/>
            <a:ahLst/>
            <a:cxnLst/>
            <a:rect l="l" t="t" r="r" b="b"/>
            <a:pathLst>
              <a:path w="27940" h="15875">
                <a:moveTo>
                  <a:pt x="0" y="0"/>
                </a:moveTo>
                <a:lnTo>
                  <a:pt x="19113" y="0"/>
                </a:lnTo>
                <a:lnTo>
                  <a:pt x="20853" y="685"/>
                </a:lnTo>
                <a:lnTo>
                  <a:pt x="24142" y="6324"/>
                </a:lnTo>
                <a:lnTo>
                  <a:pt x="27533" y="15265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7368115" y="3194709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5" h="13335">
                <a:moveTo>
                  <a:pt x="11976" y="0"/>
                </a:moveTo>
                <a:lnTo>
                  <a:pt x="8496" y="4521"/>
                </a:lnTo>
                <a:lnTo>
                  <a:pt x="4521" y="8839"/>
                </a:lnTo>
                <a:lnTo>
                  <a:pt x="0" y="12903"/>
                </a:lnTo>
                <a:lnTo>
                  <a:pt x="6578" y="10782"/>
                </a:lnTo>
                <a:lnTo>
                  <a:pt x="16992" y="6604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7517239" y="3047199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79" h="18414">
                <a:moveTo>
                  <a:pt x="2387" y="17932"/>
                </a:moveTo>
                <a:lnTo>
                  <a:pt x="2235" y="12128"/>
                </a:lnTo>
                <a:lnTo>
                  <a:pt x="1460" y="6146"/>
                </a:lnTo>
                <a:lnTo>
                  <a:pt x="0" y="0"/>
                </a:lnTo>
                <a:lnTo>
                  <a:pt x="17271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7612743" y="3043350"/>
            <a:ext cx="39370" cy="4445"/>
          </a:xfrm>
          <a:custGeom>
            <a:avLst/>
            <a:gdLst/>
            <a:ahLst/>
            <a:cxnLst/>
            <a:rect l="l" t="t" r="r" b="b"/>
            <a:pathLst>
              <a:path w="39370" h="4444">
                <a:moveTo>
                  <a:pt x="0" y="3848"/>
                </a:moveTo>
                <a:lnTo>
                  <a:pt x="17272" y="3848"/>
                </a:lnTo>
                <a:lnTo>
                  <a:pt x="26644" y="3848"/>
                </a:lnTo>
                <a:lnTo>
                  <a:pt x="39217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7714673" y="2922192"/>
            <a:ext cx="1905" cy="40640"/>
          </a:xfrm>
          <a:custGeom>
            <a:avLst/>
            <a:gdLst/>
            <a:ahLst/>
            <a:cxnLst/>
            <a:rect l="l" t="t" r="r" b="b"/>
            <a:pathLst>
              <a:path w="1904" h="40639">
                <a:moveTo>
                  <a:pt x="0" y="40322"/>
                </a:moveTo>
                <a:lnTo>
                  <a:pt x="888" y="33464"/>
                </a:lnTo>
                <a:lnTo>
                  <a:pt x="1371" y="26047"/>
                </a:lnTo>
                <a:lnTo>
                  <a:pt x="1371" y="18033"/>
                </a:lnTo>
                <a:lnTo>
                  <a:pt x="1371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 txBox="1"/>
          <p:nvPr/>
        </p:nvSpPr>
        <p:spPr>
          <a:xfrm>
            <a:off x="5881581" y="2597606"/>
            <a:ext cx="177800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i="1" spc="-5" dirty="0" smtClean="0">
                <a:solidFill>
                  <a:srgbClr val="4C4D4F"/>
                </a:solidFill>
                <a:latin typeface="Arial"/>
                <a:cs typeface="Arial"/>
              </a:rPr>
              <a:t>ما الذي تريد حدوثه عند النقر على تلك الشخصية؟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445591" y="3974843"/>
            <a:ext cx="910844" cy="12248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8445591" y="3974843"/>
            <a:ext cx="911225" cy="1224915"/>
          </a:xfrm>
          <a:custGeom>
            <a:avLst/>
            <a:gdLst/>
            <a:ahLst/>
            <a:cxnLst/>
            <a:rect l="l" t="t" r="r" b="b"/>
            <a:pathLst>
              <a:path w="911225" h="1224914">
                <a:moveTo>
                  <a:pt x="57632" y="0"/>
                </a:moveTo>
                <a:lnTo>
                  <a:pt x="24313" y="900"/>
                </a:lnTo>
                <a:lnTo>
                  <a:pt x="7204" y="7204"/>
                </a:lnTo>
                <a:lnTo>
                  <a:pt x="900" y="24313"/>
                </a:lnTo>
                <a:lnTo>
                  <a:pt x="0" y="57632"/>
                </a:lnTo>
                <a:lnTo>
                  <a:pt x="0" y="1167193"/>
                </a:lnTo>
                <a:lnTo>
                  <a:pt x="900" y="1200505"/>
                </a:lnTo>
                <a:lnTo>
                  <a:pt x="7204" y="1217610"/>
                </a:lnTo>
                <a:lnTo>
                  <a:pt x="24313" y="1223913"/>
                </a:lnTo>
                <a:lnTo>
                  <a:pt x="57632" y="1224813"/>
                </a:lnTo>
                <a:lnTo>
                  <a:pt x="853224" y="1224813"/>
                </a:lnTo>
                <a:lnTo>
                  <a:pt x="886535" y="1223913"/>
                </a:lnTo>
                <a:lnTo>
                  <a:pt x="903641" y="1217610"/>
                </a:lnTo>
                <a:lnTo>
                  <a:pt x="909943" y="1200505"/>
                </a:lnTo>
                <a:lnTo>
                  <a:pt x="910844" y="1167193"/>
                </a:lnTo>
                <a:lnTo>
                  <a:pt x="910844" y="57632"/>
                </a:lnTo>
                <a:lnTo>
                  <a:pt x="909943" y="24313"/>
                </a:lnTo>
                <a:lnTo>
                  <a:pt x="903641" y="7204"/>
                </a:lnTo>
                <a:lnTo>
                  <a:pt x="886535" y="900"/>
                </a:lnTo>
                <a:lnTo>
                  <a:pt x="853224" y="0"/>
                </a:lnTo>
                <a:lnTo>
                  <a:pt x="57632" y="0"/>
                </a:lnTo>
                <a:close/>
              </a:path>
            </a:pathLst>
          </a:custGeom>
          <a:ln w="12699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5928177" y="4034763"/>
            <a:ext cx="1541779" cy="1106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928177" y="4034763"/>
            <a:ext cx="1541780" cy="1107440"/>
          </a:xfrm>
          <a:custGeom>
            <a:avLst/>
            <a:gdLst/>
            <a:ahLst/>
            <a:cxnLst/>
            <a:rect l="l" t="t" r="r" b="b"/>
            <a:pathLst>
              <a:path w="1541779" h="1107439">
                <a:moveTo>
                  <a:pt x="41909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1065022"/>
                </a:lnTo>
                <a:lnTo>
                  <a:pt x="654" y="1089251"/>
                </a:lnTo>
                <a:lnTo>
                  <a:pt x="5238" y="1101693"/>
                </a:lnTo>
                <a:lnTo>
                  <a:pt x="17680" y="1106277"/>
                </a:lnTo>
                <a:lnTo>
                  <a:pt x="41909" y="1106932"/>
                </a:lnTo>
                <a:lnTo>
                  <a:pt x="1499869" y="1106932"/>
                </a:lnTo>
                <a:lnTo>
                  <a:pt x="1524099" y="1106277"/>
                </a:lnTo>
                <a:lnTo>
                  <a:pt x="1536541" y="1101693"/>
                </a:lnTo>
                <a:lnTo>
                  <a:pt x="1541125" y="1089251"/>
                </a:lnTo>
                <a:lnTo>
                  <a:pt x="1541779" y="1065022"/>
                </a:lnTo>
                <a:lnTo>
                  <a:pt x="1541779" y="41910"/>
                </a:lnTo>
                <a:lnTo>
                  <a:pt x="1541125" y="17680"/>
                </a:lnTo>
                <a:lnTo>
                  <a:pt x="1536541" y="5238"/>
                </a:lnTo>
                <a:lnTo>
                  <a:pt x="1524099" y="654"/>
                </a:lnTo>
                <a:lnTo>
                  <a:pt x="1499869" y="0"/>
                </a:lnTo>
                <a:lnTo>
                  <a:pt x="41909" y="0"/>
                </a:lnTo>
                <a:close/>
              </a:path>
            </a:pathLst>
          </a:custGeom>
          <a:ln w="12700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 txBox="1"/>
          <p:nvPr/>
        </p:nvSpPr>
        <p:spPr>
          <a:xfrm>
            <a:off x="879393" y="5783344"/>
            <a:ext cx="715454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30" dirty="0" smtClean="0">
                <a:solidFill>
                  <a:srgbClr val="00AEEF"/>
                </a:solidFill>
                <a:latin typeface="Arial"/>
                <a:cs typeface="Arial"/>
              </a:rPr>
              <a:t>                                                                                                                      دع كائنك يستجيب عند النقر عليه.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 smtClean="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123183" y="6245313"/>
            <a:ext cx="1117841" cy="746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3123171" y="6245313"/>
            <a:ext cx="1118235" cy="747395"/>
          </a:xfrm>
          <a:custGeom>
            <a:avLst/>
            <a:gdLst/>
            <a:ahLst/>
            <a:cxnLst/>
            <a:rect l="l" t="t" r="r" b="b"/>
            <a:pathLst>
              <a:path w="1118235" h="747395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689787"/>
                </a:lnTo>
                <a:lnTo>
                  <a:pt x="892" y="722827"/>
                </a:lnTo>
                <a:lnTo>
                  <a:pt x="7143" y="739794"/>
                </a:lnTo>
                <a:lnTo>
                  <a:pt x="24110" y="746044"/>
                </a:lnTo>
                <a:lnTo>
                  <a:pt x="57150" y="746937"/>
                </a:lnTo>
                <a:lnTo>
                  <a:pt x="1060691" y="746937"/>
                </a:lnTo>
                <a:lnTo>
                  <a:pt x="1093731" y="746044"/>
                </a:lnTo>
                <a:lnTo>
                  <a:pt x="1110697" y="739794"/>
                </a:lnTo>
                <a:lnTo>
                  <a:pt x="1116948" y="722827"/>
                </a:lnTo>
                <a:lnTo>
                  <a:pt x="1117841" y="689787"/>
                </a:lnTo>
                <a:lnTo>
                  <a:pt x="1117841" y="57150"/>
                </a:lnTo>
                <a:lnTo>
                  <a:pt x="1116948" y="24110"/>
                </a:lnTo>
                <a:lnTo>
                  <a:pt x="1110697" y="7143"/>
                </a:lnTo>
                <a:lnTo>
                  <a:pt x="1093731" y="892"/>
                </a:lnTo>
                <a:lnTo>
                  <a:pt x="1060691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1113414" y="6222626"/>
            <a:ext cx="1481124" cy="686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2742612" y="2001263"/>
            <a:ext cx="2060575" cy="1682750"/>
          </a:xfrm>
          <a:custGeom>
            <a:avLst/>
            <a:gdLst/>
            <a:ahLst/>
            <a:cxnLst/>
            <a:rect l="l" t="t" r="r" b="b"/>
            <a:pathLst>
              <a:path w="2060575" h="1682750">
                <a:moveTo>
                  <a:pt x="2060448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682635"/>
                </a:lnTo>
                <a:lnTo>
                  <a:pt x="1946148" y="1682635"/>
                </a:lnTo>
                <a:lnTo>
                  <a:pt x="2012227" y="1680849"/>
                </a:lnTo>
                <a:lnTo>
                  <a:pt x="2046160" y="1668348"/>
                </a:lnTo>
                <a:lnTo>
                  <a:pt x="2058662" y="1634415"/>
                </a:lnTo>
                <a:lnTo>
                  <a:pt x="2060448" y="1568335"/>
                </a:lnTo>
                <a:lnTo>
                  <a:pt x="2060448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2784026" y="2038080"/>
            <a:ext cx="1986914" cy="399415"/>
          </a:xfrm>
          <a:custGeom>
            <a:avLst/>
            <a:gdLst/>
            <a:ahLst/>
            <a:cxnLst/>
            <a:rect l="l" t="t" r="r" b="b"/>
            <a:pathLst>
              <a:path w="1986914" h="399414">
                <a:moveTo>
                  <a:pt x="1986902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98830"/>
                </a:lnTo>
                <a:lnTo>
                  <a:pt x="1986902" y="398830"/>
                </a:lnTo>
                <a:lnTo>
                  <a:pt x="1986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 txBox="1"/>
          <p:nvPr/>
        </p:nvSpPr>
        <p:spPr>
          <a:xfrm>
            <a:off x="2886219" y="2087191"/>
            <a:ext cx="183451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00000"/>
              </a:lnSpc>
            </a:pPr>
            <a:r>
              <a:rPr lang="ar-EG" sz="1000" b="1" spc="-10" dirty="0" smtClean="0">
                <a:solidFill>
                  <a:srgbClr val="00AEEF"/>
                </a:solidFill>
                <a:latin typeface="Arial"/>
                <a:cs typeface="Arial"/>
              </a:rPr>
              <a:t>اذهب الى «</a:t>
            </a:r>
            <a:r>
              <a:rPr lang="en-US" sz="1000" b="1" spc="-10" dirty="0" smtClean="0">
                <a:solidFill>
                  <a:srgbClr val="00AEEF"/>
                </a:solidFill>
                <a:latin typeface="Arial"/>
                <a:cs typeface="Arial"/>
              </a:rPr>
              <a:t>Scratch</a:t>
            </a:r>
            <a:r>
              <a:rPr lang="ar-EG" sz="1000" b="1" spc="-10" dirty="0" smtClean="0">
                <a:solidFill>
                  <a:srgbClr val="00AEEF"/>
                </a:solidFill>
                <a:latin typeface="Arial"/>
                <a:cs typeface="Arial"/>
              </a:rPr>
              <a:t>» لإنشاء مشروع جديد. اختر خلفية.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855690" y="2703446"/>
            <a:ext cx="763270" cy="747395"/>
          </a:xfrm>
          <a:custGeom>
            <a:avLst/>
            <a:gdLst/>
            <a:ahLst/>
            <a:cxnLst/>
            <a:rect l="l" t="t" r="r" b="b"/>
            <a:pathLst>
              <a:path w="763269" h="747395">
                <a:moveTo>
                  <a:pt x="705853" y="0"/>
                </a:moveTo>
                <a:lnTo>
                  <a:pt x="57150" y="0"/>
                </a:ln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689787"/>
                </a:lnTo>
                <a:lnTo>
                  <a:pt x="892" y="722827"/>
                </a:lnTo>
                <a:lnTo>
                  <a:pt x="7143" y="739794"/>
                </a:lnTo>
                <a:lnTo>
                  <a:pt x="24110" y="746044"/>
                </a:lnTo>
                <a:lnTo>
                  <a:pt x="57150" y="746937"/>
                </a:lnTo>
                <a:lnTo>
                  <a:pt x="705853" y="746937"/>
                </a:lnTo>
                <a:lnTo>
                  <a:pt x="738893" y="746044"/>
                </a:lnTo>
                <a:lnTo>
                  <a:pt x="755859" y="739794"/>
                </a:lnTo>
                <a:lnTo>
                  <a:pt x="762110" y="722827"/>
                </a:lnTo>
                <a:lnTo>
                  <a:pt x="763003" y="689787"/>
                </a:lnTo>
                <a:lnTo>
                  <a:pt x="763003" y="57150"/>
                </a:lnTo>
                <a:lnTo>
                  <a:pt x="762110" y="24110"/>
                </a:lnTo>
                <a:lnTo>
                  <a:pt x="755859" y="7143"/>
                </a:lnTo>
                <a:lnTo>
                  <a:pt x="738893" y="892"/>
                </a:lnTo>
                <a:lnTo>
                  <a:pt x="705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3904140" y="2783354"/>
            <a:ext cx="657174" cy="6161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3855690" y="2703446"/>
            <a:ext cx="763270" cy="747395"/>
          </a:xfrm>
          <a:custGeom>
            <a:avLst/>
            <a:gdLst/>
            <a:ahLst/>
            <a:cxnLst/>
            <a:rect l="l" t="t" r="r" b="b"/>
            <a:pathLst>
              <a:path w="763269" h="747395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689787"/>
                </a:lnTo>
                <a:lnTo>
                  <a:pt x="892" y="722827"/>
                </a:lnTo>
                <a:lnTo>
                  <a:pt x="7143" y="739794"/>
                </a:lnTo>
                <a:lnTo>
                  <a:pt x="24110" y="746044"/>
                </a:lnTo>
                <a:lnTo>
                  <a:pt x="57150" y="746937"/>
                </a:lnTo>
                <a:lnTo>
                  <a:pt x="705853" y="746937"/>
                </a:lnTo>
                <a:lnTo>
                  <a:pt x="738893" y="746044"/>
                </a:lnTo>
                <a:lnTo>
                  <a:pt x="755859" y="739794"/>
                </a:lnTo>
                <a:lnTo>
                  <a:pt x="762110" y="722827"/>
                </a:lnTo>
                <a:lnTo>
                  <a:pt x="763003" y="689787"/>
                </a:lnTo>
                <a:lnTo>
                  <a:pt x="763003" y="57150"/>
                </a:lnTo>
                <a:lnTo>
                  <a:pt x="762110" y="24110"/>
                </a:lnTo>
                <a:lnTo>
                  <a:pt x="755859" y="7143"/>
                </a:lnTo>
                <a:lnTo>
                  <a:pt x="738893" y="892"/>
                </a:lnTo>
                <a:lnTo>
                  <a:pt x="705853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2821425" y="2843400"/>
            <a:ext cx="929792" cy="5138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2821425" y="2843400"/>
            <a:ext cx="930275" cy="514350"/>
          </a:xfrm>
          <a:custGeom>
            <a:avLst/>
            <a:gdLst/>
            <a:ahLst/>
            <a:cxnLst/>
            <a:rect l="l" t="t" r="r" b="b"/>
            <a:pathLst>
              <a:path w="930275" h="514350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456679"/>
                </a:lnTo>
                <a:lnTo>
                  <a:pt x="892" y="489719"/>
                </a:lnTo>
                <a:lnTo>
                  <a:pt x="7143" y="506685"/>
                </a:lnTo>
                <a:lnTo>
                  <a:pt x="24110" y="512936"/>
                </a:lnTo>
                <a:lnTo>
                  <a:pt x="57150" y="513829"/>
                </a:lnTo>
                <a:lnTo>
                  <a:pt x="872642" y="513829"/>
                </a:lnTo>
                <a:lnTo>
                  <a:pt x="905682" y="512936"/>
                </a:lnTo>
                <a:lnTo>
                  <a:pt x="922648" y="506685"/>
                </a:lnTo>
                <a:lnTo>
                  <a:pt x="928899" y="489719"/>
                </a:lnTo>
                <a:lnTo>
                  <a:pt x="929792" y="456679"/>
                </a:lnTo>
                <a:lnTo>
                  <a:pt x="929792" y="57150"/>
                </a:lnTo>
                <a:lnTo>
                  <a:pt x="928899" y="24110"/>
                </a:lnTo>
                <a:lnTo>
                  <a:pt x="922648" y="7143"/>
                </a:lnTo>
                <a:lnTo>
                  <a:pt x="905682" y="892"/>
                </a:lnTo>
                <a:lnTo>
                  <a:pt x="872642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2993122" y="3263579"/>
            <a:ext cx="200025" cy="2000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92653" y="2006535"/>
            <a:ext cx="1985645" cy="1686560"/>
          </a:xfrm>
          <a:custGeom>
            <a:avLst/>
            <a:gdLst/>
            <a:ahLst/>
            <a:cxnLst/>
            <a:rect l="l" t="t" r="r" b="b"/>
            <a:pathLst>
              <a:path w="1985645" h="1686560">
                <a:moveTo>
                  <a:pt x="198561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686458"/>
                </a:lnTo>
                <a:lnTo>
                  <a:pt x="1871319" y="1686458"/>
                </a:lnTo>
                <a:lnTo>
                  <a:pt x="1937399" y="1684672"/>
                </a:lnTo>
                <a:lnTo>
                  <a:pt x="1971332" y="1672170"/>
                </a:lnTo>
                <a:lnTo>
                  <a:pt x="1983833" y="1638238"/>
                </a:lnTo>
                <a:lnTo>
                  <a:pt x="1985619" y="1572158"/>
                </a:lnTo>
                <a:lnTo>
                  <a:pt x="198561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738157" y="2038463"/>
            <a:ext cx="1894205" cy="334010"/>
          </a:xfrm>
          <a:custGeom>
            <a:avLst/>
            <a:gdLst/>
            <a:ahLst/>
            <a:cxnLst/>
            <a:rect l="l" t="t" r="r" b="b"/>
            <a:pathLst>
              <a:path w="1894204" h="334010">
                <a:moveTo>
                  <a:pt x="189400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33756"/>
                </a:lnTo>
                <a:lnTo>
                  <a:pt x="1894001" y="333756"/>
                </a:lnTo>
                <a:lnTo>
                  <a:pt x="1894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891230" y="2498965"/>
            <a:ext cx="1449451" cy="262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891230" y="2498965"/>
            <a:ext cx="1449705" cy="262255"/>
          </a:xfrm>
          <a:custGeom>
            <a:avLst/>
            <a:gdLst/>
            <a:ahLst/>
            <a:cxnLst/>
            <a:rect l="l" t="t" r="r" b="b"/>
            <a:pathLst>
              <a:path w="1449704" h="262255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204889"/>
                </a:lnTo>
                <a:lnTo>
                  <a:pt x="892" y="237928"/>
                </a:lnTo>
                <a:lnTo>
                  <a:pt x="7143" y="254895"/>
                </a:lnTo>
                <a:lnTo>
                  <a:pt x="24110" y="261146"/>
                </a:lnTo>
                <a:lnTo>
                  <a:pt x="57150" y="262039"/>
                </a:lnTo>
                <a:lnTo>
                  <a:pt x="1392301" y="262039"/>
                </a:lnTo>
                <a:lnTo>
                  <a:pt x="1425340" y="261146"/>
                </a:lnTo>
                <a:lnTo>
                  <a:pt x="1442307" y="254895"/>
                </a:lnTo>
                <a:lnTo>
                  <a:pt x="1448558" y="237928"/>
                </a:lnTo>
                <a:lnTo>
                  <a:pt x="1449451" y="204889"/>
                </a:lnTo>
                <a:lnTo>
                  <a:pt x="1449451" y="57150"/>
                </a:lnTo>
                <a:lnTo>
                  <a:pt x="1448558" y="24110"/>
                </a:lnTo>
                <a:lnTo>
                  <a:pt x="1442307" y="7143"/>
                </a:lnTo>
                <a:lnTo>
                  <a:pt x="1425340" y="892"/>
                </a:lnTo>
                <a:lnTo>
                  <a:pt x="1392301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1271773" y="2901339"/>
            <a:ext cx="650290" cy="6854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1271773" y="2901339"/>
            <a:ext cx="650875" cy="685800"/>
          </a:xfrm>
          <a:custGeom>
            <a:avLst/>
            <a:gdLst/>
            <a:ahLst/>
            <a:cxnLst/>
            <a:rect l="l" t="t" r="r" b="b"/>
            <a:pathLst>
              <a:path w="650875" h="685800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628332"/>
                </a:lnTo>
                <a:lnTo>
                  <a:pt x="892" y="661372"/>
                </a:lnTo>
                <a:lnTo>
                  <a:pt x="7143" y="678338"/>
                </a:lnTo>
                <a:lnTo>
                  <a:pt x="24110" y="684589"/>
                </a:lnTo>
                <a:lnTo>
                  <a:pt x="57150" y="685482"/>
                </a:lnTo>
                <a:lnTo>
                  <a:pt x="593140" y="685482"/>
                </a:lnTo>
                <a:lnTo>
                  <a:pt x="626180" y="684589"/>
                </a:lnTo>
                <a:lnTo>
                  <a:pt x="643147" y="678338"/>
                </a:lnTo>
                <a:lnTo>
                  <a:pt x="649397" y="661372"/>
                </a:lnTo>
                <a:lnTo>
                  <a:pt x="650290" y="628332"/>
                </a:lnTo>
                <a:lnTo>
                  <a:pt x="650290" y="57150"/>
                </a:lnTo>
                <a:lnTo>
                  <a:pt x="649397" y="24110"/>
                </a:lnTo>
                <a:lnTo>
                  <a:pt x="643147" y="7143"/>
                </a:lnTo>
                <a:lnTo>
                  <a:pt x="626180" y="892"/>
                </a:lnTo>
                <a:lnTo>
                  <a:pt x="59314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2739786" y="3789860"/>
            <a:ext cx="2060575" cy="1764030"/>
          </a:xfrm>
          <a:custGeom>
            <a:avLst/>
            <a:gdLst/>
            <a:ahLst/>
            <a:cxnLst/>
            <a:rect l="l" t="t" r="r" b="b"/>
            <a:pathLst>
              <a:path w="2060575" h="1764029">
                <a:moveTo>
                  <a:pt x="2060448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763610"/>
                </a:lnTo>
                <a:lnTo>
                  <a:pt x="1946148" y="1763610"/>
                </a:lnTo>
                <a:lnTo>
                  <a:pt x="2012227" y="1761824"/>
                </a:lnTo>
                <a:lnTo>
                  <a:pt x="2046160" y="1749323"/>
                </a:lnTo>
                <a:lnTo>
                  <a:pt x="2058662" y="1715390"/>
                </a:lnTo>
                <a:lnTo>
                  <a:pt x="2060448" y="1649310"/>
                </a:lnTo>
                <a:lnTo>
                  <a:pt x="2060448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2781200" y="3826677"/>
            <a:ext cx="1986914" cy="399415"/>
          </a:xfrm>
          <a:custGeom>
            <a:avLst/>
            <a:gdLst/>
            <a:ahLst/>
            <a:cxnLst/>
            <a:rect l="l" t="t" r="r" b="b"/>
            <a:pathLst>
              <a:path w="1986914" h="399414">
                <a:moveTo>
                  <a:pt x="1986902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98830"/>
                </a:lnTo>
                <a:lnTo>
                  <a:pt x="1986902" y="398830"/>
                </a:lnTo>
                <a:lnTo>
                  <a:pt x="1986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 txBox="1"/>
          <p:nvPr/>
        </p:nvSpPr>
        <p:spPr>
          <a:xfrm>
            <a:off x="3044006" y="3903946"/>
            <a:ext cx="13379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0000"/>
              </a:lnSpc>
            </a:pPr>
            <a:r>
              <a:rPr lang="ar-EG" sz="1000" b="1" spc="30" dirty="0" smtClean="0">
                <a:solidFill>
                  <a:srgbClr val="00AEEF"/>
                </a:solidFill>
                <a:latin typeface="Arial"/>
                <a:cs typeface="Arial"/>
              </a:rPr>
              <a:t>اجعل كائنك يختفي ويظهر.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92653" y="3786051"/>
            <a:ext cx="1985645" cy="1767839"/>
          </a:xfrm>
          <a:custGeom>
            <a:avLst/>
            <a:gdLst/>
            <a:ahLst/>
            <a:cxnLst/>
            <a:rect l="l" t="t" r="r" b="b"/>
            <a:pathLst>
              <a:path w="1985645" h="1767839">
                <a:moveTo>
                  <a:pt x="198561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767433"/>
                </a:lnTo>
                <a:lnTo>
                  <a:pt x="1871319" y="1767433"/>
                </a:lnTo>
                <a:lnTo>
                  <a:pt x="1937399" y="1765647"/>
                </a:lnTo>
                <a:lnTo>
                  <a:pt x="1971332" y="1753146"/>
                </a:lnTo>
                <a:lnTo>
                  <a:pt x="1983833" y="1719213"/>
                </a:lnTo>
                <a:lnTo>
                  <a:pt x="1985619" y="1653133"/>
                </a:lnTo>
                <a:lnTo>
                  <a:pt x="198561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738157" y="3817979"/>
            <a:ext cx="1894205" cy="334010"/>
          </a:xfrm>
          <a:custGeom>
            <a:avLst/>
            <a:gdLst/>
            <a:ahLst/>
            <a:cxnLst/>
            <a:rect l="l" t="t" r="r" b="b"/>
            <a:pathLst>
              <a:path w="1894204" h="334010">
                <a:moveTo>
                  <a:pt x="189400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33756"/>
                </a:lnTo>
                <a:lnTo>
                  <a:pt x="1894001" y="333756"/>
                </a:lnTo>
                <a:lnTo>
                  <a:pt x="1894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 txBox="1"/>
          <p:nvPr/>
        </p:nvSpPr>
        <p:spPr>
          <a:xfrm>
            <a:off x="832096" y="3903960"/>
            <a:ext cx="161564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30" dirty="0" smtClean="0">
                <a:solidFill>
                  <a:srgbClr val="00AEEF"/>
                </a:solidFill>
                <a:latin typeface="Arial"/>
                <a:cs typeface="Arial"/>
              </a:rPr>
              <a:t>دعه يستمر في الظهور والاختفاء.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240228" y="4374707"/>
            <a:ext cx="945502" cy="998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1154844" y="4225522"/>
            <a:ext cx="970203" cy="12788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0" name="object 2"/>
          <p:cNvSpPr txBox="1"/>
          <p:nvPr/>
        </p:nvSpPr>
        <p:spPr>
          <a:xfrm>
            <a:off x="555751" y="208800"/>
            <a:ext cx="19843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-10" dirty="0" smtClean="0">
                <a:solidFill>
                  <a:srgbClr val="FFFFFF"/>
                </a:solidFill>
                <a:latin typeface="Gill Sans MT"/>
                <a:cs typeface="Gill Sans MT"/>
              </a:rPr>
              <a:t>لعبة الاختباء |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31" name="object 8"/>
          <p:cNvSpPr txBox="1"/>
          <p:nvPr/>
        </p:nvSpPr>
        <p:spPr>
          <a:xfrm>
            <a:off x="5610352" y="208800"/>
            <a:ext cx="19843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-10" dirty="0" smtClean="0">
                <a:solidFill>
                  <a:srgbClr val="FFFFFF"/>
                </a:solidFill>
                <a:latin typeface="Gill Sans MT"/>
                <a:cs typeface="Gill Sans MT"/>
              </a:rPr>
              <a:t>لعبة الاختباء |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32" name="object 20"/>
          <p:cNvSpPr txBox="1"/>
          <p:nvPr/>
        </p:nvSpPr>
        <p:spPr>
          <a:xfrm>
            <a:off x="888508" y="767666"/>
            <a:ext cx="324485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800" b="1" spc="55" dirty="0" smtClean="0">
                <a:solidFill>
                  <a:srgbClr val="00AEEF"/>
                </a:solidFill>
                <a:latin typeface="Arial"/>
                <a:cs typeface="Arial"/>
              </a:rPr>
              <a:t>قم بأداء الخطوات الاولي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3" name="object 36"/>
          <p:cNvSpPr txBox="1"/>
          <p:nvPr/>
        </p:nvSpPr>
        <p:spPr>
          <a:xfrm>
            <a:off x="4395892" y="976711"/>
            <a:ext cx="44195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700" b="1" spc="40" dirty="0" smtClean="0">
                <a:solidFill>
                  <a:srgbClr val="00AEEF"/>
                </a:solidFill>
                <a:latin typeface="Arial"/>
                <a:cs typeface="Arial"/>
              </a:rPr>
              <a:t>تخيل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34" name="object 37"/>
          <p:cNvSpPr/>
          <p:nvPr/>
        </p:nvSpPr>
        <p:spPr>
          <a:xfrm>
            <a:off x="4528645" y="690186"/>
            <a:ext cx="202565" cy="184785"/>
          </a:xfrm>
          <a:custGeom>
            <a:avLst/>
            <a:gdLst/>
            <a:ahLst/>
            <a:cxnLst/>
            <a:rect l="l" t="t" r="r" b="b"/>
            <a:pathLst>
              <a:path w="202564" h="184784">
                <a:moveTo>
                  <a:pt x="198993" y="128494"/>
                </a:moveTo>
                <a:lnTo>
                  <a:pt x="202184" y="112639"/>
                </a:lnTo>
                <a:lnTo>
                  <a:pt x="199037" y="97242"/>
                </a:lnTo>
                <a:lnTo>
                  <a:pt x="190270" y="84031"/>
                </a:lnTo>
                <a:lnTo>
                  <a:pt x="176603" y="74734"/>
                </a:lnTo>
                <a:lnTo>
                  <a:pt x="174240" y="73731"/>
                </a:lnTo>
                <a:lnTo>
                  <a:pt x="171840" y="72969"/>
                </a:lnTo>
                <a:lnTo>
                  <a:pt x="169414" y="72410"/>
                </a:lnTo>
                <a:lnTo>
                  <a:pt x="170773" y="70505"/>
                </a:lnTo>
                <a:lnTo>
                  <a:pt x="171942" y="68448"/>
                </a:lnTo>
                <a:lnTo>
                  <a:pt x="172881" y="66251"/>
                </a:lnTo>
                <a:lnTo>
                  <a:pt x="175343" y="49332"/>
                </a:lnTo>
                <a:lnTo>
                  <a:pt x="169678" y="32247"/>
                </a:lnTo>
                <a:lnTo>
                  <a:pt x="156997" y="16952"/>
                </a:lnTo>
                <a:lnTo>
                  <a:pt x="138414" y="5405"/>
                </a:lnTo>
                <a:lnTo>
                  <a:pt x="117208" y="0"/>
                </a:lnTo>
                <a:lnTo>
                  <a:pt x="97391" y="1451"/>
                </a:lnTo>
                <a:lnTo>
                  <a:pt x="81144" y="9200"/>
                </a:lnTo>
                <a:lnTo>
                  <a:pt x="70646" y="22690"/>
                </a:lnTo>
                <a:lnTo>
                  <a:pt x="68856" y="26919"/>
                </a:lnTo>
                <a:lnTo>
                  <a:pt x="68005" y="31351"/>
                </a:lnTo>
                <a:lnTo>
                  <a:pt x="68005" y="35847"/>
                </a:lnTo>
                <a:lnTo>
                  <a:pt x="65236" y="33802"/>
                </a:lnTo>
                <a:lnTo>
                  <a:pt x="62176" y="32024"/>
                </a:lnTo>
                <a:lnTo>
                  <a:pt x="58861" y="30615"/>
                </a:lnTo>
                <a:lnTo>
                  <a:pt x="42174" y="27014"/>
                </a:lnTo>
                <a:lnTo>
                  <a:pt x="26131" y="29748"/>
                </a:lnTo>
                <a:lnTo>
                  <a:pt x="12525" y="38144"/>
                </a:lnTo>
                <a:lnTo>
                  <a:pt x="3146" y="51532"/>
                </a:lnTo>
                <a:lnTo>
                  <a:pt x="0" y="66040"/>
                </a:lnTo>
                <a:lnTo>
                  <a:pt x="2263" y="80349"/>
                </a:lnTo>
                <a:lnTo>
                  <a:pt x="9375" y="93156"/>
                </a:lnTo>
                <a:lnTo>
                  <a:pt x="20774" y="103157"/>
                </a:lnTo>
                <a:lnTo>
                  <a:pt x="19364" y="104275"/>
                </a:lnTo>
                <a:lnTo>
                  <a:pt x="18043" y="105532"/>
                </a:lnTo>
                <a:lnTo>
                  <a:pt x="16837" y="106929"/>
                </a:lnTo>
                <a:lnTo>
                  <a:pt x="10857" y="118587"/>
                </a:lnTo>
                <a:lnTo>
                  <a:pt x="10367" y="131861"/>
                </a:lnTo>
                <a:lnTo>
                  <a:pt x="15110" y="145146"/>
                </a:lnTo>
                <a:lnTo>
                  <a:pt x="24825" y="156840"/>
                </a:lnTo>
                <a:lnTo>
                  <a:pt x="36653" y="164131"/>
                </a:lnTo>
                <a:lnTo>
                  <a:pt x="49263" y="167146"/>
                </a:lnTo>
                <a:lnTo>
                  <a:pt x="61429" y="165884"/>
                </a:lnTo>
                <a:lnTo>
                  <a:pt x="71929" y="160345"/>
                </a:lnTo>
                <a:lnTo>
                  <a:pt x="75703" y="166676"/>
                </a:lnTo>
                <a:lnTo>
                  <a:pt x="80595" y="172313"/>
                </a:lnTo>
                <a:lnTo>
                  <a:pt x="86533" y="177081"/>
                </a:lnTo>
                <a:lnTo>
                  <a:pt x="93443" y="180805"/>
                </a:lnTo>
                <a:lnTo>
                  <a:pt x="109624" y="184220"/>
                </a:lnTo>
                <a:lnTo>
                  <a:pt x="125228" y="181392"/>
                </a:lnTo>
                <a:lnTo>
                  <a:pt x="150225" y="151493"/>
                </a:lnTo>
                <a:lnTo>
                  <a:pt x="165033" y="152834"/>
                </a:lnTo>
                <a:lnTo>
                  <a:pt x="178985" y="149104"/>
                </a:lnTo>
                <a:lnTo>
                  <a:pt x="190749" y="140819"/>
                </a:lnTo>
                <a:lnTo>
                  <a:pt x="198993" y="128494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38"/>
          <p:cNvSpPr/>
          <p:nvPr/>
        </p:nvSpPr>
        <p:spPr>
          <a:xfrm>
            <a:off x="4560861" y="88652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337" y="16662"/>
                </a:moveTo>
                <a:lnTo>
                  <a:pt x="33337" y="25869"/>
                </a:lnTo>
                <a:lnTo>
                  <a:pt x="25882" y="33337"/>
                </a:lnTo>
                <a:lnTo>
                  <a:pt x="16675" y="33337"/>
                </a:lnTo>
                <a:lnTo>
                  <a:pt x="7467" y="33337"/>
                </a:lnTo>
                <a:lnTo>
                  <a:pt x="0" y="25869"/>
                </a:lnTo>
                <a:lnTo>
                  <a:pt x="0" y="16662"/>
                </a:lnTo>
                <a:lnTo>
                  <a:pt x="0" y="7467"/>
                </a:lnTo>
                <a:lnTo>
                  <a:pt x="7467" y="0"/>
                </a:lnTo>
                <a:lnTo>
                  <a:pt x="16675" y="0"/>
                </a:lnTo>
                <a:lnTo>
                  <a:pt x="25882" y="0"/>
                </a:lnTo>
                <a:lnTo>
                  <a:pt x="33337" y="7467"/>
                </a:lnTo>
                <a:lnTo>
                  <a:pt x="33337" y="1666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39"/>
          <p:cNvSpPr/>
          <p:nvPr/>
        </p:nvSpPr>
        <p:spPr>
          <a:xfrm>
            <a:off x="4524349" y="9226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37" y="10312"/>
                </a:moveTo>
                <a:lnTo>
                  <a:pt x="20637" y="16014"/>
                </a:lnTo>
                <a:lnTo>
                  <a:pt x="16027" y="20637"/>
                </a:lnTo>
                <a:lnTo>
                  <a:pt x="10325" y="20637"/>
                </a:lnTo>
                <a:lnTo>
                  <a:pt x="4622" y="20637"/>
                </a:lnTo>
                <a:lnTo>
                  <a:pt x="0" y="16014"/>
                </a:lnTo>
                <a:lnTo>
                  <a:pt x="0" y="10312"/>
                </a:lnTo>
                <a:lnTo>
                  <a:pt x="0" y="4610"/>
                </a:lnTo>
                <a:lnTo>
                  <a:pt x="4622" y="0"/>
                </a:lnTo>
                <a:lnTo>
                  <a:pt x="10325" y="0"/>
                </a:lnTo>
                <a:lnTo>
                  <a:pt x="16027" y="0"/>
                </a:lnTo>
                <a:lnTo>
                  <a:pt x="20637" y="4610"/>
                </a:lnTo>
                <a:lnTo>
                  <a:pt x="20637" y="1031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99"/>
          <p:cNvSpPr txBox="1"/>
          <p:nvPr/>
        </p:nvSpPr>
        <p:spPr>
          <a:xfrm>
            <a:off x="685800" y="1369532"/>
            <a:ext cx="4085743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spc="10" dirty="0" smtClean="0">
                <a:solidFill>
                  <a:srgbClr val="4C4D4F"/>
                </a:solidFill>
                <a:latin typeface="Arial"/>
                <a:cs typeface="Arial"/>
              </a:rPr>
              <a:t>قم بأداء الخطوات القليلة الأولى من البرنامج التعليمي كي يرى المشاركون كيفية البدء.</a:t>
            </a:r>
          </a:p>
          <a:p>
            <a:pPr marL="12700" marR="5080">
              <a:lnSpc>
                <a:spcPct val="1056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38" name="object 22"/>
          <p:cNvSpPr txBox="1"/>
          <p:nvPr/>
        </p:nvSpPr>
        <p:spPr>
          <a:xfrm>
            <a:off x="6296477" y="725065"/>
            <a:ext cx="3548532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2700" b="1" spc="95" dirty="0" smtClean="0">
                <a:solidFill>
                  <a:srgbClr val="EA6955"/>
                </a:solidFill>
                <a:latin typeface="Arial"/>
                <a:cs typeface="Arial"/>
              </a:rPr>
              <a:t>     انشئ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39" name="object 23"/>
          <p:cNvSpPr/>
          <p:nvPr/>
        </p:nvSpPr>
        <p:spPr>
          <a:xfrm>
            <a:off x="9558426" y="713092"/>
            <a:ext cx="188595" cy="142240"/>
          </a:xfrm>
          <a:custGeom>
            <a:avLst/>
            <a:gdLst/>
            <a:ahLst/>
            <a:cxnLst/>
            <a:rect l="l" t="t" r="r" b="b"/>
            <a:pathLst>
              <a:path w="188595" h="142240">
                <a:moveTo>
                  <a:pt x="172643" y="141846"/>
                </a:moveTo>
                <a:lnTo>
                  <a:pt x="15430" y="141846"/>
                </a:lnTo>
                <a:lnTo>
                  <a:pt x="6946" y="141846"/>
                </a:lnTo>
                <a:lnTo>
                  <a:pt x="0" y="134899"/>
                </a:lnTo>
                <a:lnTo>
                  <a:pt x="0" y="126415"/>
                </a:lnTo>
                <a:lnTo>
                  <a:pt x="0" y="15430"/>
                </a:lnTo>
                <a:lnTo>
                  <a:pt x="0" y="6946"/>
                </a:lnTo>
                <a:lnTo>
                  <a:pt x="6946" y="0"/>
                </a:lnTo>
                <a:lnTo>
                  <a:pt x="15430" y="0"/>
                </a:lnTo>
                <a:lnTo>
                  <a:pt x="172643" y="0"/>
                </a:lnTo>
                <a:lnTo>
                  <a:pt x="181127" y="0"/>
                </a:lnTo>
                <a:lnTo>
                  <a:pt x="188074" y="6946"/>
                </a:lnTo>
                <a:lnTo>
                  <a:pt x="188074" y="15430"/>
                </a:lnTo>
                <a:lnTo>
                  <a:pt x="188074" y="126415"/>
                </a:lnTo>
                <a:lnTo>
                  <a:pt x="188074" y="134899"/>
                </a:lnTo>
                <a:lnTo>
                  <a:pt x="181127" y="141846"/>
                </a:lnTo>
                <a:lnTo>
                  <a:pt x="172643" y="141846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24"/>
          <p:cNvSpPr/>
          <p:nvPr/>
        </p:nvSpPr>
        <p:spPr>
          <a:xfrm>
            <a:off x="9524606" y="858037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3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25"/>
          <p:cNvSpPr/>
          <p:nvPr/>
        </p:nvSpPr>
        <p:spPr>
          <a:xfrm>
            <a:off x="9547897" y="907878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26"/>
          <p:cNvSpPr/>
          <p:nvPr/>
        </p:nvSpPr>
        <p:spPr>
          <a:xfrm>
            <a:off x="9561626" y="88467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27"/>
          <p:cNvSpPr/>
          <p:nvPr/>
        </p:nvSpPr>
        <p:spPr>
          <a:xfrm>
            <a:off x="9592335" y="752665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28"/>
          <p:cNvSpPr/>
          <p:nvPr/>
        </p:nvSpPr>
        <p:spPr>
          <a:xfrm>
            <a:off x="9647643" y="733298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79">
                <a:moveTo>
                  <a:pt x="4305" y="2990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29"/>
          <p:cNvSpPr/>
          <p:nvPr/>
        </p:nvSpPr>
        <p:spPr>
          <a:xfrm>
            <a:off x="9681883" y="753173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5" h="21590">
                <a:moveTo>
                  <a:pt x="30949" y="0"/>
                </a:moveTo>
                <a:lnTo>
                  <a:pt x="0" y="21475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30"/>
          <p:cNvSpPr/>
          <p:nvPr/>
        </p:nvSpPr>
        <p:spPr>
          <a:xfrm>
            <a:off x="9677590" y="799947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31"/>
          <p:cNvSpPr/>
          <p:nvPr/>
        </p:nvSpPr>
        <p:spPr>
          <a:xfrm>
            <a:off x="9647643" y="807847"/>
            <a:ext cx="3810" cy="24765"/>
          </a:xfrm>
          <a:custGeom>
            <a:avLst/>
            <a:gdLst/>
            <a:ahLst/>
            <a:cxnLst/>
            <a:rect l="l" t="t" r="r" b="b"/>
            <a:pathLst>
              <a:path w="3809" h="24765">
                <a:moveTo>
                  <a:pt x="0" y="24650"/>
                </a:moveTo>
                <a:lnTo>
                  <a:pt x="339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32"/>
          <p:cNvSpPr/>
          <p:nvPr/>
        </p:nvSpPr>
        <p:spPr>
          <a:xfrm>
            <a:off x="9590189" y="801319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34518" y="0"/>
                </a:moveTo>
                <a:lnTo>
                  <a:pt x="0" y="15074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33"/>
          <p:cNvSpPr txBox="1"/>
          <p:nvPr/>
        </p:nvSpPr>
        <p:spPr>
          <a:xfrm>
            <a:off x="9446983" y="971537"/>
            <a:ext cx="4044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700" b="1" spc="25" dirty="0" smtClean="0">
                <a:solidFill>
                  <a:srgbClr val="EA6955"/>
                </a:solidFill>
                <a:latin typeface="Arial"/>
                <a:cs typeface="Arial"/>
              </a:rPr>
              <a:t>انشئ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50" name="object 99"/>
          <p:cNvSpPr txBox="1"/>
          <p:nvPr/>
        </p:nvSpPr>
        <p:spPr>
          <a:xfrm>
            <a:off x="5743561" y="1369514"/>
            <a:ext cx="4085743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  <a:spcBef>
                <a:spcPts val="1340"/>
              </a:spcBef>
            </a:pPr>
            <a:r>
              <a:rPr lang="ar-EG" sz="1500" dirty="0" smtClean="0">
                <a:solidFill>
                  <a:srgbClr val="4C4D4F"/>
                </a:solidFill>
                <a:latin typeface="Arial"/>
                <a:cs typeface="Arial"/>
              </a:rPr>
              <a:t>قم بمساعدة المشاركين لإنشاء </a:t>
            </a:r>
            <a:r>
              <a:rPr lang="ar-EG" sz="1500" dirty="0">
                <a:solidFill>
                  <a:srgbClr val="4C4D4F"/>
                </a:solidFill>
                <a:latin typeface="Arial"/>
                <a:cs typeface="Arial"/>
              </a:rPr>
              <a:t>العاب </a:t>
            </a:r>
            <a:r>
              <a:rPr lang="ar-EG" sz="1500" dirty="0" smtClean="0">
                <a:solidFill>
                  <a:srgbClr val="4C4D4F"/>
                </a:solidFill>
                <a:latin typeface="Arial"/>
                <a:cs typeface="Arial"/>
              </a:rPr>
              <a:t>الاختباء. سواء يعملون بانفراد أو في أزواج.</a:t>
            </a:r>
            <a:endParaRPr lang="ar-EG" sz="1500" dirty="0">
              <a:latin typeface="Arial"/>
              <a:cs typeface="Arial"/>
            </a:endParaRPr>
          </a:p>
          <a:p>
            <a:pPr marL="12700" marR="5080">
              <a:lnSpc>
                <a:spcPct val="1056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53" name="object 100"/>
          <p:cNvSpPr/>
          <p:nvPr/>
        </p:nvSpPr>
        <p:spPr>
          <a:xfrm>
            <a:off x="5760720" y="2025142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01"/>
          <p:cNvSpPr txBox="1"/>
          <p:nvPr/>
        </p:nvSpPr>
        <p:spPr>
          <a:xfrm>
            <a:off x="7389804" y="2076429"/>
            <a:ext cx="2326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EA6955"/>
                </a:solidFill>
                <a:latin typeface="Arial"/>
                <a:cs typeface="Arial"/>
              </a:rPr>
              <a:t>ابدأ بالحث</a:t>
            </a:r>
            <a:endParaRPr sz="1000" dirty="0">
              <a:latin typeface="Arial"/>
              <a:cs typeface="Arial"/>
            </a:endParaRPr>
          </a:p>
          <a:p>
            <a:pPr marL="12700" algn="r" rtl="1">
              <a:lnSpc>
                <a:spcPct val="100000"/>
              </a:lnSpc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وجه الى المشاركين أسئلة للبدء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5" name="object 19"/>
          <p:cNvSpPr/>
          <p:nvPr/>
        </p:nvSpPr>
        <p:spPr>
          <a:xfrm>
            <a:off x="5757062" y="3418941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01"/>
          <p:cNvSpPr txBox="1"/>
          <p:nvPr/>
        </p:nvSpPr>
        <p:spPr>
          <a:xfrm>
            <a:off x="7388492" y="3464031"/>
            <a:ext cx="2326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51510" algn="r" rtl="1">
              <a:lnSpc>
                <a:spcPct val="100000"/>
              </a:lnSpc>
            </a:pPr>
            <a:r>
              <a:rPr lang="ar-EG" sz="1000" b="1" spc="-10" dirty="0" smtClean="0">
                <a:solidFill>
                  <a:srgbClr val="EA6955"/>
                </a:solidFill>
                <a:latin typeface="Arial"/>
                <a:cs typeface="Arial"/>
              </a:rPr>
              <a:t>وفر الادوات</a:t>
            </a:r>
            <a:endParaRPr lang="en-US" sz="1000" dirty="0">
              <a:latin typeface="Arial"/>
              <a:cs typeface="Arial"/>
            </a:endParaRPr>
          </a:p>
          <a:p>
            <a:pPr marL="12700" algn="r" rtl="1">
              <a:lnSpc>
                <a:spcPct val="100000"/>
              </a:lnSpc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اعرض الخيارات اللازمة للبدء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3" name="object 93"/>
          <p:cNvSpPr txBox="1"/>
          <p:nvPr/>
        </p:nvSpPr>
        <p:spPr>
          <a:xfrm>
            <a:off x="8070743" y="5283220"/>
            <a:ext cx="1646555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8300"/>
              </a:lnSpc>
            </a:pP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يحتمل ان يفضل بعض المشاركين اتباع البرنامج التعليمي على الانترنت:</a:t>
            </a:r>
            <a:endParaRPr lang="ar-EG" sz="1000" spc="5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8300"/>
              </a:lnSpc>
            </a:pPr>
            <a:r>
              <a:rPr sz="1000" spc="5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US" sz="1000" u="sng" spc="10" dirty="0">
                <a:solidFill>
                  <a:srgbClr val="4C4D4F"/>
                </a:solidFill>
                <a:latin typeface="Arial"/>
                <a:cs typeface="Arial"/>
              </a:rPr>
              <a:t>scratch.mit.edu/hide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64" name="object 94"/>
          <p:cNvSpPr txBox="1"/>
          <p:nvPr/>
        </p:nvSpPr>
        <p:spPr>
          <a:xfrm>
            <a:off x="5820028" y="5277057"/>
            <a:ext cx="1871980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</a:pP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ويحتمل ان يفضل البعض الاخر </a:t>
            </a:r>
            <a:r>
              <a:rPr lang="ar-EG" sz="1000" spc="5" smtClean="0">
                <a:solidFill>
                  <a:srgbClr val="4C4D4F"/>
                </a:solidFill>
                <a:latin typeface="Arial"/>
                <a:cs typeface="Arial"/>
              </a:rPr>
              <a:t>استخدام بطاقات </a:t>
            </a: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النشاط المطبوعة:</a:t>
            </a:r>
            <a:r>
              <a:rPr sz="1000" spc="5" dirty="0" smtClean="0">
                <a:solidFill>
                  <a:srgbClr val="4C4D4F"/>
                </a:solidFill>
                <a:latin typeface="Arial"/>
                <a:cs typeface="Arial"/>
              </a:rPr>
              <a:t>  </a:t>
            </a:r>
            <a:r>
              <a:rPr lang="en-US" sz="1000" u="sng" spc="10" dirty="0">
                <a:solidFill>
                  <a:srgbClr val="4C4D4F"/>
                </a:solidFill>
                <a:latin typeface="Arial"/>
                <a:cs typeface="Arial"/>
              </a:rPr>
              <a:t>scratch.mit.edu/hide/cards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69" name="object 99"/>
          <p:cNvSpPr txBox="1"/>
          <p:nvPr/>
        </p:nvSpPr>
        <p:spPr>
          <a:xfrm>
            <a:off x="2848310" y="6240400"/>
            <a:ext cx="685976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6890" lvl="0" algn="r" rtl="1"/>
            <a:r>
              <a:rPr lang="ar-EG" sz="1000" b="1" spc="-5" dirty="0" smtClean="0">
                <a:solidFill>
                  <a:srgbClr val="EA6955"/>
                </a:solidFill>
                <a:latin typeface="Arial"/>
                <a:cs typeface="Arial"/>
              </a:rPr>
              <a:t>اقترح أفكارًا للبدء</a:t>
            </a:r>
          </a:p>
          <a:p>
            <a:pPr marR="516890" lvl="0" algn="r" rtl="1"/>
            <a:endParaRPr lang="ar-EG" sz="1000" b="1" spc="-5" dirty="0" smtClean="0">
              <a:solidFill>
                <a:srgbClr val="EA6955"/>
              </a:solidFill>
              <a:latin typeface="Arial"/>
              <a:cs typeface="Arial"/>
            </a:endParaRPr>
          </a:p>
          <a:p>
            <a:pPr marL="171450" marR="516890" lvl="0" indent="-171450" algn="r" rtl="1">
              <a:buFont typeface="Arial" panose="020B0604020202020204" pitchFamily="34" charset="0"/>
              <a:buChar char="•"/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اختر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دبًا أو كائنًا 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آخر</a:t>
            </a:r>
            <a:endParaRPr lang="ar-EG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0" marR="516890" lvl="0" indent="-171450" algn="r" rtl="1">
              <a:buFont typeface="Arial" panose="020B0604020202020204" pitchFamily="34" charset="0"/>
              <a:buChar char="•"/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اجعله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يختفي 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ويظهر</a:t>
            </a:r>
            <a:endParaRPr lang="ar-EG" sz="1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1450" marR="516890" lvl="0" indent="-171450" algn="r" rtl="1">
              <a:buFont typeface="Arial" panose="020B0604020202020204" pitchFamily="34" charset="0"/>
              <a:buChar char="•"/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اجعله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يفعل شيئًا عند النقر 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عليه</a:t>
            </a:r>
            <a:endParaRPr lang="ar-EG" sz="1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1450" marR="516890" lvl="0" indent="-171450" algn="r" rtl="1">
              <a:buFont typeface="Arial" panose="020B0604020202020204" pitchFamily="34" charset="0"/>
              <a:buChar char="•"/>
            </a:pP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تلاعب 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بالتوقيت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516890" lvl="0" algn="r" rtl="1"/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1" name="object 40"/>
          <p:cNvSpPr txBox="1">
            <a:spLocks/>
          </p:cNvSpPr>
          <p:nvPr/>
        </p:nvSpPr>
        <p:spPr>
          <a:xfrm>
            <a:off x="630833" y="7421472"/>
            <a:ext cx="216479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2" name="object 40"/>
          <p:cNvSpPr txBox="1">
            <a:spLocks/>
          </p:cNvSpPr>
          <p:nvPr/>
        </p:nvSpPr>
        <p:spPr>
          <a:xfrm>
            <a:off x="5544107" y="7421472"/>
            <a:ext cx="225117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28" name="object 118"/>
          <p:cNvSpPr txBox="1"/>
          <p:nvPr/>
        </p:nvSpPr>
        <p:spPr>
          <a:xfrm>
            <a:off x="737554" y="2134818"/>
            <a:ext cx="13379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0000"/>
              </a:lnSpc>
            </a:pPr>
            <a:r>
              <a:rPr lang="ar-EG" sz="1000" b="1" spc="30" dirty="0" smtClean="0">
                <a:solidFill>
                  <a:srgbClr val="00AEEF"/>
                </a:solidFill>
                <a:latin typeface="Arial"/>
                <a:cs typeface="Arial"/>
              </a:rPr>
              <a:t>اختر كائنًا لإخفائه.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4614" y="110997"/>
            <a:ext cx="385864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136515" y="110997"/>
            <a:ext cx="385864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88051" y="1220495"/>
            <a:ext cx="4114165" cy="1454150"/>
          </a:xfrm>
          <a:custGeom>
            <a:avLst/>
            <a:gdLst/>
            <a:ahLst/>
            <a:cxnLst/>
            <a:rect l="l" t="t" r="r" b="b"/>
            <a:pathLst>
              <a:path w="4114165" h="145415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454124"/>
                </a:lnTo>
                <a:lnTo>
                  <a:pt x="3999306" y="1454124"/>
                </a:lnTo>
                <a:lnTo>
                  <a:pt x="4065385" y="1452338"/>
                </a:lnTo>
                <a:lnTo>
                  <a:pt x="4099318" y="1439837"/>
                </a:lnTo>
                <a:lnTo>
                  <a:pt x="4111820" y="1405904"/>
                </a:lnTo>
                <a:lnTo>
                  <a:pt x="4113606" y="1339824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8338350" y="680338"/>
            <a:ext cx="100647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2700" b="1" spc="50" dirty="0" smtClean="0">
                <a:solidFill>
                  <a:srgbClr val="642B73"/>
                </a:solidFill>
                <a:latin typeface="Arial"/>
                <a:cs typeface="Arial"/>
              </a:rPr>
              <a:t>شارك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09170" y="1309585"/>
            <a:ext cx="3832860" cy="48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dirty="0" smtClean="0">
                <a:latin typeface="Arial"/>
                <a:cs typeface="Arial"/>
              </a:rPr>
              <a:t>اجمع المشاركين في مجموعات صغيرة، ودعهم يمارسون ألعاب بعضهم البعض.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10377" y="4599368"/>
            <a:ext cx="4121150" cy="1073785"/>
          </a:xfrm>
          <a:custGeom>
            <a:avLst/>
            <a:gdLst/>
            <a:ahLst/>
            <a:cxnLst/>
            <a:rect l="l" t="t" r="r" b="b"/>
            <a:pathLst>
              <a:path w="4121150" h="1073785">
                <a:moveTo>
                  <a:pt x="4120997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073238"/>
                </a:lnTo>
                <a:lnTo>
                  <a:pt x="4006697" y="1073238"/>
                </a:lnTo>
                <a:lnTo>
                  <a:pt x="4072777" y="1071452"/>
                </a:lnTo>
                <a:lnTo>
                  <a:pt x="4106710" y="1058951"/>
                </a:lnTo>
                <a:lnTo>
                  <a:pt x="4119211" y="1025018"/>
                </a:lnTo>
                <a:lnTo>
                  <a:pt x="4120997" y="958938"/>
                </a:lnTo>
                <a:lnTo>
                  <a:pt x="4120997" y="0"/>
                </a:lnTo>
                <a:close/>
              </a:path>
            </a:pathLst>
          </a:custGeom>
          <a:solidFill>
            <a:srgbClr val="E6ED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648771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86992" y="2806700"/>
            <a:ext cx="4114165" cy="1783080"/>
          </a:xfrm>
          <a:custGeom>
            <a:avLst/>
            <a:gdLst/>
            <a:ahLst/>
            <a:cxnLst/>
            <a:rect l="l" t="t" r="r" b="b"/>
            <a:pathLst>
              <a:path w="4114165" h="1783079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782902"/>
                </a:lnTo>
                <a:lnTo>
                  <a:pt x="3999306" y="1782902"/>
                </a:lnTo>
                <a:lnTo>
                  <a:pt x="4065385" y="1781116"/>
                </a:lnTo>
                <a:lnTo>
                  <a:pt x="4099318" y="1768614"/>
                </a:lnTo>
                <a:lnTo>
                  <a:pt x="4111820" y="1734681"/>
                </a:lnTo>
                <a:lnTo>
                  <a:pt x="4113606" y="1668602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27602" y="2840761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30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144485" y="2883482"/>
            <a:ext cx="15379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EA6955"/>
                </a:solidFill>
                <a:latin typeface="Arial"/>
                <a:cs typeface="Arial"/>
              </a:rPr>
              <a:t>طرق متعددة، أساليب متعددة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29114" y="1719740"/>
            <a:ext cx="131699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indent="-98425" algn="r" rtl="1">
              <a:lnSpc>
                <a:spcPct val="1000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تحرك في الأرجاء</a:t>
            </a:r>
            <a:endParaRPr sz="1000" dirty="0">
              <a:latin typeface="Arial"/>
              <a:cs typeface="Arial"/>
            </a:endParaRPr>
          </a:p>
          <a:p>
            <a:pPr marL="111125" indent="-98425" algn="r" rtl="1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-5" dirty="0" smtClean="0">
                <a:solidFill>
                  <a:srgbClr val="4C4D4F"/>
                </a:solidFill>
                <a:latin typeface="Arial"/>
                <a:cs typeface="Arial"/>
              </a:rPr>
              <a:t>احرز نقاطًا</a:t>
            </a:r>
            <a:endParaRPr sz="1000" dirty="0">
              <a:latin typeface="Arial"/>
              <a:cs typeface="Arial"/>
            </a:endParaRPr>
          </a:p>
          <a:p>
            <a:pPr marL="111125" indent="-98425" algn="r" rtl="1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أنشئ أماكن للاختباء</a:t>
            </a:r>
            <a:endParaRPr sz="1000" dirty="0">
              <a:latin typeface="Arial"/>
              <a:cs typeface="Arial"/>
            </a:endParaRPr>
          </a:p>
          <a:p>
            <a:pPr marL="111125" indent="-98425" algn="r" rtl="1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اضف شخصيات أكثر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90668" y="3417355"/>
            <a:ext cx="192405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سوف يقوم المشاركون بتنفيذ المشاريع بطرق مختلفة. اقم بالإشادة بهذا التنوع، ودعهم يتقدمون بسرعتهم الخاصة، ويتبعون طرقهم الخاصة.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15868" y="3905235"/>
            <a:ext cx="3299460" cy="54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800" b="1" spc="15" dirty="0" smtClean="0">
                <a:solidFill>
                  <a:srgbClr val="85B033"/>
                </a:solidFill>
                <a:latin typeface="Arial"/>
                <a:cs typeface="Arial"/>
              </a:rPr>
              <a:t>ماذا بعد؟</a:t>
            </a:r>
            <a:endParaRPr sz="1800" dirty="0">
              <a:latin typeface="Arial"/>
              <a:cs typeface="Arial"/>
            </a:endParaRPr>
          </a:p>
          <a:p>
            <a:pPr marL="25400" marR="5080" algn="r" rtl="1">
              <a:lnSpc>
                <a:spcPct val="108300"/>
              </a:lnSpc>
              <a:spcBef>
                <a:spcPts val="795"/>
              </a:spcBef>
            </a:pP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هذه بعض التعديلات على لعبة الاختباء والتي يمكن اقتراحها.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6992" y="4686300"/>
            <a:ext cx="4114165" cy="1727200"/>
          </a:xfrm>
          <a:custGeom>
            <a:avLst/>
            <a:gdLst/>
            <a:ahLst/>
            <a:cxnLst/>
            <a:rect l="l" t="t" r="r" b="b"/>
            <a:pathLst>
              <a:path w="4114165" h="17272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727200"/>
                </a:lnTo>
                <a:lnTo>
                  <a:pt x="3999306" y="1727200"/>
                </a:lnTo>
                <a:lnTo>
                  <a:pt x="4065385" y="1725414"/>
                </a:lnTo>
                <a:lnTo>
                  <a:pt x="4099318" y="1712912"/>
                </a:lnTo>
                <a:lnTo>
                  <a:pt x="4111820" y="1678979"/>
                </a:lnTo>
                <a:lnTo>
                  <a:pt x="4113606" y="16129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7602" y="4720361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29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299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830487" y="6079833"/>
            <a:ext cx="18434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30070" algn="l"/>
              </a:tabLst>
            </a:pPr>
            <a:r>
              <a:rPr sz="1000" u="sng" dirty="0">
                <a:solidFill>
                  <a:srgbClr val="4C4D4F"/>
                </a:solidFill>
                <a:latin typeface="Times New Roman"/>
                <a:cs typeface="Times New Roman"/>
              </a:rPr>
              <a:t> 	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5506" y="5165180"/>
            <a:ext cx="1853336" cy="1060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EB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825506" y="3269171"/>
            <a:ext cx="1507998" cy="11600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825506" y="3269171"/>
            <a:ext cx="1508125" cy="1160145"/>
          </a:xfrm>
          <a:custGeom>
            <a:avLst/>
            <a:gdLst/>
            <a:ahLst/>
            <a:cxnLst/>
            <a:rect l="l" t="t" r="r" b="b"/>
            <a:pathLst>
              <a:path w="1508125" h="1160145">
                <a:moveTo>
                  <a:pt x="32689" y="0"/>
                </a:moveTo>
                <a:lnTo>
                  <a:pt x="13791" y="510"/>
                </a:lnTo>
                <a:lnTo>
                  <a:pt x="4086" y="4086"/>
                </a:lnTo>
                <a:lnTo>
                  <a:pt x="510" y="13791"/>
                </a:lnTo>
                <a:lnTo>
                  <a:pt x="0" y="32689"/>
                </a:lnTo>
                <a:lnTo>
                  <a:pt x="0" y="1127404"/>
                </a:lnTo>
                <a:lnTo>
                  <a:pt x="510" y="1146303"/>
                </a:lnTo>
                <a:lnTo>
                  <a:pt x="4086" y="1156007"/>
                </a:lnTo>
                <a:lnTo>
                  <a:pt x="13791" y="1159583"/>
                </a:lnTo>
                <a:lnTo>
                  <a:pt x="32689" y="1160094"/>
                </a:lnTo>
                <a:lnTo>
                  <a:pt x="1475308" y="1160094"/>
                </a:lnTo>
                <a:lnTo>
                  <a:pt x="1494206" y="1159583"/>
                </a:lnTo>
                <a:lnTo>
                  <a:pt x="1503911" y="1156007"/>
                </a:lnTo>
                <a:lnTo>
                  <a:pt x="1507487" y="1146303"/>
                </a:lnTo>
                <a:lnTo>
                  <a:pt x="1507998" y="1127404"/>
                </a:lnTo>
                <a:lnTo>
                  <a:pt x="1507998" y="32689"/>
                </a:lnTo>
                <a:lnTo>
                  <a:pt x="1507487" y="13791"/>
                </a:lnTo>
                <a:lnTo>
                  <a:pt x="1503911" y="4086"/>
                </a:lnTo>
                <a:lnTo>
                  <a:pt x="1494206" y="510"/>
                </a:lnTo>
                <a:lnTo>
                  <a:pt x="1475308" y="0"/>
                </a:lnTo>
                <a:lnTo>
                  <a:pt x="32689" y="0"/>
                </a:lnTo>
                <a:close/>
              </a:path>
            </a:pathLst>
          </a:custGeom>
          <a:ln w="9906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825506" y="1603000"/>
            <a:ext cx="1452372" cy="963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825506" y="1603000"/>
            <a:ext cx="1452880" cy="963294"/>
          </a:xfrm>
          <a:custGeom>
            <a:avLst/>
            <a:gdLst/>
            <a:ahLst/>
            <a:cxnLst/>
            <a:rect l="l" t="t" r="r" b="b"/>
            <a:pathLst>
              <a:path w="1452879" h="963294">
                <a:moveTo>
                  <a:pt x="89293" y="0"/>
                </a:moveTo>
                <a:lnTo>
                  <a:pt x="37670" y="1395"/>
                </a:lnTo>
                <a:lnTo>
                  <a:pt x="11161" y="11161"/>
                </a:lnTo>
                <a:lnTo>
                  <a:pt x="1395" y="37670"/>
                </a:lnTo>
                <a:lnTo>
                  <a:pt x="0" y="89293"/>
                </a:lnTo>
                <a:lnTo>
                  <a:pt x="0" y="873798"/>
                </a:lnTo>
                <a:lnTo>
                  <a:pt x="1395" y="925428"/>
                </a:lnTo>
                <a:lnTo>
                  <a:pt x="11161" y="951941"/>
                </a:lnTo>
                <a:lnTo>
                  <a:pt x="37670" y="961709"/>
                </a:lnTo>
                <a:lnTo>
                  <a:pt x="89293" y="963104"/>
                </a:lnTo>
                <a:lnTo>
                  <a:pt x="1363078" y="963104"/>
                </a:lnTo>
                <a:lnTo>
                  <a:pt x="1414701" y="961709"/>
                </a:lnTo>
                <a:lnTo>
                  <a:pt x="1441210" y="951941"/>
                </a:lnTo>
                <a:lnTo>
                  <a:pt x="1450976" y="925428"/>
                </a:lnTo>
                <a:lnTo>
                  <a:pt x="1452372" y="873798"/>
                </a:lnTo>
                <a:lnTo>
                  <a:pt x="1452372" y="89293"/>
                </a:lnTo>
                <a:lnTo>
                  <a:pt x="1450976" y="37670"/>
                </a:lnTo>
                <a:lnTo>
                  <a:pt x="1441210" y="11161"/>
                </a:lnTo>
                <a:lnTo>
                  <a:pt x="1414701" y="1395"/>
                </a:lnTo>
                <a:lnTo>
                  <a:pt x="1363078" y="0"/>
                </a:lnTo>
                <a:lnTo>
                  <a:pt x="89293" y="0"/>
                </a:lnTo>
                <a:close/>
              </a:path>
            </a:pathLst>
          </a:custGeom>
          <a:ln w="12700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720308" y="1955292"/>
            <a:ext cx="4109720" cy="1451610"/>
          </a:xfrm>
          <a:custGeom>
            <a:avLst/>
            <a:gdLst/>
            <a:ahLst/>
            <a:cxnLst/>
            <a:rect l="l" t="t" r="r" b="b"/>
            <a:pathLst>
              <a:path w="4109720" h="1451610">
                <a:moveTo>
                  <a:pt x="410949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451102"/>
                </a:lnTo>
                <a:lnTo>
                  <a:pt x="3995191" y="1451102"/>
                </a:lnTo>
                <a:lnTo>
                  <a:pt x="4061271" y="1449316"/>
                </a:lnTo>
                <a:lnTo>
                  <a:pt x="4095203" y="1436814"/>
                </a:lnTo>
                <a:lnTo>
                  <a:pt x="4107705" y="1402881"/>
                </a:lnTo>
                <a:lnTo>
                  <a:pt x="4109491" y="1336802"/>
                </a:lnTo>
                <a:lnTo>
                  <a:pt x="4109491" y="0"/>
                </a:lnTo>
                <a:close/>
              </a:path>
            </a:pathLst>
          </a:custGeom>
          <a:solidFill>
            <a:srgbClr val="DAD1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751576" y="1993544"/>
            <a:ext cx="4023360" cy="290195"/>
          </a:xfrm>
          <a:custGeom>
            <a:avLst/>
            <a:gdLst/>
            <a:ahLst/>
            <a:cxnLst/>
            <a:rect l="l" t="t" r="r" b="b"/>
            <a:pathLst>
              <a:path w="4023359" h="290194">
                <a:moveTo>
                  <a:pt x="4023360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89915"/>
                </a:lnTo>
                <a:lnTo>
                  <a:pt x="4023360" y="289915"/>
                </a:lnTo>
                <a:lnTo>
                  <a:pt x="4023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7158418" y="2060212"/>
            <a:ext cx="2506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15" dirty="0" smtClean="0">
                <a:solidFill>
                  <a:srgbClr val="642B73"/>
                </a:solidFill>
                <a:latin typeface="Arial"/>
                <a:cs typeface="Arial"/>
              </a:rPr>
              <a:t>دعهم يفكرون في تلك الأسئلة: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175654" y="2397163"/>
            <a:ext cx="1265555" cy="966469"/>
          </a:xfrm>
          <a:custGeom>
            <a:avLst/>
            <a:gdLst/>
            <a:ahLst/>
            <a:cxnLst/>
            <a:rect l="l" t="t" r="r" b="b"/>
            <a:pathLst>
              <a:path w="1265554" h="966470">
                <a:moveTo>
                  <a:pt x="1133030" y="735177"/>
                </a:moveTo>
                <a:lnTo>
                  <a:pt x="1043457" y="735177"/>
                </a:lnTo>
                <a:lnTo>
                  <a:pt x="1048348" y="753305"/>
                </a:lnTo>
                <a:lnTo>
                  <a:pt x="1054040" y="795610"/>
                </a:lnTo>
                <a:lnTo>
                  <a:pt x="1056348" y="851925"/>
                </a:lnTo>
                <a:lnTo>
                  <a:pt x="1051083" y="912085"/>
                </a:lnTo>
                <a:lnTo>
                  <a:pt x="1034059" y="965923"/>
                </a:lnTo>
                <a:lnTo>
                  <a:pt x="1100528" y="917005"/>
                </a:lnTo>
                <a:lnTo>
                  <a:pt x="1132993" y="876663"/>
                </a:lnTo>
                <a:lnTo>
                  <a:pt x="1140735" y="823264"/>
                </a:lnTo>
                <a:lnTo>
                  <a:pt x="1133030" y="735177"/>
                </a:lnTo>
                <a:close/>
              </a:path>
              <a:path w="1265554" h="966470">
                <a:moveTo>
                  <a:pt x="1207871" y="0"/>
                </a:moveTo>
                <a:lnTo>
                  <a:pt x="57099" y="0"/>
                </a:lnTo>
                <a:lnTo>
                  <a:pt x="24088" y="2404"/>
                </a:lnTo>
                <a:lnTo>
                  <a:pt x="7137" y="19234"/>
                </a:lnTo>
                <a:lnTo>
                  <a:pt x="892" y="64915"/>
                </a:lnTo>
                <a:lnTo>
                  <a:pt x="0" y="153873"/>
                </a:lnTo>
                <a:lnTo>
                  <a:pt x="0" y="581304"/>
                </a:lnTo>
                <a:lnTo>
                  <a:pt x="892" y="670262"/>
                </a:lnTo>
                <a:lnTo>
                  <a:pt x="7137" y="715943"/>
                </a:lnTo>
                <a:lnTo>
                  <a:pt x="24088" y="732773"/>
                </a:lnTo>
                <a:lnTo>
                  <a:pt x="57099" y="735177"/>
                </a:lnTo>
                <a:lnTo>
                  <a:pt x="1207871" y="735177"/>
                </a:lnTo>
                <a:lnTo>
                  <a:pt x="1240882" y="732773"/>
                </a:lnTo>
                <a:lnTo>
                  <a:pt x="1257833" y="715943"/>
                </a:lnTo>
                <a:lnTo>
                  <a:pt x="1264078" y="670262"/>
                </a:lnTo>
                <a:lnTo>
                  <a:pt x="1264970" y="581304"/>
                </a:lnTo>
                <a:lnTo>
                  <a:pt x="1264970" y="153873"/>
                </a:lnTo>
                <a:lnTo>
                  <a:pt x="1264078" y="64915"/>
                </a:lnTo>
                <a:lnTo>
                  <a:pt x="1257833" y="19234"/>
                </a:lnTo>
                <a:lnTo>
                  <a:pt x="1240882" y="2404"/>
                </a:lnTo>
                <a:lnTo>
                  <a:pt x="1207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7440624" y="2581567"/>
            <a:ext cx="0" cy="354330"/>
          </a:xfrm>
          <a:custGeom>
            <a:avLst/>
            <a:gdLst/>
            <a:ahLst/>
            <a:cxnLst/>
            <a:rect l="l" t="t" r="r" b="b"/>
            <a:pathLst>
              <a:path h="354330">
                <a:moveTo>
                  <a:pt x="0" y="354279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408862" y="2409990"/>
            <a:ext cx="29845" cy="100330"/>
          </a:xfrm>
          <a:custGeom>
            <a:avLst/>
            <a:gdLst/>
            <a:ahLst/>
            <a:cxnLst/>
            <a:rect l="l" t="t" r="r" b="b"/>
            <a:pathLst>
              <a:path w="29845" h="100330">
                <a:moveTo>
                  <a:pt x="29565" y="100266"/>
                </a:moveTo>
                <a:lnTo>
                  <a:pt x="26249" y="73587"/>
                </a:lnTo>
                <a:lnTo>
                  <a:pt x="20621" y="45789"/>
                </a:lnTo>
                <a:lnTo>
                  <a:pt x="12074" y="20163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6264732" y="2397163"/>
            <a:ext cx="1074420" cy="0"/>
          </a:xfrm>
          <a:custGeom>
            <a:avLst/>
            <a:gdLst/>
            <a:ahLst/>
            <a:cxnLst/>
            <a:rect l="l" t="t" r="r" b="b"/>
            <a:pathLst>
              <a:path w="1074420">
                <a:moveTo>
                  <a:pt x="107402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6176416" y="2420645"/>
            <a:ext cx="25400" cy="101600"/>
          </a:xfrm>
          <a:custGeom>
            <a:avLst/>
            <a:gdLst/>
            <a:ahLst/>
            <a:cxnLst/>
            <a:rect l="l" t="t" r="r" b="b"/>
            <a:pathLst>
              <a:path w="25400" h="101600">
                <a:moveTo>
                  <a:pt x="24853" y="0"/>
                </a:moveTo>
                <a:lnTo>
                  <a:pt x="16603" y="15708"/>
                </a:lnTo>
                <a:lnTo>
                  <a:pt x="9259" y="37207"/>
                </a:lnTo>
                <a:lnTo>
                  <a:pt x="3499" y="65408"/>
                </a:lnTo>
                <a:lnTo>
                  <a:pt x="0" y="101219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6175654" y="2593657"/>
            <a:ext cx="0" cy="354330"/>
          </a:xfrm>
          <a:custGeom>
            <a:avLst/>
            <a:gdLst/>
            <a:ahLst/>
            <a:cxnLst/>
            <a:rect l="l" t="t" r="r" b="b"/>
            <a:pathLst>
              <a:path h="354330">
                <a:moveTo>
                  <a:pt x="0" y="0"/>
                </a:moveTo>
                <a:lnTo>
                  <a:pt x="0" y="354279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177864" y="3019247"/>
            <a:ext cx="29845" cy="100330"/>
          </a:xfrm>
          <a:custGeom>
            <a:avLst/>
            <a:gdLst/>
            <a:ahLst/>
            <a:cxnLst/>
            <a:rect l="l" t="t" r="r" b="b"/>
            <a:pathLst>
              <a:path w="29845" h="100330">
                <a:moveTo>
                  <a:pt x="0" y="0"/>
                </a:moveTo>
                <a:lnTo>
                  <a:pt x="3321" y="26678"/>
                </a:lnTo>
                <a:lnTo>
                  <a:pt x="8948" y="54476"/>
                </a:lnTo>
                <a:lnTo>
                  <a:pt x="17493" y="80102"/>
                </a:lnTo>
                <a:lnTo>
                  <a:pt x="29565" y="100266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331254" y="3132353"/>
            <a:ext cx="857250" cy="0"/>
          </a:xfrm>
          <a:custGeom>
            <a:avLst/>
            <a:gdLst/>
            <a:ahLst/>
            <a:cxnLst/>
            <a:rect l="l" t="t" r="r" b="b"/>
            <a:pathLst>
              <a:path w="857250">
                <a:moveTo>
                  <a:pt x="0" y="0"/>
                </a:moveTo>
                <a:lnTo>
                  <a:pt x="85683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220508" y="3172244"/>
            <a:ext cx="12065" cy="163830"/>
          </a:xfrm>
          <a:custGeom>
            <a:avLst/>
            <a:gdLst/>
            <a:ahLst/>
            <a:cxnLst/>
            <a:rect l="l" t="t" r="r" b="b"/>
            <a:pathLst>
              <a:path w="12065" h="163829">
                <a:moveTo>
                  <a:pt x="6908" y="0"/>
                </a:moveTo>
                <a:lnTo>
                  <a:pt x="10408" y="36072"/>
                </a:lnTo>
                <a:lnTo>
                  <a:pt x="11483" y="77933"/>
                </a:lnTo>
                <a:lnTo>
                  <a:pt x="8544" y="121718"/>
                </a:lnTo>
                <a:lnTo>
                  <a:pt x="0" y="163563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243444" y="3165106"/>
            <a:ext cx="67310" cy="167005"/>
          </a:xfrm>
          <a:custGeom>
            <a:avLst/>
            <a:gdLst/>
            <a:ahLst/>
            <a:cxnLst/>
            <a:rect l="l" t="t" r="r" b="b"/>
            <a:pathLst>
              <a:path w="67309" h="167004">
                <a:moveTo>
                  <a:pt x="0" y="166750"/>
                </a:moveTo>
                <a:lnTo>
                  <a:pt x="22423" y="138222"/>
                </a:lnTo>
                <a:lnTo>
                  <a:pt x="43781" y="100801"/>
                </a:lnTo>
                <a:lnTo>
                  <a:pt x="59955" y="54667"/>
                </a:lnTo>
                <a:lnTo>
                  <a:pt x="66827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7415021" y="3007639"/>
            <a:ext cx="25400" cy="101600"/>
          </a:xfrm>
          <a:custGeom>
            <a:avLst/>
            <a:gdLst/>
            <a:ahLst/>
            <a:cxnLst/>
            <a:rect l="l" t="t" r="r" b="b"/>
            <a:pathLst>
              <a:path w="25400" h="101600">
                <a:moveTo>
                  <a:pt x="0" y="101219"/>
                </a:moveTo>
                <a:lnTo>
                  <a:pt x="8250" y="85510"/>
                </a:lnTo>
                <a:lnTo>
                  <a:pt x="15594" y="64011"/>
                </a:lnTo>
                <a:lnTo>
                  <a:pt x="21354" y="35810"/>
                </a:lnTo>
                <a:lnTo>
                  <a:pt x="24853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7440079" y="2533192"/>
            <a:ext cx="635" cy="36830"/>
          </a:xfrm>
          <a:custGeom>
            <a:avLst/>
            <a:gdLst/>
            <a:ahLst/>
            <a:cxnLst/>
            <a:rect l="l" t="t" r="r" b="b"/>
            <a:pathLst>
              <a:path w="634" h="36830">
                <a:moveTo>
                  <a:pt x="546" y="36283"/>
                </a:moveTo>
                <a:lnTo>
                  <a:pt x="546" y="17843"/>
                </a:lnTo>
                <a:lnTo>
                  <a:pt x="546" y="10922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364374" y="2397163"/>
            <a:ext cx="36195" cy="5715"/>
          </a:xfrm>
          <a:custGeom>
            <a:avLst/>
            <a:gdLst/>
            <a:ahLst/>
            <a:cxnLst/>
            <a:rect l="l" t="t" r="r" b="b"/>
            <a:pathLst>
              <a:path w="36195" h="5714">
                <a:moveTo>
                  <a:pt x="35966" y="5156"/>
                </a:moveTo>
                <a:lnTo>
                  <a:pt x="31000" y="1854"/>
                </a:lnTo>
                <a:lnTo>
                  <a:pt x="25412" y="0"/>
                </a:lnTo>
                <a:lnTo>
                  <a:pt x="1915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216535" y="2397163"/>
            <a:ext cx="35560" cy="6985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35382" y="0"/>
                </a:moveTo>
                <a:lnTo>
                  <a:pt x="16217" y="0"/>
                </a:lnTo>
                <a:lnTo>
                  <a:pt x="9156" y="0"/>
                </a:lnTo>
                <a:lnTo>
                  <a:pt x="0" y="668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175654" y="2533269"/>
            <a:ext cx="635" cy="36195"/>
          </a:xfrm>
          <a:custGeom>
            <a:avLst/>
            <a:gdLst/>
            <a:ahLst/>
            <a:cxnLst/>
            <a:rect l="l" t="t" r="r" b="b"/>
            <a:pathLst>
              <a:path w="635" h="36194">
                <a:moveTo>
                  <a:pt x="0" y="18103"/>
                </a:moveTo>
                <a:lnTo>
                  <a:pt x="266" y="18103"/>
                </a:lnTo>
              </a:path>
            </a:pathLst>
          </a:custGeom>
          <a:ln w="36207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175654" y="2960027"/>
            <a:ext cx="635" cy="36830"/>
          </a:xfrm>
          <a:custGeom>
            <a:avLst/>
            <a:gdLst/>
            <a:ahLst/>
            <a:cxnLst/>
            <a:rect l="l" t="t" r="r" b="b"/>
            <a:pathLst>
              <a:path w="635" h="36830">
                <a:moveTo>
                  <a:pt x="0" y="0"/>
                </a:moveTo>
                <a:lnTo>
                  <a:pt x="0" y="18440"/>
                </a:lnTo>
                <a:lnTo>
                  <a:pt x="0" y="25374"/>
                </a:lnTo>
                <a:lnTo>
                  <a:pt x="546" y="36283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215938" y="3127197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89" h="5714">
                <a:moveTo>
                  <a:pt x="0" y="0"/>
                </a:moveTo>
                <a:lnTo>
                  <a:pt x="4965" y="3289"/>
                </a:lnTo>
                <a:lnTo>
                  <a:pt x="10553" y="5143"/>
                </a:lnTo>
                <a:lnTo>
                  <a:pt x="16814" y="5143"/>
                </a:lnTo>
                <a:lnTo>
                  <a:pt x="33769" y="5143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270904" y="31323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16954" y="0"/>
                </a:lnTo>
                <a:lnTo>
                  <a:pt x="35648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200417" y="3132340"/>
            <a:ext cx="23495" cy="17145"/>
          </a:xfrm>
          <a:custGeom>
            <a:avLst/>
            <a:gdLst/>
            <a:ahLst/>
            <a:cxnLst/>
            <a:rect l="l" t="t" r="r" b="b"/>
            <a:pathLst>
              <a:path w="23495" h="17144">
                <a:moveTo>
                  <a:pt x="0" y="0"/>
                </a:moveTo>
                <a:lnTo>
                  <a:pt x="18694" y="0"/>
                </a:lnTo>
                <a:lnTo>
                  <a:pt x="19697" y="863"/>
                </a:lnTo>
                <a:lnTo>
                  <a:pt x="21475" y="7086"/>
                </a:lnTo>
                <a:lnTo>
                  <a:pt x="23406" y="17157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7209713" y="3346729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40" h="16510">
                <a:moveTo>
                  <a:pt x="7150" y="0"/>
                </a:moveTo>
                <a:lnTo>
                  <a:pt x="5041" y="5702"/>
                </a:lnTo>
                <a:lnTo>
                  <a:pt x="2667" y="11188"/>
                </a:lnTo>
                <a:lnTo>
                  <a:pt x="0" y="16357"/>
                </a:lnTo>
                <a:lnTo>
                  <a:pt x="6007" y="12166"/>
                </a:lnTo>
                <a:lnTo>
                  <a:pt x="15100" y="3911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7308684" y="3132340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5">
                <a:moveTo>
                  <a:pt x="1435" y="19532"/>
                </a:moveTo>
                <a:lnTo>
                  <a:pt x="1193" y="13157"/>
                </a:lnTo>
                <a:lnTo>
                  <a:pt x="723" y="6654"/>
                </a:lnTo>
                <a:lnTo>
                  <a:pt x="0" y="0"/>
                </a:lnTo>
                <a:lnTo>
                  <a:pt x="21882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361643" y="3125660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680"/>
                </a:moveTo>
                <a:lnTo>
                  <a:pt x="21882" y="6680"/>
                </a:lnTo>
                <a:lnTo>
                  <a:pt x="28943" y="6680"/>
                </a:lnTo>
                <a:lnTo>
                  <a:pt x="3810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440358" y="2960027"/>
            <a:ext cx="635" cy="36195"/>
          </a:xfrm>
          <a:custGeom>
            <a:avLst/>
            <a:gdLst/>
            <a:ahLst/>
            <a:cxnLst/>
            <a:rect l="l" t="t" r="r" b="b"/>
            <a:pathLst>
              <a:path w="634" h="36194">
                <a:moveTo>
                  <a:pt x="0" y="18103"/>
                </a:moveTo>
                <a:lnTo>
                  <a:pt x="266" y="18103"/>
                </a:lnTo>
              </a:path>
            </a:pathLst>
          </a:custGeom>
          <a:ln w="36207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 txBox="1"/>
          <p:nvPr/>
        </p:nvSpPr>
        <p:spPr>
          <a:xfrm>
            <a:off x="6275684" y="2599339"/>
            <a:ext cx="100203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08300"/>
              </a:lnSpc>
            </a:pPr>
            <a:r>
              <a:rPr lang="ar-EG" sz="1000" i="1" spc="-5" dirty="0" smtClean="0">
                <a:solidFill>
                  <a:srgbClr val="231F20"/>
                </a:solidFill>
                <a:latin typeface="Arial"/>
                <a:cs typeface="Arial"/>
              </a:rPr>
              <a:t>ما أكثر ما احببته بالألعاب التي جربتها؟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653756" y="2381250"/>
            <a:ext cx="1697355" cy="965835"/>
          </a:xfrm>
          <a:custGeom>
            <a:avLst/>
            <a:gdLst/>
            <a:ahLst/>
            <a:cxnLst/>
            <a:rect l="l" t="t" r="r" b="b"/>
            <a:pathLst>
              <a:path w="1697354" h="965835">
                <a:moveTo>
                  <a:pt x="1520228" y="734872"/>
                </a:moveTo>
                <a:lnTo>
                  <a:pt x="1400048" y="734872"/>
                </a:lnTo>
                <a:lnTo>
                  <a:pt x="1406610" y="752994"/>
                </a:lnTo>
                <a:lnTo>
                  <a:pt x="1414246" y="795280"/>
                </a:lnTo>
                <a:lnTo>
                  <a:pt x="1417340" y="851571"/>
                </a:lnTo>
                <a:lnTo>
                  <a:pt x="1410275" y="911703"/>
                </a:lnTo>
                <a:lnTo>
                  <a:pt x="1387436" y="965517"/>
                </a:lnTo>
                <a:lnTo>
                  <a:pt x="1476622" y="916622"/>
                </a:lnTo>
                <a:lnTo>
                  <a:pt x="1520183" y="876298"/>
                </a:lnTo>
                <a:lnTo>
                  <a:pt x="1530569" y="822922"/>
                </a:lnTo>
                <a:lnTo>
                  <a:pt x="1520228" y="734872"/>
                </a:lnTo>
                <a:close/>
              </a:path>
              <a:path w="1697354" h="965835">
                <a:moveTo>
                  <a:pt x="1620647" y="0"/>
                </a:moveTo>
                <a:lnTo>
                  <a:pt x="76619" y="0"/>
                </a:lnTo>
                <a:lnTo>
                  <a:pt x="32323" y="2403"/>
                </a:lnTo>
                <a:lnTo>
                  <a:pt x="9577" y="19226"/>
                </a:lnTo>
                <a:lnTo>
                  <a:pt x="1197" y="64888"/>
                </a:lnTo>
                <a:lnTo>
                  <a:pt x="0" y="153809"/>
                </a:lnTo>
                <a:lnTo>
                  <a:pt x="0" y="581063"/>
                </a:lnTo>
                <a:lnTo>
                  <a:pt x="1197" y="669984"/>
                </a:lnTo>
                <a:lnTo>
                  <a:pt x="9577" y="715646"/>
                </a:lnTo>
                <a:lnTo>
                  <a:pt x="32323" y="732469"/>
                </a:lnTo>
                <a:lnTo>
                  <a:pt x="76619" y="734872"/>
                </a:lnTo>
                <a:lnTo>
                  <a:pt x="1620647" y="734872"/>
                </a:lnTo>
                <a:lnTo>
                  <a:pt x="1664935" y="732469"/>
                </a:lnTo>
                <a:lnTo>
                  <a:pt x="1687677" y="715646"/>
                </a:lnTo>
                <a:lnTo>
                  <a:pt x="1696056" y="669984"/>
                </a:lnTo>
                <a:lnTo>
                  <a:pt x="1697253" y="581063"/>
                </a:lnTo>
                <a:lnTo>
                  <a:pt x="1697253" y="153809"/>
                </a:lnTo>
                <a:lnTo>
                  <a:pt x="1696056" y="64888"/>
                </a:lnTo>
                <a:lnTo>
                  <a:pt x="1687677" y="19226"/>
                </a:lnTo>
                <a:lnTo>
                  <a:pt x="1664935" y="2403"/>
                </a:lnTo>
                <a:lnTo>
                  <a:pt x="16206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9351009" y="2565577"/>
            <a:ext cx="0" cy="354330"/>
          </a:xfrm>
          <a:custGeom>
            <a:avLst/>
            <a:gdLst/>
            <a:ahLst/>
            <a:cxnLst/>
            <a:rect l="l" t="t" r="r" b="b"/>
            <a:pathLst>
              <a:path h="354330">
                <a:moveTo>
                  <a:pt x="0" y="354126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9303804" y="2390495"/>
            <a:ext cx="44450" cy="100965"/>
          </a:xfrm>
          <a:custGeom>
            <a:avLst/>
            <a:gdLst/>
            <a:ahLst/>
            <a:cxnLst/>
            <a:rect l="l" t="t" r="r" b="b"/>
            <a:pathLst>
              <a:path w="44450" h="100964">
                <a:moveTo>
                  <a:pt x="43878" y="100901"/>
                </a:moveTo>
                <a:lnTo>
                  <a:pt x="38926" y="73103"/>
                </a:lnTo>
                <a:lnTo>
                  <a:pt x="30559" y="44626"/>
                </a:lnTo>
                <a:lnTo>
                  <a:pt x="17882" y="19060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7762532" y="2381250"/>
            <a:ext cx="1466850" cy="0"/>
          </a:xfrm>
          <a:custGeom>
            <a:avLst/>
            <a:gdLst/>
            <a:ahLst/>
            <a:cxnLst/>
            <a:rect l="l" t="t" r="r" b="b"/>
            <a:pathLst>
              <a:path w="1466850">
                <a:moveTo>
                  <a:pt x="146678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7654912" y="2400338"/>
            <a:ext cx="37465" cy="104139"/>
          </a:xfrm>
          <a:custGeom>
            <a:avLst/>
            <a:gdLst/>
            <a:ahLst/>
            <a:cxnLst/>
            <a:rect l="l" t="t" r="r" b="b"/>
            <a:pathLst>
              <a:path w="37465" h="104139">
                <a:moveTo>
                  <a:pt x="37287" y="0"/>
                </a:moveTo>
                <a:lnTo>
                  <a:pt x="25160" y="15128"/>
                </a:lnTo>
                <a:lnTo>
                  <a:pt x="14147" y="36677"/>
                </a:lnTo>
                <a:lnTo>
                  <a:pt x="5383" y="65779"/>
                </a:lnTo>
                <a:lnTo>
                  <a:pt x="0" y="103568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7653756" y="2577655"/>
            <a:ext cx="0" cy="354330"/>
          </a:xfrm>
          <a:custGeom>
            <a:avLst/>
            <a:gdLst/>
            <a:ahLst/>
            <a:cxnLst/>
            <a:rect l="l" t="t" r="r" b="b"/>
            <a:pathLst>
              <a:path h="354330">
                <a:moveTo>
                  <a:pt x="0" y="0"/>
                </a:moveTo>
                <a:lnTo>
                  <a:pt x="0" y="354126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7657096" y="3005975"/>
            <a:ext cx="44450" cy="100965"/>
          </a:xfrm>
          <a:custGeom>
            <a:avLst/>
            <a:gdLst/>
            <a:ahLst/>
            <a:cxnLst/>
            <a:rect l="l" t="t" r="r" b="b"/>
            <a:pathLst>
              <a:path w="44450" h="100964">
                <a:moveTo>
                  <a:pt x="0" y="0"/>
                </a:moveTo>
                <a:lnTo>
                  <a:pt x="4952" y="27797"/>
                </a:lnTo>
                <a:lnTo>
                  <a:pt x="13319" y="56275"/>
                </a:lnTo>
                <a:lnTo>
                  <a:pt x="25996" y="81840"/>
                </a:lnTo>
                <a:lnTo>
                  <a:pt x="43878" y="100901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847990" y="3116122"/>
            <a:ext cx="1174750" cy="0"/>
          </a:xfrm>
          <a:custGeom>
            <a:avLst/>
            <a:gdLst/>
            <a:ahLst/>
            <a:cxnLst/>
            <a:rect l="l" t="t" r="r" b="b"/>
            <a:pathLst>
              <a:path w="1174750">
                <a:moveTo>
                  <a:pt x="0" y="0"/>
                </a:moveTo>
                <a:lnTo>
                  <a:pt x="1174584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9055239" y="3155848"/>
            <a:ext cx="15875" cy="165100"/>
          </a:xfrm>
          <a:custGeom>
            <a:avLst/>
            <a:gdLst/>
            <a:ahLst/>
            <a:cxnLst/>
            <a:rect l="l" t="t" r="r" b="b"/>
            <a:pathLst>
              <a:path w="15875" h="165100">
                <a:moveTo>
                  <a:pt x="9677" y="0"/>
                </a:moveTo>
                <a:lnTo>
                  <a:pt x="14408" y="36338"/>
                </a:lnTo>
                <a:lnTo>
                  <a:pt x="15830" y="78538"/>
                </a:lnTo>
                <a:lnTo>
                  <a:pt x="11756" y="122645"/>
                </a:lnTo>
                <a:lnTo>
                  <a:pt x="0" y="164706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9082481" y="3151416"/>
            <a:ext cx="93980" cy="167640"/>
          </a:xfrm>
          <a:custGeom>
            <a:avLst/>
            <a:gdLst/>
            <a:ahLst/>
            <a:cxnLst/>
            <a:rect l="l" t="t" r="r" b="b"/>
            <a:pathLst>
              <a:path w="93979" h="167639">
                <a:moveTo>
                  <a:pt x="0" y="167347"/>
                </a:moveTo>
                <a:lnTo>
                  <a:pt x="30563" y="139324"/>
                </a:lnTo>
                <a:lnTo>
                  <a:pt x="60296" y="101961"/>
                </a:lnTo>
                <a:lnTo>
                  <a:pt x="83271" y="55455"/>
                </a:lnTo>
                <a:lnTo>
                  <a:pt x="9356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9208465" y="311612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83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9312567" y="2993453"/>
            <a:ext cx="37465" cy="104139"/>
          </a:xfrm>
          <a:custGeom>
            <a:avLst/>
            <a:gdLst/>
            <a:ahLst/>
            <a:cxnLst/>
            <a:rect l="l" t="t" r="r" b="b"/>
            <a:pathLst>
              <a:path w="37465" h="104139">
                <a:moveTo>
                  <a:pt x="0" y="103568"/>
                </a:moveTo>
                <a:lnTo>
                  <a:pt x="12126" y="88439"/>
                </a:lnTo>
                <a:lnTo>
                  <a:pt x="23139" y="66890"/>
                </a:lnTo>
                <a:lnTo>
                  <a:pt x="31903" y="37788"/>
                </a:lnTo>
                <a:lnTo>
                  <a:pt x="37287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9350209" y="2516238"/>
            <a:ext cx="1270" cy="37465"/>
          </a:xfrm>
          <a:custGeom>
            <a:avLst/>
            <a:gdLst/>
            <a:ahLst/>
            <a:cxnLst/>
            <a:rect l="l" t="t" r="r" b="b"/>
            <a:pathLst>
              <a:path w="1270" h="37464">
                <a:moveTo>
                  <a:pt x="800" y="37261"/>
                </a:moveTo>
                <a:lnTo>
                  <a:pt x="800" y="18834"/>
                </a:lnTo>
                <a:lnTo>
                  <a:pt x="800" y="11480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9255137" y="2381262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37693" y="3327"/>
                </a:moveTo>
                <a:lnTo>
                  <a:pt x="32105" y="1181"/>
                </a:lnTo>
                <a:lnTo>
                  <a:pt x="25971" y="0"/>
                </a:lnTo>
                <a:lnTo>
                  <a:pt x="19265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7712354" y="2381262"/>
            <a:ext cx="37465" cy="5080"/>
          </a:xfrm>
          <a:custGeom>
            <a:avLst/>
            <a:gdLst/>
            <a:ahLst/>
            <a:cxnLst/>
            <a:rect l="l" t="t" r="r" b="b"/>
            <a:pathLst>
              <a:path w="37465" h="5080">
                <a:moveTo>
                  <a:pt x="37274" y="0"/>
                </a:moveTo>
                <a:lnTo>
                  <a:pt x="18021" y="0"/>
                </a:lnTo>
                <a:lnTo>
                  <a:pt x="10414" y="0"/>
                </a:lnTo>
                <a:lnTo>
                  <a:pt x="0" y="4800"/>
                </a:lnTo>
              </a:path>
            </a:pathLst>
          </a:custGeom>
          <a:ln w="12699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7653756" y="2516314"/>
            <a:ext cx="635" cy="37465"/>
          </a:xfrm>
          <a:custGeom>
            <a:avLst/>
            <a:gdLst/>
            <a:ahLst/>
            <a:cxnLst/>
            <a:rect l="l" t="t" r="r" b="b"/>
            <a:pathLst>
              <a:path w="634" h="37464">
                <a:moveTo>
                  <a:pt x="406" y="0"/>
                </a:moveTo>
                <a:lnTo>
                  <a:pt x="139" y="5981"/>
                </a:lnTo>
                <a:lnTo>
                  <a:pt x="0" y="12230"/>
                </a:lnTo>
                <a:lnTo>
                  <a:pt x="0" y="18757"/>
                </a:lnTo>
                <a:lnTo>
                  <a:pt x="0" y="37185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7653756" y="2943885"/>
            <a:ext cx="1270" cy="37465"/>
          </a:xfrm>
          <a:custGeom>
            <a:avLst/>
            <a:gdLst/>
            <a:ahLst/>
            <a:cxnLst/>
            <a:rect l="l" t="t" r="r" b="b"/>
            <a:pathLst>
              <a:path w="1270" h="37464">
                <a:moveTo>
                  <a:pt x="0" y="0"/>
                </a:moveTo>
                <a:lnTo>
                  <a:pt x="0" y="18427"/>
                </a:lnTo>
                <a:lnTo>
                  <a:pt x="0" y="25768"/>
                </a:lnTo>
                <a:lnTo>
                  <a:pt x="800" y="37249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7711935" y="3112782"/>
            <a:ext cx="40640" cy="3810"/>
          </a:xfrm>
          <a:custGeom>
            <a:avLst/>
            <a:gdLst/>
            <a:ahLst/>
            <a:cxnLst/>
            <a:rect l="l" t="t" r="r" b="b"/>
            <a:pathLst>
              <a:path w="40640" h="3810">
                <a:moveTo>
                  <a:pt x="0" y="0"/>
                </a:moveTo>
                <a:lnTo>
                  <a:pt x="5600" y="2158"/>
                </a:lnTo>
                <a:lnTo>
                  <a:pt x="11722" y="3340"/>
                </a:lnTo>
                <a:lnTo>
                  <a:pt x="18440" y="3340"/>
                </a:lnTo>
                <a:lnTo>
                  <a:pt x="40093" y="334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7782648" y="3116122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21653" y="0"/>
                </a:lnTo>
                <a:lnTo>
                  <a:pt x="40449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9035008" y="3116122"/>
            <a:ext cx="25400" cy="17145"/>
          </a:xfrm>
          <a:custGeom>
            <a:avLst/>
            <a:gdLst/>
            <a:ahLst/>
            <a:cxnLst/>
            <a:rect l="l" t="t" r="r" b="b"/>
            <a:pathLst>
              <a:path w="25400" h="17144">
                <a:moveTo>
                  <a:pt x="0" y="0"/>
                </a:moveTo>
                <a:lnTo>
                  <a:pt x="18795" y="0"/>
                </a:lnTo>
                <a:lnTo>
                  <a:pt x="20116" y="850"/>
                </a:lnTo>
                <a:lnTo>
                  <a:pt x="22478" y="6946"/>
                </a:lnTo>
                <a:lnTo>
                  <a:pt x="25018" y="16827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9041193" y="3331222"/>
            <a:ext cx="18415" cy="15875"/>
          </a:xfrm>
          <a:custGeom>
            <a:avLst/>
            <a:gdLst/>
            <a:ahLst/>
            <a:cxnLst/>
            <a:rect l="l" t="t" r="r" b="b"/>
            <a:pathLst>
              <a:path w="18415" h="15875">
                <a:moveTo>
                  <a:pt x="9182" y="0"/>
                </a:moveTo>
                <a:lnTo>
                  <a:pt x="6451" y="5410"/>
                </a:lnTo>
                <a:lnTo>
                  <a:pt x="3403" y="10617"/>
                </a:lnTo>
                <a:lnTo>
                  <a:pt x="0" y="15544"/>
                </a:lnTo>
                <a:lnTo>
                  <a:pt x="7010" y="11899"/>
                </a:lnTo>
                <a:lnTo>
                  <a:pt x="17843" y="4711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9173984" y="3116122"/>
            <a:ext cx="15875" cy="20955"/>
          </a:xfrm>
          <a:custGeom>
            <a:avLst/>
            <a:gdLst/>
            <a:ahLst/>
            <a:cxnLst/>
            <a:rect l="l" t="t" r="r" b="b"/>
            <a:pathLst>
              <a:path w="15875" h="20955">
                <a:moveTo>
                  <a:pt x="1968" y="20777"/>
                </a:moveTo>
                <a:lnTo>
                  <a:pt x="1689" y="14008"/>
                </a:lnTo>
                <a:lnTo>
                  <a:pt x="1041" y="7086"/>
                </a:lnTo>
                <a:lnTo>
                  <a:pt x="0" y="0"/>
                </a:lnTo>
                <a:lnTo>
                  <a:pt x="15722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9258668" y="3111309"/>
            <a:ext cx="34290" cy="5080"/>
          </a:xfrm>
          <a:custGeom>
            <a:avLst/>
            <a:gdLst/>
            <a:ahLst/>
            <a:cxnLst/>
            <a:rect l="l" t="t" r="r" b="b"/>
            <a:pathLst>
              <a:path w="34290" h="5080">
                <a:moveTo>
                  <a:pt x="0" y="4813"/>
                </a:moveTo>
                <a:lnTo>
                  <a:pt x="15735" y="4813"/>
                </a:lnTo>
                <a:lnTo>
                  <a:pt x="23329" y="4813"/>
                </a:lnTo>
                <a:lnTo>
                  <a:pt x="33743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9350603" y="2943885"/>
            <a:ext cx="635" cy="37465"/>
          </a:xfrm>
          <a:custGeom>
            <a:avLst/>
            <a:gdLst/>
            <a:ahLst/>
            <a:cxnLst/>
            <a:rect l="l" t="t" r="r" b="b"/>
            <a:pathLst>
              <a:path w="634" h="37464">
                <a:moveTo>
                  <a:pt x="0" y="37185"/>
                </a:moveTo>
                <a:lnTo>
                  <a:pt x="266" y="31203"/>
                </a:lnTo>
                <a:lnTo>
                  <a:pt x="406" y="24955"/>
                </a:lnTo>
                <a:lnTo>
                  <a:pt x="406" y="18427"/>
                </a:lnTo>
                <a:lnTo>
                  <a:pt x="406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 txBox="1"/>
          <p:nvPr/>
        </p:nvSpPr>
        <p:spPr>
          <a:xfrm>
            <a:off x="7739073" y="2580459"/>
            <a:ext cx="1502410" cy="486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08300"/>
              </a:lnSpc>
            </a:pPr>
            <a:r>
              <a:rPr lang="ar-EG" sz="1000" i="1" spc="5" dirty="0" smtClean="0">
                <a:solidFill>
                  <a:srgbClr val="231F20"/>
                </a:solidFill>
                <a:latin typeface="Arial"/>
                <a:cs typeface="Arial"/>
              </a:rPr>
              <a:t>هل حصلت على أفكار جديدة للعبتك؟ ما الذي تود تجربته بعد ذلك؟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125398" y="4776527"/>
            <a:ext cx="2540000" cy="71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5" dirty="0" smtClean="0">
                <a:solidFill>
                  <a:srgbClr val="85B033"/>
                </a:solidFill>
                <a:latin typeface="Arial"/>
                <a:cs typeface="Arial"/>
              </a:rPr>
              <a:t>لعبة الاختباء في الحي</a:t>
            </a:r>
            <a:endParaRPr sz="1000" dirty="0">
              <a:latin typeface="Arial"/>
              <a:cs typeface="Arial"/>
            </a:endParaRPr>
          </a:p>
          <a:p>
            <a:pPr marL="12700" marR="5080" algn="just" rtl="1">
              <a:lnSpc>
                <a:spcPct val="108300"/>
              </a:lnSpc>
              <a:spcBef>
                <a:spcPts val="450"/>
              </a:spcBef>
            </a:pP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أنشئ لعبة عن مكان تعرفه. ضع بها صورًا لحجرتك أو مدرستك أو الحي الذي تسكن فيه. اصنع كائنًا جديدًا من رسم أو صورة تتعلق بهذا المكان للبحث عنها.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892672" y="4721999"/>
            <a:ext cx="1032128" cy="84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5892660" y="4721986"/>
            <a:ext cx="1032510" cy="847090"/>
          </a:xfrm>
          <a:custGeom>
            <a:avLst/>
            <a:gdLst/>
            <a:ahLst/>
            <a:cxnLst/>
            <a:rect l="l" t="t" r="r" b="b"/>
            <a:pathLst>
              <a:path w="1032509" h="847089">
                <a:moveTo>
                  <a:pt x="70726" y="0"/>
                </a:moveTo>
                <a:lnTo>
                  <a:pt x="29837" y="1105"/>
                </a:lnTo>
                <a:lnTo>
                  <a:pt x="8840" y="8840"/>
                </a:lnTo>
                <a:lnTo>
                  <a:pt x="1105" y="29837"/>
                </a:lnTo>
                <a:lnTo>
                  <a:pt x="0" y="70726"/>
                </a:lnTo>
                <a:lnTo>
                  <a:pt x="0" y="776236"/>
                </a:lnTo>
                <a:lnTo>
                  <a:pt x="1105" y="817125"/>
                </a:lnTo>
                <a:lnTo>
                  <a:pt x="8840" y="838122"/>
                </a:lnTo>
                <a:lnTo>
                  <a:pt x="29837" y="845857"/>
                </a:lnTo>
                <a:lnTo>
                  <a:pt x="70726" y="846963"/>
                </a:lnTo>
                <a:lnTo>
                  <a:pt x="961415" y="846963"/>
                </a:lnTo>
                <a:lnTo>
                  <a:pt x="1002304" y="845857"/>
                </a:lnTo>
                <a:lnTo>
                  <a:pt x="1023300" y="838122"/>
                </a:lnTo>
                <a:lnTo>
                  <a:pt x="1031036" y="817125"/>
                </a:lnTo>
                <a:lnTo>
                  <a:pt x="1032141" y="776236"/>
                </a:lnTo>
                <a:lnTo>
                  <a:pt x="1032141" y="70726"/>
                </a:lnTo>
                <a:lnTo>
                  <a:pt x="1031036" y="29837"/>
                </a:lnTo>
                <a:lnTo>
                  <a:pt x="1023300" y="8840"/>
                </a:lnTo>
                <a:lnTo>
                  <a:pt x="1002304" y="1105"/>
                </a:lnTo>
                <a:lnTo>
                  <a:pt x="961415" y="0"/>
                </a:lnTo>
                <a:lnTo>
                  <a:pt x="70726" y="0"/>
                </a:lnTo>
                <a:close/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 txBox="1"/>
          <p:nvPr/>
        </p:nvSpPr>
        <p:spPr>
          <a:xfrm>
            <a:off x="5730875" y="5800153"/>
            <a:ext cx="397827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5" dirty="0" smtClean="0">
                <a:solidFill>
                  <a:srgbClr val="85B033"/>
                </a:solidFill>
                <a:latin typeface="Arial"/>
                <a:cs typeface="Arial"/>
              </a:rPr>
              <a:t>ابتكر تعديلًا:</a:t>
            </a:r>
            <a:endParaRPr sz="1000" dirty="0">
              <a:latin typeface="Arial"/>
              <a:cs typeface="Arial"/>
            </a:endParaRPr>
          </a:p>
          <a:p>
            <a:pPr algn="just" rtl="1"/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توجد طريقة أخرى للبدء عن طريق تعديل أحد المشروعات، مثل الدخول </a:t>
            </a:r>
            <a:r>
              <a:rPr lang="ar-EG" sz="1000" b="1" spc="5" dirty="0">
                <a:solidFill>
                  <a:srgbClr val="4C4D4F"/>
                </a:solidFill>
                <a:latin typeface="Arial"/>
                <a:cs typeface="Arial"/>
              </a:rPr>
              <a:t>لستوديو لعبة الاختباء:</a:t>
            </a: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US" sz="1000" u="sng" spc="5" dirty="0">
                <a:solidFill>
                  <a:srgbClr val="4C4D4F"/>
                </a:solidFill>
                <a:latin typeface="Arial"/>
                <a:cs typeface="Arial"/>
              </a:rPr>
              <a:t>scratch.mit.edu/studios/1614974</a:t>
            </a:r>
            <a:r>
              <a:rPr lang="en-US" sz="1000" spc="5" dirty="0">
                <a:solidFill>
                  <a:srgbClr val="4C4D4F"/>
                </a:solidFill>
                <a:latin typeface="Arial"/>
                <a:cs typeface="Arial"/>
              </a:rPr>
              <a:t>/</a:t>
            </a: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. عند رؤية المشاركون لمشروع يحبونه، يمكنهم الضغط على زر </a:t>
            </a:r>
            <a:r>
              <a:rPr lang="en-US" sz="1000" b="1" i="1" spc="5" dirty="0">
                <a:solidFill>
                  <a:srgbClr val="4C4D4F"/>
                </a:solidFill>
                <a:latin typeface="Arial"/>
                <a:cs typeface="Arial"/>
              </a:rPr>
              <a:t>See Inside</a:t>
            </a: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 وبعدها زر </a:t>
            </a:r>
            <a:r>
              <a:rPr lang="en-US" sz="1000" b="1" i="1" spc="5" dirty="0">
                <a:solidFill>
                  <a:srgbClr val="4C4D4F"/>
                </a:solidFill>
                <a:latin typeface="Arial"/>
                <a:cs typeface="Arial"/>
              </a:rPr>
              <a:t>Remix</a:t>
            </a: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. ثم يمكنهم اجراء التغييرات اللازمة لتعديل اللعبة. تذكر إضافة أسماء المشاركين بصفحة المشروع</a:t>
            </a:r>
            <a:r>
              <a:rPr lang="ar-EG" sz="1000" dirty="0"/>
              <a:t>.</a:t>
            </a:r>
            <a:endParaRPr lang="en-US" sz="1000" dirty="0"/>
          </a:p>
        </p:txBody>
      </p:sp>
      <p:sp>
        <p:nvSpPr>
          <p:cNvPr id="108" name="object 108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3" name="object 2"/>
          <p:cNvSpPr txBox="1"/>
          <p:nvPr/>
        </p:nvSpPr>
        <p:spPr>
          <a:xfrm>
            <a:off x="555751" y="208800"/>
            <a:ext cx="19843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-10" dirty="0" smtClean="0">
                <a:solidFill>
                  <a:srgbClr val="FFFFFF"/>
                </a:solidFill>
                <a:latin typeface="Gill Sans MT"/>
                <a:cs typeface="Gill Sans MT"/>
              </a:rPr>
              <a:t>لعبة الاختباء |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14" name="object 8"/>
          <p:cNvSpPr txBox="1"/>
          <p:nvPr/>
        </p:nvSpPr>
        <p:spPr>
          <a:xfrm>
            <a:off x="5610352" y="208800"/>
            <a:ext cx="19843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-10" dirty="0" smtClean="0">
                <a:solidFill>
                  <a:srgbClr val="FFFFFF"/>
                </a:solidFill>
                <a:latin typeface="Gill Sans MT"/>
                <a:cs typeface="Gill Sans MT"/>
              </a:rPr>
              <a:t>لعبة الاختباء |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15" name="object 11"/>
          <p:cNvSpPr/>
          <p:nvPr/>
        </p:nvSpPr>
        <p:spPr>
          <a:xfrm>
            <a:off x="4526940" y="719493"/>
            <a:ext cx="188595" cy="142240"/>
          </a:xfrm>
          <a:custGeom>
            <a:avLst/>
            <a:gdLst/>
            <a:ahLst/>
            <a:cxnLst/>
            <a:rect l="l" t="t" r="r" b="b"/>
            <a:pathLst>
              <a:path w="188595" h="142240">
                <a:moveTo>
                  <a:pt x="172643" y="141846"/>
                </a:moveTo>
                <a:lnTo>
                  <a:pt x="15430" y="141846"/>
                </a:lnTo>
                <a:lnTo>
                  <a:pt x="6946" y="141846"/>
                </a:lnTo>
                <a:lnTo>
                  <a:pt x="0" y="134899"/>
                </a:lnTo>
                <a:lnTo>
                  <a:pt x="0" y="126415"/>
                </a:lnTo>
                <a:lnTo>
                  <a:pt x="0" y="15430"/>
                </a:lnTo>
                <a:lnTo>
                  <a:pt x="0" y="6946"/>
                </a:lnTo>
                <a:lnTo>
                  <a:pt x="6946" y="0"/>
                </a:lnTo>
                <a:lnTo>
                  <a:pt x="15430" y="0"/>
                </a:lnTo>
                <a:lnTo>
                  <a:pt x="172643" y="0"/>
                </a:lnTo>
                <a:lnTo>
                  <a:pt x="181127" y="0"/>
                </a:lnTo>
                <a:lnTo>
                  <a:pt x="188074" y="6946"/>
                </a:lnTo>
                <a:lnTo>
                  <a:pt x="188074" y="15430"/>
                </a:lnTo>
                <a:lnTo>
                  <a:pt x="188074" y="126415"/>
                </a:lnTo>
                <a:lnTo>
                  <a:pt x="188074" y="134899"/>
                </a:lnTo>
                <a:lnTo>
                  <a:pt x="181127" y="141846"/>
                </a:lnTo>
                <a:lnTo>
                  <a:pt x="172643" y="141846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2"/>
          <p:cNvSpPr/>
          <p:nvPr/>
        </p:nvSpPr>
        <p:spPr>
          <a:xfrm>
            <a:off x="4493120" y="864438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4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3"/>
          <p:cNvSpPr/>
          <p:nvPr/>
        </p:nvSpPr>
        <p:spPr>
          <a:xfrm>
            <a:off x="4516411" y="914279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4"/>
          <p:cNvSpPr/>
          <p:nvPr/>
        </p:nvSpPr>
        <p:spPr>
          <a:xfrm>
            <a:off x="4530140" y="891076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5"/>
          <p:cNvSpPr/>
          <p:nvPr/>
        </p:nvSpPr>
        <p:spPr>
          <a:xfrm>
            <a:off x="4560849" y="759066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6"/>
          <p:cNvSpPr/>
          <p:nvPr/>
        </p:nvSpPr>
        <p:spPr>
          <a:xfrm>
            <a:off x="4616157" y="739698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79">
                <a:moveTo>
                  <a:pt x="4305" y="2990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7"/>
          <p:cNvSpPr/>
          <p:nvPr/>
        </p:nvSpPr>
        <p:spPr>
          <a:xfrm>
            <a:off x="4650397" y="759574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90">
                <a:moveTo>
                  <a:pt x="30949" y="0"/>
                </a:moveTo>
                <a:lnTo>
                  <a:pt x="0" y="21475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8"/>
          <p:cNvSpPr/>
          <p:nvPr/>
        </p:nvSpPr>
        <p:spPr>
          <a:xfrm>
            <a:off x="4646104" y="806348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9"/>
          <p:cNvSpPr/>
          <p:nvPr/>
        </p:nvSpPr>
        <p:spPr>
          <a:xfrm>
            <a:off x="4616157" y="814247"/>
            <a:ext cx="3810" cy="24765"/>
          </a:xfrm>
          <a:custGeom>
            <a:avLst/>
            <a:gdLst/>
            <a:ahLst/>
            <a:cxnLst/>
            <a:rect l="l" t="t" r="r" b="b"/>
            <a:pathLst>
              <a:path w="3810" h="24765">
                <a:moveTo>
                  <a:pt x="0" y="24650"/>
                </a:moveTo>
                <a:lnTo>
                  <a:pt x="339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20"/>
          <p:cNvSpPr/>
          <p:nvPr/>
        </p:nvSpPr>
        <p:spPr>
          <a:xfrm>
            <a:off x="4558703" y="807719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34518" y="0"/>
                </a:moveTo>
                <a:lnTo>
                  <a:pt x="0" y="15074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21"/>
          <p:cNvSpPr txBox="1"/>
          <p:nvPr/>
        </p:nvSpPr>
        <p:spPr>
          <a:xfrm>
            <a:off x="4415497" y="977937"/>
            <a:ext cx="4044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700" b="1" spc="25" dirty="0" smtClean="0">
                <a:solidFill>
                  <a:srgbClr val="EA6955"/>
                </a:solidFill>
                <a:latin typeface="Arial"/>
                <a:cs typeface="Arial"/>
              </a:rPr>
              <a:t>انشئ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26" name="object 24"/>
          <p:cNvSpPr/>
          <p:nvPr/>
        </p:nvSpPr>
        <p:spPr>
          <a:xfrm>
            <a:off x="728662" y="1254556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30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30"/>
          <p:cNvSpPr txBox="1"/>
          <p:nvPr/>
        </p:nvSpPr>
        <p:spPr>
          <a:xfrm>
            <a:off x="3522154" y="1326761"/>
            <a:ext cx="11544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15" dirty="0" smtClean="0">
                <a:solidFill>
                  <a:srgbClr val="EA6955"/>
                </a:solidFill>
                <a:latin typeface="Arial"/>
                <a:cs typeface="Arial"/>
              </a:rPr>
              <a:t>المزيد من الأشياء للتجربة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6" name="object 26"/>
          <p:cNvSpPr txBox="1"/>
          <p:nvPr/>
        </p:nvSpPr>
        <p:spPr>
          <a:xfrm>
            <a:off x="9488233" y="977125"/>
            <a:ext cx="35433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700" b="1" spc="25" dirty="0" smtClean="0">
                <a:solidFill>
                  <a:srgbClr val="642B73"/>
                </a:solidFill>
                <a:latin typeface="Arial"/>
                <a:cs typeface="Arial"/>
              </a:rPr>
              <a:t>شارك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37" name="object 27"/>
          <p:cNvSpPr/>
          <p:nvPr/>
        </p:nvSpPr>
        <p:spPr>
          <a:xfrm>
            <a:off x="9491459" y="732421"/>
            <a:ext cx="177165" cy="179705"/>
          </a:xfrm>
          <a:custGeom>
            <a:avLst/>
            <a:gdLst/>
            <a:ahLst/>
            <a:cxnLst/>
            <a:rect l="l" t="t" r="r" b="b"/>
            <a:pathLst>
              <a:path w="177165" h="179705">
                <a:moveTo>
                  <a:pt x="176682" y="47320"/>
                </a:moveTo>
                <a:lnTo>
                  <a:pt x="163403" y="28273"/>
                </a:lnTo>
                <a:lnTo>
                  <a:pt x="143805" y="13301"/>
                </a:lnTo>
                <a:lnTo>
                  <a:pt x="119268" y="3509"/>
                </a:lnTo>
                <a:lnTo>
                  <a:pt x="91173" y="0"/>
                </a:lnTo>
                <a:lnTo>
                  <a:pt x="55683" y="5699"/>
                </a:lnTo>
                <a:lnTo>
                  <a:pt x="26703" y="21242"/>
                </a:lnTo>
                <a:lnTo>
                  <a:pt x="7164" y="44293"/>
                </a:lnTo>
                <a:lnTo>
                  <a:pt x="0" y="72516"/>
                </a:lnTo>
                <a:lnTo>
                  <a:pt x="2006" y="87705"/>
                </a:lnTo>
                <a:lnTo>
                  <a:pt x="7750" y="101792"/>
                </a:lnTo>
                <a:lnTo>
                  <a:pt x="16812" y="114452"/>
                </a:lnTo>
                <a:lnTo>
                  <a:pt x="28778" y="125361"/>
                </a:lnTo>
                <a:lnTo>
                  <a:pt x="26726" y="132531"/>
                </a:lnTo>
                <a:lnTo>
                  <a:pt x="26317" y="148502"/>
                </a:lnTo>
                <a:lnTo>
                  <a:pt x="35600" y="166372"/>
                </a:lnTo>
                <a:lnTo>
                  <a:pt x="62623" y="179235"/>
                </a:lnTo>
                <a:lnTo>
                  <a:pt x="59524" y="162441"/>
                </a:lnTo>
                <a:lnTo>
                  <a:pt x="59121" y="153468"/>
                </a:lnTo>
                <a:lnTo>
                  <a:pt x="61980" y="149279"/>
                </a:lnTo>
                <a:lnTo>
                  <a:pt x="68668" y="146837"/>
                </a:lnTo>
                <a:lnTo>
                  <a:pt x="74091" y="145237"/>
                </a:lnTo>
                <a:lnTo>
                  <a:pt x="77470" y="145021"/>
                </a:lnTo>
                <a:lnTo>
                  <a:pt x="91173" y="145021"/>
                </a:lnTo>
                <a:lnTo>
                  <a:pt x="111582" y="143195"/>
                </a:lnTo>
                <a:lnTo>
                  <a:pt x="130370" y="137990"/>
                </a:lnTo>
                <a:lnTo>
                  <a:pt x="147032" y="129810"/>
                </a:lnTo>
                <a:lnTo>
                  <a:pt x="161061" y="119062"/>
                </a:lnTo>
                <a:lnTo>
                  <a:pt x="158490" y="112992"/>
                </a:lnTo>
                <a:lnTo>
                  <a:pt x="156611" y="106703"/>
                </a:lnTo>
                <a:lnTo>
                  <a:pt x="155458" y="100222"/>
                </a:lnTo>
                <a:lnTo>
                  <a:pt x="155067" y="93573"/>
                </a:lnTo>
                <a:lnTo>
                  <a:pt x="156545" y="80690"/>
                </a:lnTo>
                <a:lnTo>
                  <a:pt x="160812" y="68556"/>
                </a:lnTo>
                <a:lnTo>
                  <a:pt x="167609" y="57367"/>
                </a:lnTo>
                <a:lnTo>
                  <a:pt x="176682" y="47320"/>
                </a:lnTo>
                <a:close/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28"/>
          <p:cNvSpPr/>
          <p:nvPr/>
        </p:nvSpPr>
        <p:spPr>
          <a:xfrm>
            <a:off x="9652507" y="753478"/>
            <a:ext cx="182245" cy="175260"/>
          </a:xfrm>
          <a:custGeom>
            <a:avLst/>
            <a:gdLst/>
            <a:ahLst/>
            <a:cxnLst/>
            <a:rect l="l" t="t" r="r" b="b"/>
            <a:pathLst>
              <a:path w="182245" h="175259">
                <a:moveTo>
                  <a:pt x="0" y="98005"/>
                </a:moveTo>
                <a:lnTo>
                  <a:pt x="13738" y="116941"/>
                </a:lnTo>
                <a:lnTo>
                  <a:pt x="33932" y="131814"/>
                </a:lnTo>
                <a:lnTo>
                  <a:pt x="59173" y="141538"/>
                </a:lnTo>
                <a:lnTo>
                  <a:pt x="88049" y="145021"/>
                </a:lnTo>
                <a:lnTo>
                  <a:pt x="95783" y="145021"/>
                </a:lnTo>
                <a:lnTo>
                  <a:pt x="103276" y="144284"/>
                </a:lnTo>
                <a:lnTo>
                  <a:pt x="110464" y="142925"/>
                </a:lnTo>
                <a:lnTo>
                  <a:pt x="117484" y="153704"/>
                </a:lnTo>
                <a:lnTo>
                  <a:pt x="116062" y="164031"/>
                </a:lnTo>
                <a:lnTo>
                  <a:pt x="111396" y="171784"/>
                </a:lnTo>
                <a:lnTo>
                  <a:pt x="108686" y="174840"/>
                </a:lnTo>
                <a:lnTo>
                  <a:pt x="137844" y="167384"/>
                </a:lnTo>
                <a:lnTo>
                  <a:pt x="150380" y="151501"/>
                </a:lnTo>
                <a:lnTo>
                  <a:pt x="152992" y="135718"/>
                </a:lnTo>
                <a:lnTo>
                  <a:pt x="152374" y="128562"/>
                </a:lnTo>
                <a:lnTo>
                  <a:pt x="169555" y="109869"/>
                </a:lnTo>
                <a:lnTo>
                  <a:pt x="178377" y="97801"/>
                </a:lnTo>
                <a:lnTo>
                  <a:pt x="181628" y="87101"/>
                </a:lnTo>
                <a:lnTo>
                  <a:pt x="182092" y="72516"/>
                </a:lnTo>
                <a:lnTo>
                  <a:pt x="174702" y="44293"/>
                </a:lnTo>
                <a:lnTo>
                  <a:pt x="154549" y="21242"/>
                </a:lnTo>
                <a:lnTo>
                  <a:pt x="124656" y="5699"/>
                </a:lnTo>
                <a:lnTo>
                  <a:pt x="88049" y="0"/>
                </a:lnTo>
                <a:lnTo>
                  <a:pt x="66868" y="1848"/>
                </a:lnTo>
                <a:lnTo>
                  <a:pt x="47382" y="7116"/>
                </a:lnTo>
                <a:lnTo>
                  <a:pt x="30122" y="15392"/>
                </a:lnTo>
                <a:lnTo>
                  <a:pt x="15621" y="26263"/>
                </a:lnTo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35"/>
          <p:cNvSpPr txBox="1"/>
          <p:nvPr/>
        </p:nvSpPr>
        <p:spPr>
          <a:xfrm>
            <a:off x="5948593" y="6994538"/>
            <a:ext cx="37592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/>
            <a:r>
              <a:rPr lang="ar-EG" sz="800" b="1" dirty="0" smtClean="0">
                <a:solidFill>
                  <a:srgbClr val="4C4D4F"/>
                </a:solidFill>
                <a:latin typeface="Arial"/>
                <a:cs typeface="Arial"/>
              </a:rPr>
              <a:t>"</a:t>
            </a:r>
            <a:r>
              <a:rPr lang="en-US" sz="800" b="1" dirty="0" smtClean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lang="ar-EG" sz="800" b="1" dirty="0" smtClean="0">
                <a:solidFill>
                  <a:srgbClr val="4C4D4F"/>
                </a:solidFill>
                <a:latin typeface="Arial"/>
                <a:cs typeface="Arial"/>
              </a:rPr>
              <a:t>" </a:t>
            </a:r>
            <a:r>
              <a:rPr lang="ar-EG" sz="800" b="1" dirty="0">
                <a:solidFill>
                  <a:srgbClr val="4C4D4F"/>
                </a:solidFill>
                <a:latin typeface="Arial"/>
                <a:cs typeface="Arial"/>
              </a:rPr>
              <a:t>هو مشروع لمجموعة "لايفلونج كيندرجارتن" بالمعمل الإعلامي لمعهد </a:t>
            </a:r>
            <a:r>
              <a:rPr lang="ar-EG" sz="800" b="1" dirty="0" smtClean="0">
                <a:solidFill>
                  <a:srgbClr val="4C4D4F"/>
                </a:solidFill>
                <a:latin typeface="Arial"/>
                <a:cs typeface="Arial"/>
              </a:rPr>
              <a:t>ماساشوستس </a:t>
            </a:r>
            <a:r>
              <a:rPr lang="ar-EG" sz="800" b="1" dirty="0">
                <a:solidFill>
                  <a:srgbClr val="4C4D4F"/>
                </a:solidFill>
                <a:latin typeface="Arial"/>
                <a:cs typeface="Arial"/>
              </a:rPr>
              <a:t>التكنولوجي.</a:t>
            </a:r>
            <a:endParaRPr lang="en-US" sz="800" b="1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0" name="object 148"/>
          <p:cNvSpPr txBox="1"/>
          <p:nvPr/>
        </p:nvSpPr>
        <p:spPr>
          <a:xfrm>
            <a:off x="3608828" y="4770518"/>
            <a:ext cx="10445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dirty="0" smtClean="0">
                <a:solidFill>
                  <a:srgbClr val="EA6955"/>
                </a:solidFill>
                <a:latin typeface="Arial"/>
                <a:cs typeface="Arial"/>
              </a:rPr>
              <a:t>استعد للمشاركة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1" name="object 149"/>
          <p:cNvSpPr txBox="1"/>
          <p:nvPr/>
        </p:nvSpPr>
        <p:spPr>
          <a:xfrm>
            <a:off x="2817515" y="5161424"/>
            <a:ext cx="1849698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SA" sz="1000" spc="5" dirty="0">
                <a:solidFill>
                  <a:srgbClr val="4C4D4F"/>
                </a:solidFill>
                <a:latin typeface="Arial"/>
                <a:cs typeface="Arial"/>
              </a:rPr>
              <a:t>لإضافة تعليمات </a:t>
            </a:r>
            <a:r>
              <a:rPr lang="ar-SA" sz="1000" spc="5" dirty="0" smtClean="0">
                <a:solidFill>
                  <a:srgbClr val="4C4D4F"/>
                </a:solidFill>
                <a:latin typeface="Arial"/>
                <a:cs typeface="Arial"/>
              </a:rPr>
              <a:t>أو</a:t>
            </a: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 أسماء المشاركين</a:t>
            </a:r>
            <a:r>
              <a:rPr lang="ar-SA" sz="1000" spc="5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ar-SA" sz="1000" spc="5" dirty="0">
                <a:solidFill>
                  <a:srgbClr val="4C4D4F"/>
                </a:solidFill>
                <a:latin typeface="Arial"/>
                <a:cs typeface="Arial"/>
              </a:rPr>
              <a:t>لمشروع على الانترنت، انقر على </a:t>
            </a: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زر</a:t>
            </a:r>
            <a:r>
              <a:rPr lang="ar-SA" sz="1000" spc="5" dirty="0" smtClean="0">
                <a:solidFill>
                  <a:srgbClr val="4C4D4F"/>
                </a:solidFill>
                <a:latin typeface="Arial"/>
                <a:cs typeface="Arial"/>
              </a:rPr>
              <a:t>: </a:t>
            </a:r>
            <a:r>
              <a:rPr lang="ar-SA" sz="1000" b="1" spc="5" dirty="0" smtClean="0">
                <a:solidFill>
                  <a:srgbClr val="4C4D4F"/>
                </a:solidFill>
                <a:latin typeface="Arial"/>
                <a:cs typeface="Arial"/>
              </a:rPr>
              <a:t>“</a:t>
            </a:r>
            <a:r>
              <a:rPr lang="en-US" sz="1000" b="1" spc="5" dirty="0" smtClean="0">
                <a:solidFill>
                  <a:srgbClr val="4C4D4F"/>
                </a:solidFill>
                <a:latin typeface="Arial"/>
                <a:cs typeface="Arial"/>
              </a:rPr>
              <a:t>See project page</a:t>
            </a:r>
            <a:r>
              <a:rPr lang="ar-SA" sz="1000" b="1" spc="5" dirty="0" smtClean="0">
                <a:solidFill>
                  <a:srgbClr val="4C4D4F"/>
                </a:solidFill>
                <a:latin typeface="Arial"/>
                <a:cs typeface="Arial"/>
              </a:rPr>
              <a:t>"</a:t>
            </a:r>
            <a:r>
              <a:rPr lang="ar-SA" sz="1000" spc="5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lang="ar-EG" sz="1000" spc="5" dirty="0" smtClean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080" algn="just" rtl="1">
              <a:lnSpc>
                <a:spcPct val="108300"/>
              </a:lnSpc>
            </a:pPr>
            <a:endParaRPr lang="ar-EG" sz="1000" spc="5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080" algn="just" rtl="1">
              <a:lnSpc>
                <a:spcPct val="108300"/>
              </a:lnSpc>
            </a:pPr>
            <a:r>
              <a:rPr lang="ar-SA" sz="1000" spc="5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ar-SA" sz="1000" spc="5" dirty="0">
                <a:solidFill>
                  <a:srgbClr val="4C4D4F"/>
                </a:solidFill>
                <a:latin typeface="Arial"/>
                <a:cs typeface="Arial"/>
              </a:rPr>
              <a:t>يوضح هذا الفيديو كيفية مشاركة مشروع على موقع </a:t>
            </a:r>
            <a:r>
              <a:rPr lang="ar-SA" sz="1000" spc="5" dirty="0" smtClean="0">
                <a:solidFill>
                  <a:srgbClr val="4C4D4F"/>
                </a:solidFill>
                <a:latin typeface="Arial"/>
                <a:cs typeface="Arial"/>
              </a:rPr>
              <a:t>"</a:t>
            </a:r>
            <a:r>
              <a:rPr lang="en-US" sz="1000" spc="5" dirty="0" smtClean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lang="ar-SA" sz="1000" spc="5" dirty="0" smtClean="0">
                <a:solidFill>
                  <a:srgbClr val="4C4D4F"/>
                </a:solidFill>
                <a:latin typeface="Arial"/>
                <a:cs typeface="Arial"/>
              </a:rPr>
              <a:t>" </a:t>
            </a:r>
            <a:r>
              <a:rPr lang="ar-SA" sz="1000" spc="5" dirty="0">
                <a:solidFill>
                  <a:srgbClr val="4C4D4F"/>
                </a:solidFill>
                <a:latin typeface="Arial"/>
                <a:cs typeface="Arial"/>
              </a:rPr>
              <a:t>الالكتروني: </a:t>
            </a:r>
            <a:endParaRPr lang="en-US" sz="1000" spc="5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</a:pPr>
            <a:r>
              <a:rPr sz="1000" u="sng" spc="5" dirty="0" smtClean="0">
                <a:solidFill>
                  <a:srgbClr val="4C4D4F"/>
                </a:solidFill>
                <a:latin typeface="Arial"/>
                <a:cs typeface="Arial"/>
              </a:rPr>
              <a:t>vimeo.com/llk/share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8" name="object 40"/>
          <p:cNvSpPr txBox="1">
            <a:spLocks/>
          </p:cNvSpPr>
          <p:nvPr/>
        </p:nvSpPr>
        <p:spPr>
          <a:xfrm>
            <a:off x="630833" y="7421472"/>
            <a:ext cx="216479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29" name="object 40"/>
          <p:cNvSpPr txBox="1">
            <a:spLocks/>
          </p:cNvSpPr>
          <p:nvPr/>
        </p:nvSpPr>
        <p:spPr>
          <a:xfrm>
            <a:off x="5544107" y="7421472"/>
            <a:ext cx="225117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802</Words>
  <Application>Microsoft Office PowerPoint</Application>
  <PresentationFormat>Custom</PresentationFormat>
  <Paragraphs>117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</vt:lpstr>
      <vt:lpstr>Gill Sans MT</vt:lpstr>
      <vt:lpstr>Lucida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 Noureldeen</dc:creator>
  <cp:lastModifiedBy>Alaa Noureldeen</cp:lastModifiedBy>
  <cp:revision>39</cp:revision>
  <dcterms:created xsi:type="dcterms:W3CDTF">2016-12-01T15:21:44Z</dcterms:created>
  <dcterms:modified xsi:type="dcterms:W3CDTF">2018-03-14T15:38:12Z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2016-11-30T00:00:00Z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2016-12-01T00:00:00Z</vt:filetime>
  </property>
</Properties>
</file>