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18" r:id="rId41"/>
    <p:sldId id="317"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Lst>
  <p:sldSz cx="9144000" cy="5143500" type="screen16x9"/>
  <p:notesSz cx="6858000" cy="9144000"/>
  <p:embeddedFontLst>
    <p:embeddedFont>
      <p:font typeface="Oswald" panose="020B0604020202020204" charset="0"/>
      <p:regular r:id="rId66"/>
      <p:bold r:id="rId67"/>
    </p:embeddedFont>
    <p:embeddedFont>
      <p:font typeface="Calibri" panose="020F0502020204030204" pitchFamily="34" charset="0"/>
      <p:regular r:id="rId68"/>
      <p:bold r:id="rId69"/>
      <p:italic r:id="rId70"/>
      <p:boldItalic r:id="rId71"/>
    </p:embeddedFont>
    <p:embeddedFont>
      <p:font typeface="Montserrat" panose="020B0604020202020204" charset="0"/>
      <p:regular r:id="rId72"/>
      <p:bold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7" d="100"/>
          <a:sy n="157" d="100"/>
        </p:scale>
        <p:origin x="-282" y="2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169173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4358475" y="0"/>
            <a:ext cx="3853200" cy="5143500"/>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6800" b="1">
                <a:latin typeface="Playfair Display"/>
                <a:ea typeface="Playfair Display"/>
                <a:cs typeface="Playfair Display"/>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800"/>
          </a:xfrm>
          <a:prstGeom prst="rect">
            <a:avLst/>
          </a:prstGeom>
          <a:solidFill>
            <a:schemeClr val="dk2"/>
          </a:solidFill>
        </p:spPr>
        <p:txBody>
          <a:bodyPr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600" cy="2146200"/>
          </a:xfrm>
          <a:prstGeom prst="rect">
            <a:avLst/>
          </a:prstGeom>
        </p:spPr>
        <p:txBody>
          <a:bodyPr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5"/>
        </a:solidFill>
        <a:effectLst/>
      </p:bgPr>
    </p:bg>
    <p:spTree>
      <p:nvGrpSpPr>
        <p:cNvPr id="1"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4800" b="1">
                <a:latin typeface="Playfair Display"/>
                <a:ea typeface="Playfair Display"/>
                <a:cs typeface="Playfair Display"/>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600" cy="3334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081675"/>
            <a:ext cx="4045200" cy="17862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600" cy="33348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ed.ted.com/lessons/could-your-brain-repair-itself-ralitsa-petrov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bn9Ibg7zCHw"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youtube.com/watch?v=cBb4XIb5PC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vimeo.com/17495878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vimeo.com/194162353"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scratch.mit.edu/projects/113651960/"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hyperlink" Target="https://vimeo.com/19416591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scratch.mit.edu/projects/11565111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173561009"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embed/gMFhF6XFP-E"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17357228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Let’s Play! </a:t>
            </a:r>
          </a:p>
        </p:txBody>
      </p:sp>
      <p:sp>
        <p:nvSpPr>
          <p:cNvPr id="59" name="Shape 59"/>
          <p:cNvSpPr txBox="1">
            <a:spLocks noGrp="1"/>
          </p:cNvSpPr>
          <p:nvPr>
            <p:ph type="subTitle" idx="1"/>
          </p:nvPr>
        </p:nvSpPr>
        <p:spPr>
          <a:xfrm>
            <a:off x="344250" y="3550650"/>
            <a:ext cx="4910100" cy="577800"/>
          </a:xfrm>
          <a:prstGeom prst="rect">
            <a:avLst/>
          </a:prstGeom>
        </p:spPr>
        <p:txBody>
          <a:bodyPr lIns="91425" tIns="91425" rIns="91425" bIns="91425" anchor="ctr" anchorCtr="0">
            <a:noAutofit/>
          </a:bodyPr>
          <a:lstStyle/>
          <a:p>
            <a:pPr lvl="0">
              <a:spcBef>
                <a:spcPts val="0"/>
              </a:spcBef>
              <a:buNone/>
            </a:pPr>
            <a:r>
              <a:rPr lang="en"/>
              <a:t>Lesson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Lesson 3</a:t>
            </a:r>
          </a:p>
        </p:txBody>
      </p:sp>
      <p:sp>
        <p:nvSpPr>
          <p:cNvPr id="59" name="Shape 59"/>
          <p:cNvSpPr txBox="1">
            <a:spLocks noGrp="1"/>
          </p:cNvSpPr>
          <p:nvPr>
            <p:ph type="subTitle" idx="1"/>
          </p:nvPr>
        </p:nvSpPr>
        <p:spPr>
          <a:xfrm>
            <a:off x="344250" y="3550650"/>
            <a:ext cx="4910100" cy="577800"/>
          </a:xfrm>
          <a:prstGeom prst="rect">
            <a:avLst/>
          </a:prstGeom>
        </p:spPr>
        <p:txBody>
          <a:bodyPr lIns="91425" tIns="91425" rIns="91425" bIns="91425" anchor="ctr" anchorCtr="0">
            <a:noAutofit/>
          </a:bodyPr>
          <a:lstStyle/>
          <a:p>
            <a:pPr lvl="0">
              <a:spcBef>
                <a:spcPts val="0"/>
              </a:spcBef>
              <a:buNone/>
            </a:pPr>
            <a:r>
              <a:rPr lang="en"/>
              <a:t>Physical Therapy	</a:t>
            </a:r>
          </a:p>
        </p:txBody>
      </p:sp>
    </p:spTree>
    <p:extLst>
      <p:ext uri="{BB962C8B-B14F-4D97-AF65-F5344CB8AC3E}">
        <p14:creationId xmlns:p14="http://schemas.microsoft.com/office/powerpoint/2010/main" val="2018044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Warm Up</a:t>
            </a:r>
          </a:p>
        </p:txBody>
      </p:sp>
      <p:sp>
        <p:nvSpPr>
          <p:cNvPr id="65" name="Shape 65"/>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0" lvl="0" indent="457200" rtl="0">
              <a:spcBef>
                <a:spcPts val="0"/>
              </a:spcBef>
              <a:spcAft>
                <a:spcPts val="0"/>
              </a:spcAft>
              <a:buNone/>
            </a:pPr>
            <a:r>
              <a:rPr lang="en" sz="2400">
                <a:latin typeface="Arial"/>
                <a:ea typeface="Arial"/>
                <a:cs typeface="Arial"/>
                <a:sym typeface="Arial"/>
              </a:rPr>
              <a:t>In the last webquest, you learned about the how the nervous system works. But what happens if there is an injury or damage to a part of the nervous system? Think about the role of the nervous system and how can life be impacted by damage to the nervous system, such as through a spinal cord injury or stroke.</a:t>
            </a:r>
          </a:p>
          <a:p>
            <a:pPr lvl="0" rtl="0">
              <a:spcBef>
                <a:spcPts val="0"/>
              </a:spcBef>
              <a:spcAft>
                <a:spcPts val="0"/>
              </a:spcAft>
              <a:buNone/>
            </a:pPr>
            <a:endParaRPr sz="1100">
              <a:latin typeface="Arial"/>
              <a:ea typeface="Arial"/>
              <a:cs typeface="Arial"/>
              <a:sym typeface="Arial"/>
            </a:endParaRPr>
          </a:p>
          <a:p>
            <a:pPr lvl="0" rtl="0">
              <a:spcBef>
                <a:spcPts val="0"/>
              </a:spcBef>
              <a:buNone/>
            </a:pPr>
            <a:endParaRPr/>
          </a:p>
        </p:txBody>
      </p:sp>
    </p:spTree>
    <p:extLst>
      <p:ext uri="{BB962C8B-B14F-4D97-AF65-F5344CB8AC3E}">
        <p14:creationId xmlns:p14="http://schemas.microsoft.com/office/powerpoint/2010/main" val="3700538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67200"/>
            <a:ext cx="8520600" cy="572700"/>
          </a:xfrm>
          <a:prstGeom prst="rect">
            <a:avLst/>
          </a:prstGeom>
        </p:spPr>
        <p:txBody>
          <a:bodyPr lIns="91425" tIns="91425" rIns="91425" bIns="91425" anchor="t" anchorCtr="0">
            <a:noAutofit/>
          </a:bodyPr>
          <a:lstStyle/>
          <a:p>
            <a:pPr lvl="0">
              <a:spcBef>
                <a:spcPts val="0"/>
              </a:spcBef>
              <a:buNone/>
            </a:pPr>
            <a:r>
              <a:rPr lang="en"/>
              <a:t>Nervous System Injuries</a:t>
            </a:r>
          </a:p>
        </p:txBody>
      </p:sp>
      <p:sp>
        <p:nvSpPr>
          <p:cNvPr id="71" name="Shape 71"/>
          <p:cNvSpPr txBox="1">
            <a:spLocks noGrp="1"/>
          </p:cNvSpPr>
          <p:nvPr>
            <p:ph type="body" idx="1"/>
          </p:nvPr>
        </p:nvSpPr>
        <p:spPr>
          <a:xfrm>
            <a:off x="311700" y="722175"/>
            <a:ext cx="8520600" cy="4299300"/>
          </a:xfrm>
          <a:prstGeom prst="rect">
            <a:avLst/>
          </a:prstGeom>
        </p:spPr>
        <p:txBody>
          <a:bodyPr lIns="91425" tIns="91425" rIns="91425" bIns="91425" anchor="t" anchorCtr="0">
            <a:noAutofit/>
          </a:bodyPr>
          <a:lstStyle/>
          <a:p>
            <a:pPr marL="457200" lvl="0" indent="-368300" rtl="0">
              <a:spcBef>
                <a:spcPts val="0"/>
              </a:spcBef>
              <a:spcAft>
                <a:spcPts val="0"/>
              </a:spcAft>
              <a:buSzPct val="100000"/>
              <a:buFont typeface="Arial"/>
            </a:pPr>
            <a:r>
              <a:rPr lang="en" sz="2200">
                <a:latin typeface="Arial"/>
                <a:ea typeface="Arial"/>
                <a:cs typeface="Arial"/>
                <a:sym typeface="Arial"/>
              </a:rPr>
              <a:t>Wide variety of impacts, any age </a:t>
            </a:r>
          </a:p>
          <a:p>
            <a:pPr marL="457200" lvl="0" indent="-368300" rtl="0">
              <a:spcBef>
                <a:spcPts val="0"/>
              </a:spcBef>
              <a:spcAft>
                <a:spcPts val="0"/>
              </a:spcAft>
              <a:buSzPct val="100000"/>
              <a:buFont typeface="Arial"/>
            </a:pPr>
            <a:r>
              <a:rPr lang="en" sz="2200">
                <a:latin typeface="Arial"/>
                <a:ea typeface="Arial"/>
                <a:cs typeface="Arial"/>
                <a:sym typeface="Arial"/>
              </a:rPr>
              <a:t>Each injury is unique. </a:t>
            </a:r>
          </a:p>
          <a:p>
            <a:pPr marL="457200" lvl="0" indent="-368300" rtl="0">
              <a:spcBef>
                <a:spcPts val="0"/>
              </a:spcBef>
              <a:spcAft>
                <a:spcPts val="0"/>
              </a:spcAft>
              <a:buSzPct val="100000"/>
              <a:buFont typeface="Arial"/>
            </a:pPr>
            <a:r>
              <a:rPr lang="en" sz="2200">
                <a:latin typeface="Arial"/>
                <a:ea typeface="Arial"/>
                <a:cs typeface="Arial"/>
                <a:sym typeface="Arial"/>
              </a:rPr>
              <a:t>Means that the ability of of the nervous system to relay messages around the body in is impaired some way.</a:t>
            </a:r>
          </a:p>
          <a:p>
            <a:pPr marL="457200" lvl="0" indent="-368300" rtl="0">
              <a:spcBef>
                <a:spcPts val="0"/>
              </a:spcBef>
              <a:spcAft>
                <a:spcPts val="0"/>
              </a:spcAft>
              <a:buSzPct val="100000"/>
              <a:buFont typeface="Arial"/>
            </a:pPr>
            <a:r>
              <a:rPr lang="en" sz="2200">
                <a:latin typeface="Arial"/>
                <a:ea typeface="Arial"/>
                <a:cs typeface="Arial"/>
                <a:sym typeface="Arial"/>
              </a:rPr>
              <a:t>Spinal Cord Injuries: impair movement and affect the ability to walk or move limbs </a:t>
            </a:r>
          </a:p>
          <a:p>
            <a:pPr marL="457200" lvl="0" indent="-368300" rtl="0">
              <a:spcBef>
                <a:spcPts val="0"/>
              </a:spcBef>
              <a:spcAft>
                <a:spcPts val="0"/>
              </a:spcAft>
              <a:buSzPct val="100000"/>
              <a:buFont typeface="Arial"/>
            </a:pPr>
            <a:r>
              <a:rPr lang="en" sz="2200">
                <a:latin typeface="Arial"/>
                <a:ea typeface="Arial"/>
                <a:cs typeface="Arial"/>
                <a:sym typeface="Arial"/>
              </a:rPr>
              <a:t>Brain injuries:  impact speech, memory, movement (like Stroke)</a:t>
            </a:r>
          </a:p>
          <a:p>
            <a:pPr marL="457200" lvl="0" indent="-368300" rtl="0">
              <a:spcBef>
                <a:spcPts val="0"/>
              </a:spcBef>
              <a:spcAft>
                <a:spcPts val="0"/>
              </a:spcAft>
              <a:buSzPct val="100000"/>
              <a:buFont typeface="Arial"/>
            </a:pPr>
            <a:r>
              <a:rPr lang="en" sz="2200">
                <a:latin typeface="Arial"/>
                <a:ea typeface="Arial"/>
                <a:cs typeface="Arial"/>
                <a:sym typeface="Arial"/>
              </a:rPr>
              <a:t>Nerve injuries: impact senses. </a:t>
            </a:r>
          </a:p>
          <a:p>
            <a:pPr marL="457200" lvl="0" indent="-368300" rtl="0">
              <a:spcBef>
                <a:spcPts val="0"/>
              </a:spcBef>
              <a:spcAft>
                <a:spcPts val="0"/>
              </a:spcAft>
              <a:buSzPct val="100000"/>
              <a:buFont typeface="Arial"/>
            </a:pPr>
            <a:r>
              <a:rPr lang="en" sz="2200">
                <a:latin typeface="Arial"/>
                <a:ea typeface="Arial"/>
                <a:cs typeface="Arial"/>
                <a:sym typeface="Arial"/>
              </a:rPr>
              <a:t>Other common examples: traumatic brain injuries (like from a collision accident), concussions, etc. </a:t>
            </a:r>
          </a:p>
        </p:txBody>
      </p:sp>
    </p:spTree>
    <p:extLst>
      <p:ext uri="{BB962C8B-B14F-4D97-AF65-F5344CB8AC3E}">
        <p14:creationId xmlns:p14="http://schemas.microsoft.com/office/powerpoint/2010/main" val="15020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Do you think….</a:t>
            </a:r>
          </a:p>
        </p:txBody>
      </p:sp>
      <p:sp>
        <p:nvSpPr>
          <p:cNvPr id="77" name="Shape 77"/>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indent="387350">
              <a:spcBef>
                <a:spcPts val="0"/>
              </a:spcBef>
              <a:spcAft>
                <a:spcPts val="0"/>
              </a:spcAft>
              <a:buClr>
                <a:schemeClr val="dk2"/>
              </a:buClr>
              <a:buSzPct val="45833"/>
              <a:buFont typeface="Arial"/>
              <a:buNone/>
            </a:pPr>
            <a:r>
              <a:rPr lang="en" sz="2400">
                <a:latin typeface="Arial"/>
                <a:ea typeface="Arial"/>
                <a:cs typeface="Arial"/>
                <a:sym typeface="Arial"/>
              </a:rPr>
              <a:t>Is it possible to recover from an injury to part of the nervous system? Can anything be done for someone who has damage to the nervous system? Explain. </a:t>
            </a:r>
          </a:p>
        </p:txBody>
      </p:sp>
    </p:spTree>
    <p:extLst>
      <p:ext uri="{BB962C8B-B14F-4D97-AF65-F5344CB8AC3E}">
        <p14:creationId xmlns:p14="http://schemas.microsoft.com/office/powerpoint/2010/main" val="242448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250750" y="128125"/>
            <a:ext cx="8520600" cy="572700"/>
          </a:xfrm>
          <a:prstGeom prst="rect">
            <a:avLst/>
          </a:prstGeom>
        </p:spPr>
        <p:txBody>
          <a:bodyPr lIns="91425" tIns="91425" rIns="91425" bIns="91425" anchor="t" anchorCtr="0">
            <a:noAutofit/>
          </a:bodyPr>
          <a:lstStyle/>
          <a:p>
            <a:pPr lvl="0">
              <a:spcBef>
                <a:spcPts val="0"/>
              </a:spcBef>
              <a:buNone/>
            </a:pPr>
            <a:r>
              <a:rPr lang="en"/>
              <a:t>Recovery can be difficult! </a:t>
            </a:r>
          </a:p>
        </p:txBody>
      </p:sp>
      <p:sp>
        <p:nvSpPr>
          <p:cNvPr id="83" name="Shape 83"/>
          <p:cNvSpPr txBox="1">
            <a:spLocks noGrp="1"/>
          </p:cNvSpPr>
          <p:nvPr>
            <p:ph type="body" idx="1"/>
          </p:nvPr>
        </p:nvSpPr>
        <p:spPr>
          <a:xfrm>
            <a:off x="311700" y="795275"/>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pPr>
            <a:r>
              <a:rPr lang="en">
                <a:latin typeface="Arial"/>
                <a:ea typeface="Arial"/>
                <a:cs typeface="Arial"/>
                <a:sym typeface="Arial"/>
              </a:rPr>
              <a:t>Might not recover to the same ability level </a:t>
            </a:r>
          </a:p>
          <a:p>
            <a:pPr marL="457200" lvl="0" indent="-228600" rtl="0">
              <a:spcBef>
                <a:spcPts val="0"/>
              </a:spcBef>
              <a:spcAft>
                <a:spcPts val="0"/>
              </a:spcAft>
              <a:buFont typeface="Arial"/>
            </a:pPr>
            <a:r>
              <a:rPr lang="en">
                <a:latin typeface="Arial"/>
                <a:ea typeface="Arial"/>
                <a:cs typeface="Arial"/>
                <a:sym typeface="Arial"/>
              </a:rPr>
              <a:t>There is hope and there are many strategies </a:t>
            </a:r>
          </a:p>
          <a:p>
            <a:pPr marL="457200" lvl="0" indent="-228600" rtl="0">
              <a:spcBef>
                <a:spcPts val="0"/>
              </a:spcBef>
              <a:spcAft>
                <a:spcPts val="0"/>
              </a:spcAft>
              <a:buFont typeface="Arial"/>
            </a:pPr>
            <a:r>
              <a:rPr lang="en">
                <a:latin typeface="Arial"/>
                <a:ea typeface="Arial"/>
                <a:cs typeface="Arial"/>
                <a:sym typeface="Arial"/>
              </a:rPr>
              <a:t>It was believed that neurons were formed only in early human development and that adult brains could not create new neurons, which makes recovering from brain injuries difficult. </a:t>
            </a:r>
          </a:p>
          <a:p>
            <a:pPr marL="457200" lvl="0" indent="-228600" rtl="0">
              <a:spcBef>
                <a:spcPts val="0"/>
              </a:spcBef>
              <a:spcAft>
                <a:spcPts val="0"/>
              </a:spcAft>
              <a:buFont typeface="Arial"/>
            </a:pPr>
            <a:r>
              <a:rPr lang="en">
                <a:latin typeface="Arial"/>
                <a:ea typeface="Arial"/>
                <a:cs typeface="Arial"/>
                <a:sym typeface="Arial"/>
              </a:rPr>
              <a:t>However, scientists have recently discovered that there are certain areas of the adult brain that can still create neurons; this process is called neurogenesis. </a:t>
            </a:r>
          </a:p>
          <a:p>
            <a:pPr marL="457200" lvl="0" indent="-228600">
              <a:spcBef>
                <a:spcPts val="0"/>
              </a:spcBef>
              <a:spcAft>
                <a:spcPts val="0"/>
              </a:spcAft>
              <a:buFont typeface="Arial"/>
            </a:pPr>
            <a:r>
              <a:rPr lang="en">
                <a:latin typeface="Arial"/>
                <a:ea typeface="Arial"/>
                <a:cs typeface="Arial"/>
                <a:sym typeface="Arial"/>
              </a:rPr>
              <a:t>One area of neuroscience that scientists are researching involves injecting proteins in certain parts of the brain to stimulate the growth of new neurons to help repair damaged areas. It is still a very new area of exploration. </a:t>
            </a:r>
            <a:r>
              <a:rPr lang="en" u="sng">
                <a:solidFill>
                  <a:srgbClr val="1155CC"/>
                </a:solidFill>
                <a:latin typeface="Arial"/>
                <a:ea typeface="Arial"/>
                <a:cs typeface="Arial"/>
                <a:sym typeface="Arial"/>
                <a:hlinkClick r:id="rId3"/>
              </a:rPr>
              <a:t>http://ed.ted.com/lessons/could-your-brain-repair-itself-ralitsa-petrova</a:t>
            </a:r>
          </a:p>
          <a:p>
            <a:pPr lvl="0">
              <a:spcBef>
                <a:spcPts val="0"/>
              </a:spcBef>
              <a:buNone/>
            </a:pPr>
            <a:endParaRPr/>
          </a:p>
        </p:txBody>
      </p:sp>
    </p:spTree>
    <p:extLst>
      <p:ext uri="{BB962C8B-B14F-4D97-AF65-F5344CB8AC3E}">
        <p14:creationId xmlns:p14="http://schemas.microsoft.com/office/powerpoint/2010/main" val="179524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103750"/>
            <a:ext cx="8520600" cy="572700"/>
          </a:xfrm>
          <a:prstGeom prst="rect">
            <a:avLst/>
          </a:prstGeom>
        </p:spPr>
        <p:txBody>
          <a:bodyPr lIns="91425" tIns="91425" rIns="91425" bIns="91425" anchor="t" anchorCtr="0">
            <a:noAutofit/>
          </a:bodyPr>
          <a:lstStyle/>
          <a:p>
            <a:pPr lvl="0">
              <a:spcBef>
                <a:spcPts val="0"/>
              </a:spcBef>
              <a:buNone/>
            </a:pPr>
            <a:r>
              <a:rPr lang="en"/>
              <a:t>Not sure about brain surgery? </a:t>
            </a:r>
          </a:p>
          <a:p>
            <a:pPr lvl="0">
              <a:spcBef>
                <a:spcPts val="0"/>
              </a:spcBef>
              <a:buNone/>
            </a:pPr>
            <a:r>
              <a:rPr lang="en"/>
              <a:t>Hooray for physical therapy!</a:t>
            </a:r>
          </a:p>
        </p:txBody>
      </p:sp>
      <p:sp>
        <p:nvSpPr>
          <p:cNvPr id="89" name="Shape 89"/>
          <p:cNvSpPr txBox="1">
            <a:spLocks noGrp="1"/>
          </p:cNvSpPr>
          <p:nvPr>
            <p:ph type="body" idx="1"/>
          </p:nvPr>
        </p:nvSpPr>
        <p:spPr>
          <a:xfrm>
            <a:off x="311700" y="1234075"/>
            <a:ext cx="8658900" cy="3665700"/>
          </a:xfrm>
          <a:prstGeom prst="rect">
            <a:avLst/>
          </a:prstGeom>
        </p:spPr>
        <p:txBody>
          <a:bodyPr lIns="91425" tIns="91425" rIns="91425" bIns="91425" anchor="t" anchorCtr="0">
            <a:noAutofit/>
          </a:bodyPr>
          <a:lstStyle/>
          <a:p>
            <a:pPr marL="457200" lvl="0" indent="-361950" rtl="0">
              <a:spcBef>
                <a:spcPts val="0"/>
              </a:spcBef>
              <a:spcAft>
                <a:spcPts val="0"/>
              </a:spcAft>
              <a:buSzPct val="100000"/>
              <a:buFont typeface="Arial"/>
            </a:pPr>
            <a:r>
              <a:rPr lang="en" sz="2100">
                <a:latin typeface="Arial"/>
                <a:ea typeface="Arial"/>
                <a:cs typeface="Arial"/>
                <a:sym typeface="Arial"/>
              </a:rPr>
              <a:t>Physical therapy is another way to help people recover. </a:t>
            </a:r>
          </a:p>
          <a:p>
            <a:pPr marL="457200" lvl="0" indent="-361950" rtl="0">
              <a:spcBef>
                <a:spcPts val="0"/>
              </a:spcBef>
              <a:spcAft>
                <a:spcPts val="0"/>
              </a:spcAft>
              <a:buSzPct val="100000"/>
              <a:buFont typeface="Arial"/>
            </a:pPr>
            <a:r>
              <a:rPr lang="en" sz="2100">
                <a:latin typeface="Arial"/>
                <a:ea typeface="Arial"/>
                <a:cs typeface="Arial"/>
                <a:sym typeface="Arial"/>
              </a:rPr>
              <a:t>Goal is to help regain strength, improve flexibility, coordination, etc. </a:t>
            </a:r>
          </a:p>
          <a:p>
            <a:pPr marL="457200" lvl="0" indent="-361950" rtl="0">
              <a:spcBef>
                <a:spcPts val="0"/>
              </a:spcBef>
              <a:spcAft>
                <a:spcPts val="0"/>
              </a:spcAft>
              <a:buSzPct val="100000"/>
              <a:buFont typeface="Arial"/>
            </a:pPr>
            <a:r>
              <a:rPr lang="en" sz="2100">
                <a:latin typeface="Arial"/>
                <a:ea typeface="Arial"/>
                <a:cs typeface="Arial"/>
                <a:sym typeface="Arial"/>
              </a:rPr>
              <a:t>Variety of treatments, such as cardio exercise, games, massage, stretching, weight lifting, etc. </a:t>
            </a:r>
          </a:p>
          <a:p>
            <a:pPr marL="457200" lvl="0" indent="-361950" rtl="0">
              <a:spcBef>
                <a:spcPts val="0"/>
              </a:spcBef>
              <a:spcAft>
                <a:spcPts val="0"/>
              </a:spcAft>
              <a:buSzPct val="100000"/>
              <a:buFont typeface="Arial"/>
            </a:pPr>
            <a:r>
              <a:rPr lang="en" sz="2100">
                <a:latin typeface="Arial"/>
                <a:ea typeface="Arial"/>
                <a:cs typeface="Arial"/>
                <a:sym typeface="Arial"/>
              </a:rPr>
              <a:t>The idea is to help neurons fire and to grow neural pathways to help regain movement</a:t>
            </a:r>
          </a:p>
          <a:p>
            <a:pPr marL="457200" lvl="0" indent="-361950">
              <a:spcBef>
                <a:spcPts val="0"/>
              </a:spcBef>
              <a:spcAft>
                <a:spcPts val="0"/>
              </a:spcAft>
              <a:buSzPct val="100000"/>
              <a:buFont typeface="Arial"/>
            </a:pPr>
            <a:r>
              <a:rPr lang="en" sz="2100">
                <a:latin typeface="Arial"/>
                <a:ea typeface="Arial"/>
                <a:cs typeface="Arial"/>
                <a:sym typeface="Arial"/>
              </a:rPr>
              <a:t>Have you or someone you know ever had to do physical therapy? Describe the experience. (Was it fun? Hard? Frustrating? Did it work?) If you are not sure what PT is, write what you think it means. </a:t>
            </a:r>
          </a:p>
          <a:p>
            <a:pPr lvl="0">
              <a:spcBef>
                <a:spcPts val="0"/>
              </a:spcBef>
              <a:buNone/>
            </a:pPr>
            <a:endParaRPr/>
          </a:p>
        </p:txBody>
      </p:sp>
    </p:spTree>
    <p:extLst>
      <p:ext uri="{BB962C8B-B14F-4D97-AF65-F5344CB8AC3E}">
        <p14:creationId xmlns:p14="http://schemas.microsoft.com/office/powerpoint/2010/main" val="63018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128125"/>
            <a:ext cx="8520600" cy="572700"/>
          </a:xfrm>
          <a:prstGeom prst="rect">
            <a:avLst/>
          </a:prstGeom>
        </p:spPr>
        <p:txBody>
          <a:bodyPr lIns="91425" tIns="91425" rIns="91425" bIns="91425" anchor="t" anchorCtr="0">
            <a:noAutofit/>
          </a:bodyPr>
          <a:lstStyle/>
          <a:p>
            <a:pPr lvl="0">
              <a:spcBef>
                <a:spcPts val="0"/>
              </a:spcBef>
              <a:buNone/>
            </a:pPr>
            <a:r>
              <a:rPr lang="en"/>
              <a:t>Animals can do therapy too!</a:t>
            </a:r>
          </a:p>
        </p:txBody>
      </p:sp>
      <p:pic>
        <p:nvPicPr>
          <p:cNvPr id="95" name="Shape 95"/>
          <p:cNvPicPr preferRelativeResize="0"/>
          <p:nvPr/>
        </p:nvPicPr>
        <p:blipFill>
          <a:blip r:embed="rId3">
            <a:alphaModFix/>
          </a:blip>
          <a:stretch>
            <a:fillRect/>
          </a:stretch>
        </p:blipFill>
        <p:spPr>
          <a:xfrm>
            <a:off x="969875" y="808001"/>
            <a:ext cx="3137624" cy="4187574"/>
          </a:xfrm>
          <a:prstGeom prst="rect">
            <a:avLst/>
          </a:prstGeom>
          <a:noFill/>
          <a:ln>
            <a:noFill/>
          </a:ln>
        </p:spPr>
      </p:pic>
      <p:pic>
        <p:nvPicPr>
          <p:cNvPr id="96" name="Shape 96"/>
          <p:cNvPicPr preferRelativeResize="0"/>
          <p:nvPr/>
        </p:nvPicPr>
        <p:blipFill>
          <a:blip r:embed="rId4">
            <a:alphaModFix/>
          </a:blip>
          <a:stretch>
            <a:fillRect/>
          </a:stretch>
        </p:blipFill>
        <p:spPr>
          <a:xfrm>
            <a:off x="4484300" y="801900"/>
            <a:ext cx="3137624" cy="4199767"/>
          </a:xfrm>
          <a:prstGeom prst="rect">
            <a:avLst/>
          </a:prstGeom>
          <a:noFill/>
          <a:ln>
            <a:noFill/>
          </a:ln>
        </p:spPr>
      </p:pic>
    </p:spTree>
    <p:extLst>
      <p:ext uri="{BB962C8B-B14F-4D97-AF65-F5344CB8AC3E}">
        <p14:creationId xmlns:p14="http://schemas.microsoft.com/office/powerpoint/2010/main" val="121382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128125"/>
            <a:ext cx="8520600" cy="572700"/>
          </a:xfrm>
          <a:prstGeom prst="rect">
            <a:avLst/>
          </a:prstGeom>
        </p:spPr>
        <p:txBody>
          <a:bodyPr lIns="91425" tIns="91425" rIns="91425" bIns="91425" anchor="t" anchorCtr="0">
            <a:noAutofit/>
          </a:bodyPr>
          <a:lstStyle/>
          <a:p>
            <a:pPr lvl="0" rtl="0">
              <a:spcBef>
                <a:spcPts val="0"/>
              </a:spcBef>
              <a:buNone/>
            </a:pPr>
            <a:r>
              <a:rPr lang="en"/>
              <a:t>Animals can do therapy too!</a:t>
            </a:r>
          </a:p>
        </p:txBody>
      </p:sp>
      <p:pic>
        <p:nvPicPr>
          <p:cNvPr id="102" name="Shape 102"/>
          <p:cNvPicPr preferRelativeResize="0"/>
          <p:nvPr/>
        </p:nvPicPr>
        <p:blipFill>
          <a:blip r:embed="rId3">
            <a:alphaModFix/>
          </a:blip>
          <a:stretch>
            <a:fillRect/>
          </a:stretch>
        </p:blipFill>
        <p:spPr>
          <a:xfrm>
            <a:off x="201150" y="1185975"/>
            <a:ext cx="4064774" cy="3066149"/>
          </a:xfrm>
          <a:prstGeom prst="rect">
            <a:avLst/>
          </a:prstGeom>
          <a:noFill/>
          <a:ln>
            <a:noFill/>
          </a:ln>
        </p:spPr>
      </p:pic>
      <p:pic>
        <p:nvPicPr>
          <p:cNvPr id="103" name="Shape 103"/>
          <p:cNvPicPr preferRelativeResize="0"/>
          <p:nvPr/>
        </p:nvPicPr>
        <p:blipFill>
          <a:blip r:embed="rId4">
            <a:alphaModFix/>
          </a:blip>
          <a:stretch>
            <a:fillRect/>
          </a:stretch>
        </p:blipFill>
        <p:spPr>
          <a:xfrm>
            <a:off x="4570650" y="1185975"/>
            <a:ext cx="4064774" cy="3066162"/>
          </a:xfrm>
          <a:prstGeom prst="rect">
            <a:avLst/>
          </a:prstGeom>
          <a:noFill/>
          <a:ln>
            <a:noFill/>
          </a:ln>
        </p:spPr>
      </p:pic>
    </p:spTree>
    <p:extLst>
      <p:ext uri="{BB962C8B-B14F-4D97-AF65-F5344CB8AC3E}">
        <p14:creationId xmlns:p14="http://schemas.microsoft.com/office/powerpoint/2010/main" val="2348950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396275"/>
            <a:ext cx="8520600" cy="572700"/>
          </a:xfrm>
          <a:prstGeom prst="rect">
            <a:avLst/>
          </a:prstGeom>
        </p:spPr>
        <p:txBody>
          <a:bodyPr lIns="91425" tIns="91425" rIns="91425" bIns="91425" anchor="t" anchorCtr="0">
            <a:noAutofit/>
          </a:bodyPr>
          <a:lstStyle/>
          <a:p>
            <a:pPr lvl="0">
              <a:spcBef>
                <a:spcPts val="0"/>
              </a:spcBef>
              <a:buNone/>
            </a:pPr>
            <a:r>
              <a:rPr lang="en"/>
              <a:t>PT is hard work! </a:t>
            </a:r>
          </a:p>
        </p:txBody>
      </p:sp>
      <p:sp>
        <p:nvSpPr>
          <p:cNvPr id="109" name="Shape 109"/>
          <p:cNvSpPr txBox="1">
            <a:spLocks noGrp="1"/>
          </p:cNvSpPr>
          <p:nvPr>
            <p:ph type="body" idx="1"/>
          </p:nvPr>
        </p:nvSpPr>
        <p:spPr>
          <a:xfrm>
            <a:off x="214200" y="1185325"/>
            <a:ext cx="8520600" cy="3334800"/>
          </a:xfrm>
          <a:prstGeom prst="rect">
            <a:avLst/>
          </a:prstGeom>
        </p:spPr>
        <p:txBody>
          <a:bodyPr lIns="91425" tIns="91425" rIns="91425" bIns="91425" anchor="t" anchorCtr="0">
            <a:noAutofit/>
          </a:bodyPr>
          <a:lstStyle/>
          <a:p>
            <a:pPr marL="457200" lvl="0" indent="-368300" rtl="0">
              <a:spcBef>
                <a:spcPts val="0"/>
              </a:spcBef>
              <a:spcAft>
                <a:spcPts val="0"/>
              </a:spcAft>
              <a:buSzPct val="100000"/>
              <a:buFont typeface="Arial"/>
              <a:buChar char="●"/>
            </a:pPr>
            <a:r>
              <a:rPr lang="en" sz="2200">
                <a:latin typeface="Arial"/>
                <a:ea typeface="Arial"/>
                <a:cs typeface="Arial"/>
                <a:sym typeface="Arial"/>
              </a:rPr>
              <a:t>Physical therapy is physically challenging! </a:t>
            </a:r>
          </a:p>
          <a:p>
            <a:pPr marL="457200" lvl="0" indent="-368300" rtl="0">
              <a:spcBef>
                <a:spcPts val="0"/>
              </a:spcBef>
              <a:spcAft>
                <a:spcPts val="0"/>
              </a:spcAft>
              <a:buSzPct val="100000"/>
              <a:buFont typeface="Arial"/>
              <a:buChar char="●"/>
            </a:pPr>
            <a:r>
              <a:rPr lang="en" sz="2200">
                <a:latin typeface="Arial"/>
                <a:ea typeface="Arial"/>
                <a:cs typeface="Arial"/>
                <a:sym typeface="Arial"/>
              </a:rPr>
              <a:t>Maintaining motivation is also challenging! </a:t>
            </a:r>
          </a:p>
          <a:p>
            <a:pPr marL="457200" lvl="0" indent="-368300" rtl="0">
              <a:spcBef>
                <a:spcPts val="0"/>
              </a:spcBef>
              <a:spcAft>
                <a:spcPts val="0"/>
              </a:spcAft>
              <a:buSzPct val="100000"/>
              <a:buFont typeface="Arial"/>
              <a:buChar char="●"/>
            </a:pPr>
            <a:r>
              <a:rPr lang="en" sz="2200">
                <a:latin typeface="Arial"/>
                <a:ea typeface="Arial"/>
                <a:cs typeface="Arial"/>
                <a:sym typeface="Arial"/>
              </a:rPr>
              <a:t>Therapy can be mentally challenging!</a:t>
            </a:r>
          </a:p>
          <a:p>
            <a:pPr lvl="0" indent="387350" rtl="0">
              <a:spcBef>
                <a:spcPts val="0"/>
              </a:spcBef>
              <a:spcAft>
                <a:spcPts val="0"/>
              </a:spcAft>
              <a:buClr>
                <a:schemeClr val="dk2"/>
              </a:buClr>
              <a:buSzPct val="50000"/>
              <a:buFont typeface="Arial"/>
              <a:buNone/>
            </a:pPr>
            <a:endParaRPr sz="2200">
              <a:latin typeface="Arial"/>
              <a:ea typeface="Arial"/>
              <a:cs typeface="Arial"/>
              <a:sym typeface="Arial"/>
            </a:endParaRPr>
          </a:p>
          <a:p>
            <a:pPr lvl="0" indent="387350">
              <a:spcBef>
                <a:spcPts val="0"/>
              </a:spcBef>
              <a:spcAft>
                <a:spcPts val="0"/>
              </a:spcAft>
              <a:buClr>
                <a:schemeClr val="dk2"/>
              </a:buClr>
              <a:buSzPct val="50000"/>
              <a:buFont typeface="Arial"/>
              <a:buNone/>
            </a:pPr>
            <a:r>
              <a:rPr lang="en" sz="2200">
                <a:latin typeface="Arial"/>
                <a:ea typeface="Arial"/>
                <a:cs typeface="Arial"/>
                <a:sym typeface="Arial"/>
              </a:rPr>
              <a:t>Finding ways to keep patients engaged in therapy exercises is key to helping them recover and continue with the program. This is where engineering comes in! </a:t>
            </a:r>
          </a:p>
        </p:txBody>
      </p:sp>
    </p:spTree>
    <p:extLst>
      <p:ext uri="{BB962C8B-B14F-4D97-AF65-F5344CB8AC3E}">
        <p14:creationId xmlns:p14="http://schemas.microsoft.com/office/powerpoint/2010/main" val="2778852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152500"/>
            <a:ext cx="8520600" cy="572700"/>
          </a:xfrm>
          <a:prstGeom prst="rect">
            <a:avLst/>
          </a:prstGeom>
        </p:spPr>
        <p:txBody>
          <a:bodyPr lIns="91425" tIns="91425" rIns="91425" bIns="91425" anchor="t" anchorCtr="0">
            <a:noAutofit/>
          </a:bodyPr>
          <a:lstStyle/>
          <a:p>
            <a:pPr lvl="0">
              <a:spcBef>
                <a:spcPts val="0"/>
              </a:spcBef>
              <a:buNone/>
            </a:pPr>
            <a:r>
              <a:rPr lang="en"/>
              <a:t>More PT Examples</a:t>
            </a:r>
          </a:p>
        </p:txBody>
      </p:sp>
      <p:sp>
        <p:nvSpPr>
          <p:cNvPr id="115" name="Shape 115"/>
          <p:cNvSpPr txBox="1">
            <a:spLocks noGrp="1"/>
          </p:cNvSpPr>
          <p:nvPr>
            <p:ph type="body" idx="1"/>
          </p:nvPr>
        </p:nvSpPr>
        <p:spPr>
          <a:xfrm>
            <a:off x="311700" y="904350"/>
            <a:ext cx="8520600" cy="3910200"/>
          </a:xfrm>
          <a:prstGeom prst="rect">
            <a:avLst/>
          </a:prstGeom>
        </p:spPr>
        <p:txBody>
          <a:bodyPr lIns="91425" tIns="91425" rIns="91425" bIns="91425" anchor="t" anchorCtr="0">
            <a:noAutofit/>
          </a:bodyPr>
          <a:lstStyle/>
          <a:p>
            <a:pPr marL="457200" lvl="0" indent="-368300" rtl="0">
              <a:spcBef>
                <a:spcPts val="0"/>
              </a:spcBef>
              <a:spcAft>
                <a:spcPts val="0"/>
              </a:spcAft>
              <a:buSzPct val="100000"/>
              <a:buFont typeface="Arial"/>
            </a:pPr>
            <a:r>
              <a:rPr lang="en" sz="2200">
                <a:latin typeface="Arial"/>
                <a:ea typeface="Arial"/>
                <a:cs typeface="Arial"/>
                <a:sym typeface="Arial"/>
              </a:rPr>
              <a:t>What is physical therapy like for people of different ages? It’s  very different based on the age of the patients and injury type. </a:t>
            </a:r>
          </a:p>
          <a:p>
            <a:pPr marL="457200" lvl="0" indent="0">
              <a:spcBef>
                <a:spcPts val="0"/>
              </a:spcBef>
              <a:spcAft>
                <a:spcPts val="0"/>
              </a:spcAft>
              <a:buNone/>
            </a:pPr>
            <a:endParaRPr sz="2200">
              <a:latin typeface="Arial"/>
              <a:ea typeface="Arial"/>
              <a:cs typeface="Arial"/>
              <a:sym typeface="Arial"/>
            </a:endParaRPr>
          </a:p>
          <a:p>
            <a:pPr marL="457200" lvl="0" indent="-368300" rtl="0">
              <a:spcBef>
                <a:spcPts val="0"/>
              </a:spcBef>
              <a:spcAft>
                <a:spcPts val="0"/>
              </a:spcAft>
              <a:buSzPct val="100000"/>
              <a:buFont typeface="Arial"/>
            </a:pPr>
            <a:r>
              <a:rPr lang="en" sz="2200">
                <a:latin typeface="Arial"/>
                <a:ea typeface="Arial"/>
                <a:cs typeface="Arial"/>
                <a:sym typeface="Arial"/>
              </a:rPr>
              <a:t>This clip is about pediatric physical therapy, which is for children. </a:t>
            </a:r>
            <a:r>
              <a:rPr lang="en" sz="2200" u="sng">
                <a:solidFill>
                  <a:srgbClr val="1155CC"/>
                </a:solidFill>
                <a:latin typeface="Arial"/>
                <a:ea typeface="Arial"/>
                <a:cs typeface="Arial"/>
                <a:sym typeface="Arial"/>
                <a:hlinkClick r:id="rId3"/>
              </a:rPr>
              <a:t>https://www.youtube.com/watch?v=bn9Ibg7zCHw</a:t>
            </a:r>
            <a:r>
              <a:rPr lang="en" sz="2200">
                <a:latin typeface="Arial"/>
                <a:ea typeface="Arial"/>
                <a:cs typeface="Arial"/>
                <a:sym typeface="Arial"/>
              </a:rPr>
              <a:t> </a:t>
            </a:r>
          </a:p>
          <a:p>
            <a:pPr marL="457200" lvl="0" indent="0">
              <a:spcBef>
                <a:spcPts val="0"/>
              </a:spcBef>
              <a:spcAft>
                <a:spcPts val="0"/>
              </a:spcAft>
              <a:buNone/>
            </a:pPr>
            <a:endParaRPr sz="2200">
              <a:latin typeface="Arial"/>
              <a:ea typeface="Arial"/>
              <a:cs typeface="Arial"/>
              <a:sym typeface="Arial"/>
            </a:endParaRPr>
          </a:p>
          <a:p>
            <a:pPr marL="457200" lvl="0" indent="-368300">
              <a:spcBef>
                <a:spcPts val="0"/>
              </a:spcBef>
              <a:spcAft>
                <a:spcPts val="0"/>
              </a:spcAft>
              <a:buSzPct val="100000"/>
              <a:buFont typeface="Arial"/>
            </a:pPr>
            <a:r>
              <a:rPr lang="en" sz="2200">
                <a:latin typeface="Arial"/>
                <a:ea typeface="Arial"/>
                <a:cs typeface="Arial"/>
                <a:sym typeface="Arial"/>
              </a:rPr>
              <a:t>This clip is about using video games during therapy. </a:t>
            </a:r>
          </a:p>
          <a:p>
            <a:pPr lvl="0" indent="457200">
              <a:spcBef>
                <a:spcPts val="0"/>
              </a:spcBef>
              <a:spcAft>
                <a:spcPts val="0"/>
              </a:spcAft>
              <a:buNone/>
            </a:pPr>
            <a:r>
              <a:rPr lang="en" sz="2200" u="sng">
                <a:solidFill>
                  <a:srgbClr val="1155CC"/>
                </a:solidFill>
                <a:latin typeface="Arial"/>
                <a:ea typeface="Arial"/>
                <a:cs typeface="Arial"/>
                <a:sym typeface="Arial"/>
                <a:hlinkClick r:id="rId4"/>
              </a:rPr>
              <a:t>https://www.youtube.com/watch?v=cBb4XIb5PCk</a:t>
            </a:r>
            <a:r>
              <a:rPr lang="en" sz="2200">
                <a:latin typeface="Arial"/>
                <a:ea typeface="Arial"/>
                <a:cs typeface="Arial"/>
                <a:sym typeface="Arial"/>
              </a:rPr>
              <a:t> </a:t>
            </a:r>
          </a:p>
          <a:p>
            <a:pPr lvl="0">
              <a:spcBef>
                <a:spcPts val="0"/>
              </a:spcBef>
              <a:buNone/>
            </a:pPr>
            <a:endParaRPr/>
          </a:p>
        </p:txBody>
      </p:sp>
    </p:spTree>
    <p:extLst>
      <p:ext uri="{BB962C8B-B14F-4D97-AF65-F5344CB8AC3E}">
        <p14:creationId xmlns:p14="http://schemas.microsoft.com/office/powerpoint/2010/main" val="133146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Let’s Play!</a:t>
            </a:r>
          </a:p>
        </p:txBody>
      </p:sp>
      <p:sp>
        <p:nvSpPr>
          <p:cNvPr id="65" name="Shape 65"/>
          <p:cNvSpPr txBox="1">
            <a:spLocks noGrp="1"/>
          </p:cNvSpPr>
          <p:nvPr>
            <p:ph type="body" idx="1"/>
          </p:nvPr>
        </p:nvSpPr>
        <p:spPr>
          <a:xfrm>
            <a:off x="311700" y="1017725"/>
            <a:ext cx="8520600" cy="3334800"/>
          </a:xfrm>
          <a:prstGeom prst="rect">
            <a:avLst/>
          </a:prstGeom>
        </p:spPr>
        <p:txBody>
          <a:bodyPr lIns="91425" tIns="91425" rIns="91425" bIns="91425" anchor="t" anchorCtr="0">
            <a:noAutofit/>
          </a:bodyPr>
          <a:lstStyle/>
          <a:p>
            <a:pPr marL="228600" lvl="0" indent="-165100">
              <a:lnSpc>
                <a:spcPct val="90000"/>
              </a:lnSpc>
              <a:spcBef>
                <a:spcPts val="0"/>
              </a:spcBef>
              <a:spcAft>
                <a:spcPts val="0"/>
              </a:spcAft>
              <a:buSzPct val="100000"/>
              <a:buFont typeface="Oswald"/>
              <a:buChar char="•"/>
            </a:pPr>
            <a:r>
              <a:rPr lang="en">
                <a:latin typeface="Oswald"/>
                <a:ea typeface="Oswald"/>
                <a:cs typeface="Oswald"/>
                <a:sym typeface="Oswald"/>
              </a:rPr>
              <a:t>Involves computer games, engineering, art, design, and science! </a:t>
            </a:r>
          </a:p>
          <a:p>
            <a:pPr marL="228600" lvl="0" indent="-165100">
              <a:lnSpc>
                <a:spcPct val="90000"/>
              </a:lnSpc>
              <a:spcBef>
                <a:spcPts val="1000"/>
              </a:spcBef>
              <a:spcAft>
                <a:spcPts val="0"/>
              </a:spcAft>
              <a:buSzPct val="100000"/>
              <a:buFont typeface="Oswald"/>
              <a:buChar char="•"/>
            </a:pPr>
            <a:r>
              <a:rPr lang="en">
                <a:latin typeface="Oswald"/>
                <a:ea typeface="Oswald"/>
                <a:cs typeface="Oswald"/>
                <a:sym typeface="Oswald"/>
              </a:rPr>
              <a:t>Learn to make video games in Scratch</a:t>
            </a:r>
          </a:p>
          <a:p>
            <a:pPr marL="228600" lvl="0" indent="-165100">
              <a:lnSpc>
                <a:spcPct val="90000"/>
              </a:lnSpc>
              <a:spcBef>
                <a:spcPts val="1000"/>
              </a:spcBef>
              <a:spcAft>
                <a:spcPts val="0"/>
              </a:spcAft>
              <a:buSzPct val="100000"/>
              <a:buFont typeface="Oswald"/>
              <a:buChar char="•"/>
            </a:pPr>
            <a:r>
              <a:rPr lang="en">
                <a:latin typeface="Oswald"/>
                <a:ea typeface="Oswald"/>
                <a:cs typeface="Oswald"/>
                <a:sym typeface="Oswald"/>
              </a:rPr>
              <a:t>Make those games dynamic or adjustable</a:t>
            </a:r>
          </a:p>
          <a:p>
            <a:pPr marL="228600" lvl="0" indent="-165100">
              <a:lnSpc>
                <a:spcPct val="90000"/>
              </a:lnSpc>
              <a:spcBef>
                <a:spcPts val="1000"/>
              </a:spcBef>
              <a:spcAft>
                <a:spcPts val="0"/>
              </a:spcAft>
              <a:buSzPct val="100000"/>
              <a:buFont typeface="Oswald"/>
              <a:buChar char="•"/>
            </a:pPr>
            <a:r>
              <a:rPr lang="en">
                <a:latin typeface="Oswald"/>
                <a:ea typeface="Oswald"/>
                <a:cs typeface="Oswald"/>
                <a:sym typeface="Oswald"/>
              </a:rPr>
              <a:t>Customize the game so it can be used in Physical therapy </a:t>
            </a:r>
          </a:p>
          <a:p>
            <a:pPr marL="228600" lvl="0" indent="-165100">
              <a:lnSpc>
                <a:spcPct val="90000"/>
              </a:lnSpc>
              <a:spcBef>
                <a:spcPts val="1000"/>
              </a:spcBef>
              <a:spcAft>
                <a:spcPts val="0"/>
              </a:spcAft>
              <a:buSzPct val="100000"/>
              <a:buFont typeface="Oswald"/>
              <a:buChar char="•"/>
            </a:pPr>
            <a:r>
              <a:rPr lang="en">
                <a:latin typeface="Oswald"/>
                <a:ea typeface="Oswald"/>
                <a:cs typeface="Oswald"/>
                <a:sym typeface="Oswald"/>
              </a:rPr>
              <a:t>Help someone who has a condition, such as a spinal cord injury </a:t>
            </a:r>
          </a:p>
          <a:p>
            <a:pPr marL="228600" lvl="0" indent="-165100">
              <a:lnSpc>
                <a:spcPct val="90000"/>
              </a:lnSpc>
              <a:spcBef>
                <a:spcPts val="1000"/>
              </a:spcBef>
              <a:spcAft>
                <a:spcPts val="0"/>
              </a:spcAft>
              <a:buSzPct val="100000"/>
              <a:buFont typeface="Oswald"/>
              <a:buChar char="•"/>
            </a:pPr>
            <a:r>
              <a:rPr lang="en">
                <a:latin typeface="Oswald"/>
                <a:ea typeface="Oswald"/>
                <a:cs typeface="Oswald"/>
                <a:sym typeface="Oswald"/>
              </a:rPr>
              <a:t>Make an art project </a:t>
            </a:r>
          </a:p>
        </p:txBody>
      </p:sp>
      <p:pic>
        <p:nvPicPr>
          <p:cNvPr id="66" name="Shape 66" descr="Screenshot 2016-07-12 at 3.07.23 PM.png"/>
          <p:cNvPicPr preferRelativeResize="0"/>
          <p:nvPr/>
        </p:nvPicPr>
        <p:blipFill rotWithShape="1">
          <a:blip r:embed="rId3">
            <a:alphaModFix/>
          </a:blip>
          <a:srcRect/>
          <a:stretch/>
        </p:blipFill>
        <p:spPr>
          <a:xfrm>
            <a:off x="5108400" y="3022724"/>
            <a:ext cx="3723899" cy="2023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Project Walk Atlanta/NextStep Atlanta</a:t>
            </a:r>
          </a:p>
        </p:txBody>
      </p:sp>
      <p:sp>
        <p:nvSpPr>
          <p:cNvPr id="121" name="Shape 121"/>
          <p:cNvSpPr txBox="1">
            <a:spLocks noGrp="1"/>
          </p:cNvSpPr>
          <p:nvPr>
            <p:ph type="body" idx="1"/>
          </p:nvPr>
        </p:nvSpPr>
        <p:spPr>
          <a:xfrm>
            <a:off x="311700" y="1234075"/>
            <a:ext cx="8520600" cy="3631500"/>
          </a:xfrm>
          <a:prstGeom prst="rect">
            <a:avLst/>
          </a:prstGeom>
        </p:spPr>
        <p:txBody>
          <a:bodyPr lIns="91425" tIns="91425" rIns="91425" bIns="91425" anchor="t" anchorCtr="0">
            <a:noAutofit/>
          </a:bodyPr>
          <a:lstStyle/>
          <a:p>
            <a:pPr marL="457200" lvl="0" indent="-381000" rtl="0">
              <a:spcBef>
                <a:spcPts val="0"/>
              </a:spcBef>
              <a:spcAft>
                <a:spcPts val="0"/>
              </a:spcAft>
              <a:buSzPct val="100000"/>
              <a:buFont typeface="Arial"/>
            </a:pPr>
            <a:r>
              <a:rPr lang="en" sz="2400">
                <a:latin typeface="Arial"/>
                <a:ea typeface="Arial"/>
                <a:cs typeface="Arial"/>
                <a:sym typeface="Arial"/>
              </a:rPr>
              <a:t>The next video was made at Project Walk, which is located in nearby Alpharetta. They specialized in helping people with spinal cord injuries. </a:t>
            </a:r>
            <a:r>
              <a:rPr lang="en" sz="2400" u="sng">
                <a:solidFill>
                  <a:srgbClr val="1155CC"/>
                </a:solidFill>
                <a:latin typeface="Arial"/>
                <a:ea typeface="Arial"/>
                <a:cs typeface="Arial"/>
                <a:sym typeface="Arial"/>
                <a:hlinkClick r:id="rId3"/>
              </a:rPr>
              <a:t>https://vimeo.com/174958783</a:t>
            </a:r>
          </a:p>
          <a:p>
            <a:pPr lvl="0" rtl="0">
              <a:spcBef>
                <a:spcPts val="0"/>
              </a:spcBef>
              <a:spcAft>
                <a:spcPts val="0"/>
              </a:spcAft>
              <a:buNone/>
            </a:pPr>
            <a:endParaRPr sz="2400">
              <a:latin typeface="Arial"/>
              <a:ea typeface="Arial"/>
              <a:cs typeface="Arial"/>
              <a:sym typeface="Arial"/>
            </a:endParaRPr>
          </a:p>
          <a:p>
            <a:pPr marL="457200" lvl="0" indent="-381000" rtl="0">
              <a:spcBef>
                <a:spcPts val="0"/>
              </a:spcBef>
              <a:spcAft>
                <a:spcPts val="0"/>
              </a:spcAft>
              <a:buSzPct val="100000"/>
              <a:buFont typeface="Arial"/>
            </a:pPr>
            <a:r>
              <a:rPr lang="en" sz="2400">
                <a:latin typeface="Arial"/>
                <a:ea typeface="Arial"/>
                <a:cs typeface="Arial"/>
                <a:sym typeface="Arial"/>
              </a:rPr>
              <a:t>Project Walk is now called Next Step Atlanta Paralysis Recovery </a:t>
            </a:r>
          </a:p>
          <a:p>
            <a:pPr lvl="0" rtl="0">
              <a:spcBef>
                <a:spcPts val="0"/>
              </a:spcBef>
              <a:spcAft>
                <a:spcPts val="0"/>
              </a:spcAft>
              <a:buNone/>
            </a:pPr>
            <a:endParaRPr sz="2400">
              <a:latin typeface="Arial"/>
              <a:ea typeface="Arial"/>
              <a:cs typeface="Arial"/>
              <a:sym typeface="Arial"/>
            </a:endParaRPr>
          </a:p>
          <a:p>
            <a:pPr marL="457200" lvl="0" indent="-381000" rtl="0">
              <a:spcBef>
                <a:spcPts val="0"/>
              </a:spcBef>
              <a:spcAft>
                <a:spcPts val="0"/>
              </a:spcAft>
              <a:buSzPct val="100000"/>
              <a:buFont typeface="Arial"/>
            </a:pPr>
            <a:r>
              <a:rPr lang="en" sz="2400">
                <a:latin typeface="Arial"/>
                <a:ea typeface="Arial"/>
                <a:cs typeface="Arial"/>
                <a:sym typeface="Arial"/>
              </a:rPr>
              <a:t>How do you think engineering is involved in a facility like Next Step Atlanta? </a:t>
            </a:r>
          </a:p>
          <a:p>
            <a:pPr lvl="0">
              <a:spcBef>
                <a:spcPts val="0"/>
              </a:spcBef>
              <a:buNone/>
            </a:pPr>
            <a:endParaRPr/>
          </a:p>
        </p:txBody>
      </p:sp>
    </p:spTree>
    <p:extLst>
      <p:ext uri="{BB962C8B-B14F-4D97-AF65-F5344CB8AC3E}">
        <p14:creationId xmlns:p14="http://schemas.microsoft.com/office/powerpoint/2010/main" val="2936422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176875"/>
            <a:ext cx="8520600" cy="572700"/>
          </a:xfrm>
          <a:prstGeom prst="rect">
            <a:avLst/>
          </a:prstGeom>
        </p:spPr>
        <p:txBody>
          <a:bodyPr lIns="91425" tIns="91425" rIns="91425" bIns="91425" anchor="t" anchorCtr="0">
            <a:noAutofit/>
          </a:bodyPr>
          <a:lstStyle/>
          <a:p>
            <a:pPr lvl="0">
              <a:spcBef>
                <a:spcPts val="0"/>
              </a:spcBef>
              <a:buNone/>
            </a:pPr>
            <a:r>
              <a:rPr lang="en"/>
              <a:t>Recap	</a:t>
            </a:r>
          </a:p>
        </p:txBody>
      </p:sp>
      <p:sp>
        <p:nvSpPr>
          <p:cNvPr id="127" name="Shape 127"/>
          <p:cNvSpPr txBox="1">
            <a:spLocks noGrp="1"/>
          </p:cNvSpPr>
          <p:nvPr>
            <p:ph type="body" idx="1"/>
          </p:nvPr>
        </p:nvSpPr>
        <p:spPr>
          <a:xfrm>
            <a:off x="311700" y="904350"/>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buChar char="●"/>
            </a:pPr>
            <a:r>
              <a:rPr lang="en" dirty="0">
                <a:latin typeface="Arial"/>
                <a:ea typeface="Arial"/>
                <a:cs typeface="Arial"/>
                <a:sym typeface="Arial"/>
              </a:rPr>
              <a:t>You’ve learned about the nervous system</a:t>
            </a:r>
          </a:p>
          <a:p>
            <a:pPr marL="457200" lvl="0" indent="-228600" rtl="0">
              <a:spcBef>
                <a:spcPts val="0"/>
              </a:spcBef>
              <a:spcAft>
                <a:spcPts val="0"/>
              </a:spcAft>
              <a:buFont typeface="Arial"/>
              <a:buChar char="●"/>
            </a:pPr>
            <a:r>
              <a:rPr lang="en" dirty="0">
                <a:latin typeface="Arial"/>
                <a:ea typeface="Arial"/>
                <a:cs typeface="Arial"/>
                <a:sym typeface="Arial"/>
              </a:rPr>
              <a:t>You’ve learned techniques to help people with injuries to the nervous system</a:t>
            </a:r>
          </a:p>
          <a:p>
            <a:pPr marL="457200" lvl="0" indent="-228600" rtl="0">
              <a:spcBef>
                <a:spcPts val="0"/>
              </a:spcBef>
              <a:spcAft>
                <a:spcPts val="0"/>
              </a:spcAft>
              <a:buFont typeface="Arial"/>
              <a:buChar char="●"/>
            </a:pPr>
            <a:r>
              <a:rPr lang="en" dirty="0">
                <a:latin typeface="Arial"/>
                <a:ea typeface="Arial"/>
                <a:cs typeface="Arial"/>
                <a:sym typeface="Arial"/>
              </a:rPr>
              <a:t>Solutions were found by scientists, researchers, and engineers </a:t>
            </a:r>
          </a:p>
          <a:p>
            <a:pPr marL="457200" lvl="0" indent="-228600" rtl="0">
              <a:spcBef>
                <a:spcPts val="0"/>
              </a:spcBef>
              <a:spcAft>
                <a:spcPts val="0"/>
              </a:spcAft>
              <a:buFont typeface="Arial"/>
              <a:buChar char="●"/>
            </a:pPr>
            <a:r>
              <a:rPr lang="en" dirty="0">
                <a:latin typeface="Arial"/>
                <a:ea typeface="Arial"/>
                <a:cs typeface="Arial"/>
                <a:sym typeface="Arial"/>
              </a:rPr>
              <a:t>One hurdle physical therapy is patient motivation</a:t>
            </a:r>
          </a:p>
          <a:p>
            <a:pPr lvl="0" indent="387350" rtl="0">
              <a:spcBef>
                <a:spcPts val="0"/>
              </a:spcBef>
              <a:spcAft>
                <a:spcPts val="0"/>
              </a:spcAft>
              <a:buClr>
                <a:schemeClr val="dk2"/>
              </a:buClr>
              <a:buSzPct val="61111"/>
              <a:buFont typeface="Arial"/>
              <a:buNone/>
            </a:pPr>
            <a:endParaRPr dirty="0">
              <a:latin typeface="Arial"/>
              <a:ea typeface="Arial"/>
              <a:cs typeface="Arial"/>
              <a:sym typeface="Arial"/>
            </a:endParaRPr>
          </a:p>
          <a:p>
            <a:r>
              <a:rPr lang="en" dirty="0" smtClean="0">
                <a:latin typeface="Arial"/>
                <a:ea typeface="Arial"/>
                <a:cs typeface="Arial"/>
                <a:sym typeface="Arial"/>
              </a:rPr>
              <a:t>Today, you’ve seen many examples of therapy solutions. What is the role of scientists and engineers as it relates to creating those solutions? </a:t>
            </a:r>
            <a:r>
              <a:rPr lang="en-US" dirty="0"/>
              <a:t>What is the role of </a:t>
            </a:r>
            <a:r>
              <a:rPr lang="en-US" dirty="0" smtClean="0"/>
              <a:t>artists </a:t>
            </a:r>
            <a:r>
              <a:rPr lang="en-US" dirty="0"/>
              <a:t>or </a:t>
            </a:r>
            <a:r>
              <a:rPr lang="en-US" dirty="0" smtClean="0"/>
              <a:t>designers </a:t>
            </a:r>
            <a:r>
              <a:rPr lang="en-US" dirty="0"/>
              <a:t>in creating therapy solutions? </a:t>
            </a:r>
          </a:p>
          <a:p>
            <a:r>
              <a:rPr lang="en-US" dirty="0"/>
              <a:t/>
            </a:r>
            <a:br>
              <a:rPr lang="en-US" dirty="0"/>
            </a:br>
            <a:endParaRPr lang="en" dirty="0">
              <a:latin typeface="Arial"/>
              <a:ea typeface="Arial"/>
              <a:cs typeface="Arial"/>
              <a:sym typeface="Arial"/>
            </a:endParaRPr>
          </a:p>
          <a:p>
            <a:pPr lvl="0">
              <a:spcBef>
                <a:spcPts val="0"/>
              </a:spcBef>
              <a:buNone/>
            </a:pPr>
            <a:endParaRPr dirty="0"/>
          </a:p>
        </p:txBody>
      </p:sp>
    </p:spTree>
    <p:extLst>
      <p:ext uri="{BB962C8B-B14F-4D97-AF65-F5344CB8AC3E}">
        <p14:creationId xmlns:p14="http://schemas.microsoft.com/office/powerpoint/2010/main" val="3666941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176875"/>
            <a:ext cx="8520600" cy="572700"/>
          </a:xfrm>
          <a:prstGeom prst="rect">
            <a:avLst/>
          </a:prstGeom>
        </p:spPr>
        <p:txBody>
          <a:bodyPr lIns="91425" tIns="91425" rIns="91425" bIns="91425" anchor="t" anchorCtr="0">
            <a:noAutofit/>
          </a:bodyPr>
          <a:lstStyle/>
          <a:p>
            <a:pPr lvl="0">
              <a:spcBef>
                <a:spcPts val="0"/>
              </a:spcBef>
              <a:buNone/>
            </a:pPr>
            <a:r>
              <a:rPr lang="en"/>
              <a:t>Recap	</a:t>
            </a:r>
          </a:p>
        </p:txBody>
      </p:sp>
      <p:sp>
        <p:nvSpPr>
          <p:cNvPr id="127" name="Shape 127"/>
          <p:cNvSpPr txBox="1">
            <a:spLocks noGrp="1"/>
          </p:cNvSpPr>
          <p:nvPr>
            <p:ph type="body" idx="1"/>
          </p:nvPr>
        </p:nvSpPr>
        <p:spPr>
          <a:xfrm>
            <a:off x="311700" y="904350"/>
            <a:ext cx="8520600" cy="3334800"/>
          </a:xfrm>
          <a:prstGeom prst="rect">
            <a:avLst/>
          </a:prstGeom>
        </p:spPr>
        <p:txBody>
          <a:bodyPr lIns="91425" tIns="91425" rIns="91425" bIns="91425" anchor="t" anchorCtr="0">
            <a:noAutofit/>
          </a:bodyPr>
          <a:lstStyle/>
          <a:p>
            <a:pPr lvl="0" indent="387350" rtl="0">
              <a:spcBef>
                <a:spcPts val="0"/>
              </a:spcBef>
              <a:spcAft>
                <a:spcPts val="0"/>
              </a:spcAft>
              <a:buClr>
                <a:schemeClr val="dk2"/>
              </a:buClr>
              <a:buSzPct val="61111"/>
              <a:buFont typeface="Arial"/>
              <a:buNone/>
            </a:pPr>
            <a:endParaRPr dirty="0">
              <a:latin typeface="Arial"/>
              <a:ea typeface="Arial"/>
              <a:cs typeface="Arial"/>
              <a:sym typeface="Arial"/>
            </a:endParaRPr>
          </a:p>
          <a:p>
            <a:pPr lvl="0" indent="387350">
              <a:spcBef>
                <a:spcPts val="0"/>
              </a:spcBef>
              <a:spcAft>
                <a:spcPts val="0"/>
              </a:spcAft>
              <a:buClr>
                <a:schemeClr val="dk2"/>
              </a:buClr>
              <a:buSzPct val="61111"/>
              <a:buFont typeface="Arial"/>
              <a:buNone/>
            </a:pPr>
            <a:r>
              <a:rPr lang="en" dirty="0">
                <a:latin typeface="Arial"/>
                <a:ea typeface="Arial"/>
                <a:cs typeface="Arial"/>
                <a:sym typeface="Arial"/>
              </a:rPr>
              <a:t>You are going to be an engineer who designs a solution to aid with physical therapy and maintaining client motivation. You will create a therapy based game and controller that could be used by a person who has an injury to the nervous system to help them recover from the injury. You will also apply your knowledge of dynamic video games when creating a therapy game. What you will create can have real implications and impact!</a:t>
            </a:r>
          </a:p>
          <a:p>
            <a:pPr lvl="0">
              <a:spcBef>
                <a:spcPts val="0"/>
              </a:spcBef>
              <a:buNone/>
            </a:pPr>
            <a:endParaRPr dirty="0"/>
          </a:p>
        </p:txBody>
      </p:sp>
    </p:spTree>
    <p:extLst>
      <p:ext uri="{BB962C8B-B14F-4D97-AF65-F5344CB8AC3E}">
        <p14:creationId xmlns:p14="http://schemas.microsoft.com/office/powerpoint/2010/main" val="2428884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Lesson 4</a:t>
            </a:r>
          </a:p>
        </p:txBody>
      </p:sp>
      <p:sp>
        <p:nvSpPr>
          <p:cNvPr id="59" name="Shape 59"/>
          <p:cNvSpPr txBox="1">
            <a:spLocks noGrp="1"/>
          </p:cNvSpPr>
          <p:nvPr>
            <p:ph type="subTitle" idx="1"/>
          </p:nvPr>
        </p:nvSpPr>
        <p:spPr>
          <a:xfrm>
            <a:off x="344250" y="3550650"/>
            <a:ext cx="5152800" cy="577800"/>
          </a:xfrm>
          <a:prstGeom prst="rect">
            <a:avLst/>
          </a:prstGeom>
        </p:spPr>
        <p:txBody>
          <a:bodyPr lIns="91425" tIns="91425" rIns="91425" bIns="91425" anchor="ctr" anchorCtr="0">
            <a:noAutofit/>
          </a:bodyPr>
          <a:lstStyle/>
          <a:p>
            <a:pPr lvl="0">
              <a:spcBef>
                <a:spcPts val="0"/>
              </a:spcBef>
              <a:buNone/>
            </a:pPr>
            <a:r>
              <a:rPr lang="en"/>
              <a:t>Project Motivation/Inspiration </a:t>
            </a:r>
          </a:p>
        </p:txBody>
      </p:sp>
    </p:spTree>
    <p:extLst>
      <p:ext uri="{BB962C8B-B14F-4D97-AF65-F5344CB8AC3E}">
        <p14:creationId xmlns:p14="http://schemas.microsoft.com/office/powerpoint/2010/main" val="3532377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You are an engineer! You are a problem solver!</a:t>
            </a:r>
          </a:p>
        </p:txBody>
      </p:sp>
      <p:sp>
        <p:nvSpPr>
          <p:cNvPr id="65" name="Shape 65"/>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pPr>
            <a:r>
              <a:rPr lang="en">
                <a:latin typeface="Arial"/>
                <a:ea typeface="Arial"/>
                <a:cs typeface="Arial"/>
                <a:sym typeface="Arial"/>
              </a:rPr>
              <a:t>You are going to be an engineer who designs a solution to aid with physical therapy and maintaining client motivation. </a:t>
            </a:r>
          </a:p>
          <a:p>
            <a:pPr marL="457200" lvl="0" indent="-228600" rtl="0">
              <a:spcBef>
                <a:spcPts val="0"/>
              </a:spcBef>
              <a:spcAft>
                <a:spcPts val="0"/>
              </a:spcAft>
              <a:buFont typeface="Arial"/>
            </a:pPr>
            <a:r>
              <a:rPr lang="en">
                <a:latin typeface="Arial"/>
                <a:ea typeface="Arial"/>
                <a:cs typeface="Arial"/>
                <a:sym typeface="Arial"/>
              </a:rPr>
              <a:t>You will create a therapy based game and controller that could be used by a person who has an injury to the nervous system to help them recover from the injury. </a:t>
            </a:r>
          </a:p>
          <a:p>
            <a:pPr marL="457200" lvl="0" indent="-228600" rtl="0">
              <a:spcBef>
                <a:spcPts val="0"/>
              </a:spcBef>
              <a:spcAft>
                <a:spcPts val="0"/>
              </a:spcAft>
              <a:buFont typeface="Arial"/>
            </a:pPr>
            <a:r>
              <a:rPr lang="en">
                <a:latin typeface="Arial"/>
                <a:ea typeface="Arial"/>
                <a:cs typeface="Arial"/>
                <a:sym typeface="Arial"/>
              </a:rPr>
              <a:t>Your game will also be dynamic in the way that it is balanced to help the player maintain a satisfactory level of challenge. </a:t>
            </a:r>
          </a:p>
          <a:p>
            <a:pPr marL="457200" lvl="0" indent="-228600">
              <a:spcBef>
                <a:spcPts val="0"/>
              </a:spcBef>
              <a:spcAft>
                <a:spcPts val="0"/>
              </a:spcAft>
              <a:buFont typeface="Arial"/>
            </a:pPr>
            <a:r>
              <a:rPr lang="en">
                <a:latin typeface="Arial"/>
                <a:ea typeface="Arial"/>
                <a:cs typeface="Arial"/>
                <a:sym typeface="Arial"/>
              </a:rPr>
              <a:t>Before you get started, let’s explore some background information about the project. </a:t>
            </a:r>
          </a:p>
          <a:p>
            <a:pPr lvl="0">
              <a:spcBef>
                <a:spcPts val="0"/>
              </a:spcBef>
              <a:buNone/>
            </a:pPr>
            <a:endParaRPr/>
          </a:p>
        </p:txBody>
      </p:sp>
    </p:spTree>
    <p:extLst>
      <p:ext uri="{BB962C8B-B14F-4D97-AF65-F5344CB8AC3E}">
        <p14:creationId xmlns:p14="http://schemas.microsoft.com/office/powerpoint/2010/main" val="3441343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139675"/>
            <a:ext cx="8520600" cy="572700"/>
          </a:xfrm>
          <a:prstGeom prst="rect">
            <a:avLst/>
          </a:prstGeom>
        </p:spPr>
        <p:txBody>
          <a:bodyPr lIns="91425" tIns="91425" rIns="91425" bIns="91425" anchor="t" anchorCtr="0">
            <a:noAutofit/>
          </a:bodyPr>
          <a:lstStyle/>
          <a:p>
            <a:pPr lvl="0">
              <a:spcBef>
                <a:spcPts val="0"/>
              </a:spcBef>
              <a:buNone/>
            </a:pPr>
            <a:r>
              <a:rPr lang="en"/>
              <a:t>Project inspiration</a:t>
            </a:r>
          </a:p>
        </p:txBody>
      </p:sp>
      <p:sp>
        <p:nvSpPr>
          <p:cNvPr id="71" name="Shape 71"/>
          <p:cNvSpPr txBox="1">
            <a:spLocks noGrp="1"/>
          </p:cNvSpPr>
          <p:nvPr>
            <p:ph type="body" idx="1"/>
          </p:nvPr>
        </p:nvSpPr>
        <p:spPr>
          <a:xfrm>
            <a:off x="254425" y="776025"/>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pPr>
            <a:r>
              <a:rPr lang="en">
                <a:latin typeface="Arial"/>
                <a:ea typeface="Arial"/>
                <a:cs typeface="Arial"/>
                <a:sym typeface="Arial"/>
              </a:rPr>
              <a:t>HumAnS (Human-Automation Systems) Lab at Georgia Tech</a:t>
            </a:r>
          </a:p>
          <a:p>
            <a:pPr marL="457200" lvl="0" indent="-228600" rtl="0">
              <a:spcBef>
                <a:spcPts val="0"/>
              </a:spcBef>
              <a:spcAft>
                <a:spcPts val="0"/>
              </a:spcAft>
              <a:buFont typeface="Arial"/>
            </a:pPr>
            <a:r>
              <a:rPr lang="en">
                <a:latin typeface="Arial"/>
                <a:ea typeface="Arial"/>
                <a:cs typeface="Arial"/>
                <a:sym typeface="Arial"/>
              </a:rPr>
              <a:t>Dr. Ayanna Howard and PHD researcher Brittney English </a:t>
            </a:r>
          </a:p>
          <a:p>
            <a:pPr marL="457200" lvl="0" indent="-228600" rtl="0">
              <a:spcBef>
                <a:spcPts val="0"/>
              </a:spcBef>
              <a:spcAft>
                <a:spcPts val="0"/>
              </a:spcAft>
              <a:buFont typeface="Arial"/>
            </a:pPr>
            <a:r>
              <a:rPr lang="en">
                <a:latin typeface="Arial"/>
                <a:ea typeface="Arial"/>
                <a:cs typeface="Arial"/>
                <a:sym typeface="Arial"/>
              </a:rPr>
              <a:t>Developing a way to encourage stroke patients complete physical therapy exercises using video games</a:t>
            </a:r>
          </a:p>
          <a:p>
            <a:pPr marL="457200" lvl="0" indent="-228600" rtl="0">
              <a:spcBef>
                <a:spcPts val="0"/>
              </a:spcBef>
              <a:spcAft>
                <a:spcPts val="0"/>
              </a:spcAft>
              <a:buFont typeface="Arial"/>
            </a:pPr>
            <a:r>
              <a:rPr lang="en">
                <a:latin typeface="Arial"/>
                <a:ea typeface="Arial"/>
                <a:cs typeface="Arial"/>
                <a:sym typeface="Arial"/>
              </a:rPr>
              <a:t>Video of Brittney explaining her project: </a:t>
            </a:r>
            <a:r>
              <a:rPr lang="en" u="sng">
                <a:solidFill>
                  <a:srgbClr val="1155CC"/>
                </a:solidFill>
                <a:latin typeface="Arial"/>
                <a:ea typeface="Arial"/>
                <a:cs typeface="Arial"/>
                <a:sym typeface="Arial"/>
                <a:hlinkClick r:id="rId3"/>
              </a:rPr>
              <a:t>https://vimeo.com/194162353</a:t>
            </a:r>
            <a:r>
              <a:rPr lang="en">
                <a:latin typeface="Arial"/>
                <a:ea typeface="Arial"/>
                <a:cs typeface="Arial"/>
                <a:sym typeface="Arial"/>
              </a:rPr>
              <a:t> (Password: Ryko) </a:t>
            </a:r>
          </a:p>
          <a:p>
            <a:pPr lvl="0">
              <a:spcBef>
                <a:spcPts val="0"/>
              </a:spcBef>
              <a:spcAft>
                <a:spcPts val="0"/>
              </a:spcAft>
              <a:buNone/>
            </a:pPr>
            <a:endParaRPr/>
          </a:p>
        </p:txBody>
      </p:sp>
      <p:pic>
        <p:nvPicPr>
          <p:cNvPr id="72" name="Shape 72" descr="Screenshot 2016-07-12 at 3.07.23 PM.png"/>
          <p:cNvPicPr preferRelativeResize="0"/>
          <p:nvPr/>
        </p:nvPicPr>
        <p:blipFill rotWithShape="1">
          <a:blip r:embed="rId4">
            <a:alphaModFix/>
          </a:blip>
          <a:srcRect/>
          <a:stretch/>
        </p:blipFill>
        <p:spPr>
          <a:xfrm>
            <a:off x="3883875" y="2957525"/>
            <a:ext cx="3755400" cy="2040600"/>
          </a:xfrm>
          <a:prstGeom prst="rect">
            <a:avLst/>
          </a:prstGeom>
          <a:noFill/>
          <a:ln>
            <a:noFill/>
          </a:ln>
        </p:spPr>
      </p:pic>
      <p:pic>
        <p:nvPicPr>
          <p:cNvPr id="73" name="Shape 73"/>
          <p:cNvPicPr preferRelativeResize="0"/>
          <p:nvPr/>
        </p:nvPicPr>
        <p:blipFill rotWithShape="1">
          <a:blip r:embed="rId5">
            <a:alphaModFix/>
          </a:blip>
          <a:srcRect/>
          <a:stretch/>
        </p:blipFill>
        <p:spPr>
          <a:xfrm>
            <a:off x="1765400" y="3038375"/>
            <a:ext cx="1490400" cy="1878900"/>
          </a:xfrm>
          <a:prstGeom prst="rect">
            <a:avLst/>
          </a:prstGeom>
          <a:noFill/>
          <a:ln>
            <a:noFill/>
          </a:ln>
        </p:spPr>
      </p:pic>
    </p:spTree>
    <p:extLst>
      <p:ext uri="{BB962C8B-B14F-4D97-AF65-F5344CB8AC3E}">
        <p14:creationId xmlns:p14="http://schemas.microsoft.com/office/powerpoint/2010/main" val="1635039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237825"/>
            <a:ext cx="8520600" cy="572700"/>
          </a:xfrm>
          <a:prstGeom prst="rect">
            <a:avLst/>
          </a:prstGeom>
        </p:spPr>
        <p:txBody>
          <a:bodyPr lIns="91425" tIns="91425" rIns="91425" bIns="91425" anchor="t" anchorCtr="0">
            <a:noAutofit/>
          </a:bodyPr>
          <a:lstStyle/>
          <a:p>
            <a:pPr lvl="0" rtl="0">
              <a:spcBef>
                <a:spcPts val="0"/>
              </a:spcBef>
              <a:buNone/>
            </a:pPr>
            <a:r>
              <a:rPr lang="en"/>
              <a:t>Project motivation</a:t>
            </a:r>
          </a:p>
        </p:txBody>
      </p:sp>
      <p:sp>
        <p:nvSpPr>
          <p:cNvPr id="79" name="Shape 79"/>
          <p:cNvSpPr txBox="1">
            <a:spLocks noGrp="1"/>
          </p:cNvSpPr>
          <p:nvPr>
            <p:ph type="body" idx="1"/>
          </p:nvPr>
        </p:nvSpPr>
        <p:spPr>
          <a:xfrm>
            <a:off x="311700" y="688650"/>
            <a:ext cx="8520600" cy="3334800"/>
          </a:xfrm>
          <a:prstGeom prst="rect">
            <a:avLst/>
          </a:prstGeom>
        </p:spPr>
        <p:txBody>
          <a:bodyPr lIns="91425" tIns="91425" rIns="91425" bIns="91425" anchor="t" anchorCtr="0">
            <a:noAutofit/>
          </a:bodyPr>
          <a:lstStyle/>
          <a:p>
            <a:pPr lvl="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pPr>
            <a:r>
              <a:rPr lang="en">
                <a:latin typeface="Arial"/>
                <a:ea typeface="Arial"/>
                <a:cs typeface="Arial"/>
                <a:sym typeface="Arial"/>
              </a:rPr>
              <a:t>A stroke happens when blood flow to a part of the brain is blocked. This causes the brain to lose oxygen and cells in that area can die. </a:t>
            </a:r>
          </a:p>
          <a:p>
            <a:pPr lvl="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pPr>
            <a:r>
              <a:rPr lang="en">
                <a:latin typeface="Arial"/>
                <a:ea typeface="Arial"/>
                <a:cs typeface="Arial"/>
                <a:sym typeface="Arial"/>
              </a:rPr>
              <a:t>Strokes can have many, but varied, devastating side effects. The effects of a stroke depend on the location of the blockage and the severity, but some examples of impacts include memory loss, paralysis, etc. </a:t>
            </a:r>
          </a:p>
          <a:p>
            <a:pPr lvl="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pPr>
            <a:r>
              <a:rPr lang="en">
                <a:latin typeface="Arial"/>
                <a:ea typeface="Arial"/>
                <a:cs typeface="Arial"/>
                <a:sym typeface="Arial"/>
              </a:rPr>
              <a:t>Brittney is researching how to use robotics combined with therapy video games to help stroke patients</a:t>
            </a:r>
          </a:p>
          <a:p>
            <a:pPr lvl="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pPr>
            <a:r>
              <a:rPr lang="en">
                <a:latin typeface="Arial"/>
                <a:ea typeface="Arial"/>
                <a:cs typeface="Arial"/>
                <a:sym typeface="Arial"/>
              </a:rPr>
              <a:t>Stroke patients often need physical therapy to help them regain bodily functions</a:t>
            </a:r>
          </a:p>
          <a:p>
            <a:pPr lvl="0" indent="457200" rtl="0">
              <a:spcBef>
                <a:spcPts val="0"/>
              </a:spcBef>
              <a:spcAft>
                <a:spcPts val="0"/>
              </a:spcAft>
              <a:buNone/>
            </a:pPr>
            <a:endParaRPr>
              <a:latin typeface="Arial"/>
              <a:ea typeface="Arial"/>
              <a:cs typeface="Arial"/>
              <a:sym typeface="Arial"/>
            </a:endParaRPr>
          </a:p>
        </p:txBody>
      </p:sp>
    </p:spTree>
    <p:extLst>
      <p:ext uri="{BB962C8B-B14F-4D97-AF65-F5344CB8AC3E}">
        <p14:creationId xmlns:p14="http://schemas.microsoft.com/office/powerpoint/2010/main" val="1231196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128125"/>
            <a:ext cx="8520600" cy="572700"/>
          </a:xfrm>
          <a:prstGeom prst="rect">
            <a:avLst/>
          </a:prstGeom>
        </p:spPr>
        <p:txBody>
          <a:bodyPr lIns="91425" tIns="91425" rIns="91425" bIns="91425" anchor="t" anchorCtr="0">
            <a:noAutofit/>
          </a:bodyPr>
          <a:lstStyle/>
          <a:p>
            <a:pPr lvl="0" rtl="0">
              <a:spcBef>
                <a:spcPts val="0"/>
              </a:spcBef>
              <a:buNone/>
            </a:pPr>
            <a:r>
              <a:rPr lang="en"/>
              <a:t>Project motivation</a:t>
            </a:r>
          </a:p>
        </p:txBody>
      </p:sp>
      <p:sp>
        <p:nvSpPr>
          <p:cNvPr id="85" name="Shape 85"/>
          <p:cNvSpPr txBox="1">
            <a:spLocks noGrp="1"/>
          </p:cNvSpPr>
          <p:nvPr>
            <p:ph type="body" idx="1"/>
          </p:nvPr>
        </p:nvSpPr>
        <p:spPr>
          <a:xfrm>
            <a:off x="311700" y="603325"/>
            <a:ext cx="8520600" cy="3334800"/>
          </a:xfrm>
          <a:prstGeom prst="rect">
            <a:avLst/>
          </a:prstGeom>
        </p:spPr>
        <p:txBody>
          <a:bodyPr lIns="91425" tIns="91425" rIns="91425" bIns="91425" anchor="t" anchorCtr="0">
            <a:noAutofit/>
          </a:bodyPr>
          <a:lstStyle/>
          <a:p>
            <a:pPr lvl="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buChar char="●"/>
            </a:pPr>
            <a:r>
              <a:rPr lang="en">
                <a:latin typeface="Arial"/>
                <a:ea typeface="Arial"/>
                <a:cs typeface="Arial"/>
                <a:sym typeface="Arial"/>
              </a:rPr>
              <a:t>Often stroke patients need to rehabilitate the movement of their wrists and hands. </a:t>
            </a:r>
          </a:p>
          <a:p>
            <a:pPr lvl="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buChar char="●"/>
            </a:pPr>
            <a:r>
              <a:rPr lang="en">
                <a:latin typeface="Arial"/>
                <a:ea typeface="Arial"/>
                <a:cs typeface="Arial"/>
                <a:sym typeface="Arial"/>
              </a:rPr>
              <a:t>Having proper wrist/hand motion is important in maintaining quality of life and independence. </a:t>
            </a:r>
          </a:p>
          <a:p>
            <a:pPr lvl="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buChar char="●"/>
            </a:pPr>
            <a:r>
              <a:rPr lang="en">
                <a:latin typeface="Arial"/>
                <a:ea typeface="Arial"/>
                <a:cs typeface="Arial"/>
                <a:sym typeface="Arial"/>
              </a:rPr>
              <a:t>People who have lost functionality of those parts cannot easily provide personal care for themselves and might need assistance with daily events like bathing or going to the restroom. </a:t>
            </a:r>
          </a:p>
          <a:p>
            <a:pPr lvl="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buChar char="●"/>
            </a:pPr>
            <a:r>
              <a:rPr lang="en">
                <a:latin typeface="Arial"/>
                <a:ea typeface="Arial"/>
                <a:cs typeface="Arial"/>
                <a:sym typeface="Arial"/>
              </a:rPr>
              <a:t>As a result, the patients lose privacy when they need assistance with personal care. </a:t>
            </a:r>
          </a:p>
          <a:p>
            <a:pPr lvl="0" rtl="0">
              <a:spcBef>
                <a:spcPts val="0"/>
              </a:spcBef>
              <a:spcAft>
                <a:spcPts val="0"/>
              </a:spcAft>
              <a:buNone/>
            </a:pPr>
            <a:endParaRPr>
              <a:latin typeface="Arial"/>
              <a:ea typeface="Arial"/>
              <a:cs typeface="Arial"/>
              <a:sym typeface="Arial"/>
            </a:endParaRPr>
          </a:p>
        </p:txBody>
      </p:sp>
    </p:spTree>
    <p:extLst>
      <p:ext uri="{BB962C8B-B14F-4D97-AF65-F5344CB8AC3E}">
        <p14:creationId xmlns:p14="http://schemas.microsoft.com/office/powerpoint/2010/main" val="1760797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250750" y="152475"/>
            <a:ext cx="8520600" cy="572700"/>
          </a:xfrm>
          <a:prstGeom prst="rect">
            <a:avLst/>
          </a:prstGeom>
        </p:spPr>
        <p:txBody>
          <a:bodyPr lIns="91425" tIns="91425" rIns="91425" bIns="91425" anchor="t" anchorCtr="0">
            <a:noAutofit/>
          </a:bodyPr>
          <a:lstStyle/>
          <a:p>
            <a:pPr lvl="0">
              <a:spcBef>
                <a:spcPts val="0"/>
              </a:spcBef>
              <a:buNone/>
            </a:pPr>
            <a:r>
              <a:rPr lang="en"/>
              <a:t>Project motivation	</a:t>
            </a:r>
          </a:p>
        </p:txBody>
      </p:sp>
      <p:sp>
        <p:nvSpPr>
          <p:cNvPr id="91" name="Shape 91"/>
          <p:cNvSpPr txBox="1">
            <a:spLocks noGrp="1"/>
          </p:cNvSpPr>
          <p:nvPr>
            <p:ph type="body" idx="1"/>
          </p:nvPr>
        </p:nvSpPr>
        <p:spPr>
          <a:xfrm>
            <a:off x="250750" y="783100"/>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buChar char="●"/>
            </a:pPr>
            <a:r>
              <a:rPr lang="en">
                <a:latin typeface="Arial"/>
                <a:ea typeface="Arial"/>
                <a:cs typeface="Arial"/>
                <a:sym typeface="Arial"/>
              </a:rPr>
              <a:t>Patients do not always enjoy participating in physical therapy </a:t>
            </a:r>
          </a:p>
          <a:p>
            <a:pPr marL="457200" lvl="0" indent="-228600" rtl="0">
              <a:spcBef>
                <a:spcPts val="0"/>
              </a:spcBef>
              <a:spcAft>
                <a:spcPts val="0"/>
              </a:spcAft>
              <a:buFont typeface="Arial"/>
              <a:buChar char="●"/>
            </a:pPr>
            <a:r>
              <a:rPr lang="en">
                <a:latin typeface="Arial"/>
                <a:ea typeface="Arial"/>
                <a:cs typeface="Arial"/>
                <a:sym typeface="Arial"/>
              </a:rPr>
              <a:t>Results in low morale and slower recovery time</a:t>
            </a:r>
          </a:p>
          <a:p>
            <a:pPr marL="457200" lvl="0" indent="-228600" rtl="0">
              <a:spcBef>
                <a:spcPts val="0"/>
              </a:spcBef>
              <a:spcAft>
                <a:spcPts val="0"/>
              </a:spcAft>
              <a:buFont typeface="Arial"/>
              <a:buChar char="●"/>
            </a:pPr>
            <a:r>
              <a:rPr lang="en">
                <a:latin typeface="Arial"/>
                <a:ea typeface="Arial"/>
                <a:cs typeface="Arial"/>
                <a:sym typeface="Arial"/>
              </a:rPr>
              <a:t>Britney hypothesizes that if dynamic games are used in therapy, then patients will engage longer in the exercises and stay motivated, which will improve patient outcome</a:t>
            </a:r>
          </a:p>
          <a:p>
            <a:pPr marL="457200" lvl="0" indent="-228600">
              <a:spcBef>
                <a:spcPts val="0"/>
              </a:spcBef>
              <a:spcAft>
                <a:spcPts val="0"/>
              </a:spcAft>
              <a:buFont typeface="Arial"/>
              <a:buChar char="●"/>
            </a:pPr>
            <a:r>
              <a:rPr lang="en">
                <a:latin typeface="Arial"/>
                <a:ea typeface="Arial"/>
                <a:cs typeface="Arial"/>
                <a:sym typeface="Arial"/>
              </a:rPr>
              <a:t>Additionally, the adaptability allows the game to have a longer life since it can grow with the player and be used multiple times. </a:t>
            </a:r>
          </a:p>
          <a:p>
            <a:pPr lvl="0">
              <a:spcBef>
                <a:spcPts val="0"/>
              </a:spcBef>
              <a:buNone/>
            </a:pPr>
            <a:endParaRPr/>
          </a:p>
        </p:txBody>
      </p:sp>
    </p:spTree>
    <p:extLst>
      <p:ext uri="{BB962C8B-B14F-4D97-AF65-F5344CB8AC3E}">
        <p14:creationId xmlns:p14="http://schemas.microsoft.com/office/powerpoint/2010/main" val="464492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250"/>
            <a:ext cx="8520600" cy="572700"/>
          </a:xfrm>
          <a:prstGeom prst="rect">
            <a:avLst/>
          </a:prstGeom>
        </p:spPr>
        <p:txBody>
          <a:bodyPr lIns="91425" tIns="91425" rIns="91425" bIns="91425" anchor="t" anchorCtr="0">
            <a:noAutofit/>
          </a:bodyPr>
          <a:lstStyle/>
          <a:p>
            <a:pPr lvl="0">
              <a:spcBef>
                <a:spcPts val="0"/>
              </a:spcBef>
              <a:buNone/>
            </a:pPr>
            <a:r>
              <a:rPr lang="en"/>
              <a:t>Strokes </a:t>
            </a:r>
          </a:p>
        </p:txBody>
      </p:sp>
      <p:sp>
        <p:nvSpPr>
          <p:cNvPr id="97" name="Shape 97"/>
          <p:cNvSpPr txBox="1">
            <a:spLocks noGrp="1"/>
          </p:cNvSpPr>
          <p:nvPr>
            <p:ph type="body" idx="1"/>
          </p:nvPr>
        </p:nvSpPr>
        <p:spPr>
          <a:xfrm>
            <a:off x="273525" y="904350"/>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pPr>
            <a:r>
              <a:rPr lang="en">
                <a:latin typeface="Arial"/>
                <a:ea typeface="Arial"/>
                <a:cs typeface="Arial"/>
                <a:sym typeface="Arial"/>
              </a:rPr>
              <a:t>Affect over 795,000 Americans per year </a:t>
            </a:r>
          </a:p>
          <a:p>
            <a:pPr lvl="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pPr>
            <a:r>
              <a:rPr lang="en">
                <a:latin typeface="Arial"/>
                <a:ea typeface="Arial"/>
                <a:cs typeface="Arial"/>
                <a:sym typeface="Arial"/>
              </a:rPr>
              <a:t>While most strokes occur in people over age 65, up to 15% of strokes occur in people under 45, which can include young people.</a:t>
            </a:r>
          </a:p>
          <a:p>
            <a:pPr lvl="0" rtl="0">
              <a:spcBef>
                <a:spcPts val="0"/>
              </a:spcBef>
              <a:spcAft>
                <a:spcPts val="0"/>
              </a:spcAft>
              <a:buNone/>
            </a:pPr>
            <a:r>
              <a:rPr lang="en">
                <a:latin typeface="Arial"/>
                <a:ea typeface="Arial"/>
                <a:cs typeface="Arial"/>
                <a:sym typeface="Arial"/>
              </a:rPr>
              <a:t> </a:t>
            </a:r>
          </a:p>
          <a:p>
            <a:pPr marL="457200" lvl="0" indent="-228600" rtl="0">
              <a:spcBef>
                <a:spcPts val="0"/>
              </a:spcBef>
              <a:spcAft>
                <a:spcPts val="0"/>
              </a:spcAft>
              <a:buFont typeface="Arial"/>
            </a:pPr>
            <a:r>
              <a:rPr lang="en">
                <a:latin typeface="Arial"/>
                <a:ea typeface="Arial"/>
                <a:cs typeface="Arial"/>
                <a:sym typeface="Arial"/>
              </a:rPr>
              <a:t>Brittney’s research is important because it has the potential to help a wide range of people who are affected by stroke and even their caregivers. </a:t>
            </a:r>
          </a:p>
          <a:p>
            <a:pPr lvl="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pPr>
            <a:r>
              <a:rPr lang="en">
                <a:latin typeface="Arial"/>
                <a:ea typeface="Arial"/>
                <a:cs typeface="Arial"/>
                <a:sym typeface="Arial"/>
              </a:rPr>
              <a:t>It could even be used by patients with similar other conditions or injuries. </a:t>
            </a:r>
          </a:p>
          <a:p>
            <a:pPr lvl="0" rtl="0">
              <a:spcBef>
                <a:spcPts val="0"/>
              </a:spcBef>
              <a:spcAft>
                <a:spcPts val="0"/>
              </a:spcAft>
              <a:buNone/>
            </a:pPr>
            <a:endParaRPr>
              <a:latin typeface="Arial"/>
              <a:ea typeface="Arial"/>
              <a:cs typeface="Arial"/>
              <a:sym typeface="Arial"/>
            </a:endParaRPr>
          </a:p>
        </p:txBody>
      </p:sp>
    </p:spTree>
    <p:extLst>
      <p:ext uri="{BB962C8B-B14F-4D97-AF65-F5344CB8AC3E}">
        <p14:creationId xmlns:p14="http://schemas.microsoft.com/office/powerpoint/2010/main" val="328440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67175"/>
            <a:ext cx="8520600" cy="572700"/>
          </a:xfrm>
          <a:prstGeom prst="rect">
            <a:avLst/>
          </a:prstGeom>
        </p:spPr>
        <p:txBody>
          <a:bodyPr lIns="91425" tIns="91425" rIns="91425" bIns="91425" anchor="t" anchorCtr="0">
            <a:noAutofit/>
          </a:bodyPr>
          <a:lstStyle/>
          <a:p>
            <a:pPr lvl="0">
              <a:spcBef>
                <a:spcPts val="0"/>
              </a:spcBef>
              <a:buNone/>
            </a:pPr>
            <a:r>
              <a:rPr lang="en"/>
              <a:t>Let’s Play!</a:t>
            </a:r>
          </a:p>
        </p:txBody>
      </p:sp>
      <p:sp>
        <p:nvSpPr>
          <p:cNvPr id="72" name="Shape 72"/>
          <p:cNvSpPr txBox="1">
            <a:spLocks noGrp="1"/>
          </p:cNvSpPr>
          <p:nvPr>
            <p:ph type="body" idx="1"/>
          </p:nvPr>
        </p:nvSpPr>
        <p:spPr>
          <a:xfrm>
            <a:off x="182825" y="639875"/>
            <a:ext cx="8873400" cy="3334800"/>
          </a:xfrm>
          <a:prstGeom prst="rect">
            <a:avLst/>
          </a:prstGeom>
        </p:spPr>
        <p:txBody>
          <a:bodyPr lIns="91425" tIns="91425" rIns="91425" bIns="91425" anchor="t" anchorCtr="0">
            <a:noAutofit/>
          </a:bodyPr>
          <a:lstStyle/>
          <a:p>
            <a:pPr marL="228600" lvl="0" indent="-165100">
              <a:lnSpc>
                <a:spcPct val="80000"/>
              </a:lnSpc>
              <a:spcBef>
                <a:spcPts val="0"/>
              </a:spcBef>
              <a:spcAft>
                <a:spcPts val="0"/>
              </a:spcAft>
              <a:buSzPct val="100000"/>
              <a:buFont typeface="Oswald"/>
              <a:buChar char="•"/>
            </a:pPr>
            <a:r>
              <a:rPr lang="en">
                <a:latin typeface="Oswald"/>
                <a:ea typeface="Oswald"/>
                <a:cs typeface="Oswald"/>
                <a:sym typeface="Oswald"/>
              </a:rPr>
              <a:t>Inspired by the HumAnS (Human-Automation Systems) Lab at Georgia Tech</a:t>
            </a:r>
          </a:p>
          <a:p>
            <a:pPr marL="228600" lvl="0" indent="-165100">
              <a:lnSpc>
                <a:spcPct val="80000"/>
              </a:lnSpc>
              <a:spcBef>
                <a:spcPts val="1000"/>
              </a:spcBef>
              <a:spcAft>
                <a:spcPts val="0"/>
              </a:spcAft>
              <a:buSzPct val="100000"/>
              <a:buFont typeface="Oswald"/>
              <a:buChar char="•"/>
            </a:pPr>
            <a:r>
              <a:rPr lang="en">
                <a:latin typeface="Oswald"/>
                <a:ea typeface="Oswald"/>
                <a:cs typeface="Oswald"/>
                <a:sym typeface="Oswald"/>
              </a:rPr>
              <a:t>PHD researcher Brittney English is developing a way to help stroke patients complete physical therapy exercises using video games. </a:t>
            </a:r>
          </a:p>
          <a:p>
            <a:pPr marL="228600" lvl="0" indent="-165100">
              <a:lnSpc>
                <a:spcPct val="80000"/>
              </a:lnSpc>
              <a:spcBef>
                <a:spcPts val="1000"/>
              </a:spcBef>
              <a:spcAft>
                <a:spcPts val="0"/>
              </a:spcAft>
              <a:buSzPct val="100000"/>
              <a:buFont typeface="Oswald"/>
              <a:buChar char="•"/>
            </a:pPr>
            <a:r>
              <a:rPr lang="en">
                <a:latin typeface="Oswald"/>
                <a:ea typeface="Oswald"/>
                <a:cs typeface="Oswald"/>
                <a:sym typeface="Oswald"/>
              </a:rPr>
              <a:t>Emulate Brittney’s university level research </a:t>
            </a:r>
          </a:p>
          <a:p>
            <a:pPr marL="228600" lvl="0" indent="-165100">
              <a:lnSpc>
                <a:spcPct val="80000"/>
              </a:lnSpc>
              <a:spcBef>
                <a:spcPts val="1000"/>
              </a:spcBef>
              <a:spcAft>
                <a:spcPts val="0"/>
              </a:spcAft>
              <a:buSzPct val="100000"/>
              <a:buFont typeface="Oswald"/>
              <a:buChar char="•"/>
            </a:pPr>
            <a:r>
              <a:rPr lang="en">
                <a:latin typeface="Oswald"/>
                <a:ea typeface="Oswald"/>
                <a:cs typeface="Oswald"/>
                <a:sym typeface="Oswald"/>
              </a:rPr>
              <a:t>Experience what it is like to be a computer scientist, game designer, industrial engineer, and a graphic designer, among other careers. </a:t>
            </a:r>
          </a:p>
        </p:txBody>
      </p:sp>
      <p:pic>
        <p:nvPicPr>
          <p:cNvPr id="73" name="Shape 73"/>
          <p:cNvPicPr preferRelativeResize="0"/>
          <p:nvPr/>
        </p:nvPicPr>
        <p:blipFill rotWithShape="1">
          <a:blip r:embed="rId3">
            <a:alphaModFix/>
          </a:blip>
          <a:srcRect/>
          <a:stretch/>
        </p:blipFill>
        <p:spPr>
          <a:xfrm>
            <a:off x="1935825" y="2772074"/>
            <a:ext cx="1798500" cy="2267100"/>
          </a:xfrm>
          <a:prstGeom prst="rect">
            <a:avLst/>
          </a:prstGeom>
          <a:noFill/>
          <a:ln>
            <a:noFill/>
          </a:ln>
        </p:spPr>
      </p:pic>
      <p:pic>
        <p:nvPicPr>
          <p:cNvPr id="74" name="Shape 74" descr="http://robotics.gatech.edu/sites/default/files/HUMANS-lab.jpg"/>
          <p:cNvPicPr preferRelativeResize="0"/>
          <p:nvPr/>
        </p:nvPicPr>
        <p:blipFill rotWithShape="1">
          <a:blip r:embed="rId4">
            <a:alphaModFix/>
          </a:blip>
          <a:srcRect/>
          <a:stretch/>
        </p:blipFill>
        <p:spPr>
          <a:xfrm>
            <a:off x="5016375" y="2742374"/>
            <a:ext cx="2936699" cy="2326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104825"/>
            <a:ext cx="8520600" cy="572700"/>
          </a:xfrm>
          <a:prstGeom prst="rect">
            <a:avLst/>
          </a:prstGeom>
        </p:spPr>
        <p:txBody>
          <a:bodyPr lIns="91425" tIns="91425" rIns="91425" bIns="91425" anchor="t" anchorCtr="0">
            <a:noAutofit/>
          </a:bodyPr>
          <a:lstStyle/>
          <a:p>
            <a:pPr lvl="0">
              <a:spcBef>
                <a:spcPts val="0"/>
              </a:spcBef>
              <a:buNone/>
            </a:pPr>
            <a:r>
              <a:rPr lang="en"/>
              <a:t>Pilot study</a:t>
            </a:r>
          </a:p>
        </p:txBody>
      </p:sp>
      <p:sp>
        <p:nvSpPr>
          <p:cNvPr id="103" name="Shape 103"/>
          <p:cNvSpPr txBox="1">
            <a:spLocks noGrp="1"/>
          </p:cNvSpPr>
          <p:nvPr>
            <p:ph type="body" idx="1"/>
          </p:nvPr>
        </p:nvSpPr>
        <p:spPr>
          <a:xfrm>
            <a:off x="311700" y="677525"/>
            <a:ext cx="8520600" cy="3334800"/>
          </a:xfrm>
          <a:prstGeom prst="rect">
            <a:avLst/>
          </a:prstGeom>
        </p:spPr>
        <p:txBody>
          <a:bodyPr lIns="91425" tIns="91425" rIns="91425" bIns="91425" anchor="t" anchorCtr="0">
            <a:noAutofit/>
          </a:bodyPr>
          <a:lstStyle/>
          <a:p>
            <a:pPr lvl="0" indent="457200" rtl="0">
              <a:spcBef>
                <a:spcPts val="0"/>
              </a:spcBef>
              <a:spcAft>
                <a:spcPts val="0"/>
              </a:spcAft>
              <a:buNone/>
            </a:pPr>
            <a:r>
              <a:rPr lang="en">
                <a:latin typeface="Arial"/>
                <a:ea typeface="Arial"/>
                <a:cs typeface="Arial"/>
                <a:sym typeface="Arial"/>
              </a:rPr>
              <a:t>Brittney conducted a pilot study. A pilot study is a small scale experiment that is conducted early on to do quick research prior to further project development. </a:t>
            </a:r>
          </a:p>
          <a:p>
            <a:pPr lvl="0" indent="457200" rtl="0">
              <a:spcBef>
                <a:spcPts val="0"/>
              </a:spcBef>
              <a:spcAft>
                <a:spcPts val="0"/>
              </a:spcAft>
              <a:buNone/>
            </a:pPr>
            <a:r>
              <a:rPr lang="en">
                <a:latin typeface="Arial"/>
                <a:ea typeface="Arial"/>
                <a:cs typeface="Arial"/>
                <a:sym typeface="Arial"/>
              </a:rPr>
              <a:t>Below is the robotic wrist system that is connected to a game on a tablet via bluetooth. Participants put their hand in the robotic arm, which is connected to a microcontroller (a small computer brain). The robotic arm contains wrist sensors which measure the angle of the wrist in real time thus allowing the sensor to detect and report movement. </a:t>
            </a:r>
          </a:p>
          <a:p>
            <a:pPr lvl="0" indent="457200" rtl="0">
              <a:spcBef>
                <a:spcPts val="0"/>
              </a:spcBef>
              <a:spcAft>
                <a:spcPts val="0"/>
              </a:spcAft>
              <a:buNone/>
            </a:pPr>
            <a:endParaRPr sz="1100">
              <a:latin typeface="Arial"/>
              <a:ea typeface="Arial"/>
              <a:cs typeface="Arial"/>
              <a:sym typeface="Arial"/>
            </a:endParaRPr>
          </a:p>
          <a:p>
            <a:pPr lvl="0" indent="387350">
              <a:spcBef>
                <a:spcPts val="0"/>
              </a:spcBef>
              <a:spcAft>
                <a:spcPts val="0"/>
              </a:spcAft>
              <a:buClr>
                <a:schemeClr val="dk2"/>
              </a:buClr>
              <a:buSzPct val="100000"/>
              <a:buFont typeface="Arial"/>
              <a:buNone/>
            </a:pPr>
            <a:endParaRPr sz="1100">
              <a:latin typeface="Arial"/>
              <a:ea typeface="Arial"/>
              <a:cs typeface="Arial"/>
              <a:sym typeface="Arial"/>
            </a:endParaRPr>
          </a:p>
        </p:txBody>
      </p:sp>
      <p:pic>
        <p:nvPicPr>
          <p:cNvPr id="104" name="Shape 104" descr="Screenshot 2016-07-12 at 3.07.23 PM.png"/>
          <p:cNvPicPr preferRelativeResize="0"/>
          <p:nvPr/>
        </p:nvPicPr>
        <p:blipFill>
          <a:blip r:embed="rId3">
            <a:alphaModFix/>
          </a:blip>
          <a:stretch>
            <a:fillRect/>
          </a:stretch>
        </p:blipFill>
        <p:spPr>
          <a:xfrm>
            <a:off x="2414300" y="3213775"/>
            <a:ext cx="3551949" cy="1929725"/>
          </a:xfrm>
          <a:prstGeom prst="rect">
            <a:avLst/>
          </a:prstGeom>
          <a:noFill/>
          <a:ln>
            <a:noFill/>
          </a:ln>
        </p:spPr>
      </p:pic>
    </p:spTree>
    <p:extLst>
      <p:ext uri="{BB962C8B-B14F-4D97-AF65-F5344CB8AC3E}">
        <p14:creationId xmlns:p14="http://schemas.microsoft.com/office/powerpoint/2010/main" val="3298214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rtl="0">
              <a:spcBef>
                <a:spcPts val="0"/>
              </a:spcBef>
              <a:buNone/>
            </a:pPr>
            <a:r>
              <a:rPr lang="en"/>
              <a:t>Pilot study: RoboBlaster</a:t>
            </a:r>
          </a:p>
        </p:txBody>
      </p:sp>
      <p:sp>
        <p:nvSpPr>
          <p:cNvPr id="110" name="Shape 110"/>
          <p:cNvSpPr txBox="1">
            <a:spLocks noGrp="1"/>
          </p:cNvSpPr>
          <p:nvPr>
            <p:ph type="body" idx="1"/>
          </p:nvPr>
        </p:nvSpPr>
        <p:spPr>
          <a:xfrm>
            <a:off x="0" y="469250"/>
            <a:ext cx="9144000" cy="3334800"/>
          </a:xfrm>
          <a:prstGeom prst="rect">
            <a:avLst/>
          </a:prstGeom>
        </p:spPr>
        <p:txBody>
          <a:bodyPr lIns="91425" tIns="91425" rIns="91425" bIns="91425" anchor="t" anchorCtr="0">
            <a:noAutofit/>
          </a:bodyPr>
          <a:lstStyle/>
          <a:p>
            <a:pPr lvl="0" indent="387350" rtl="0">
              <a:spcBef>
                <a:spcPts val="0"/>
              </a:spcBef>
              <a:spcAft>
                <a:spcPts val="0"/>
              </a:spcAft>
              <a:buClr>
                <a:schemeClr val="dk2"/>
              </a:buClr>
              <a:buSzPct val="61111"/>
              <a:buFont typeface="Arial"/>
              <a:buNone/>
            </a:pPr>
            <a:r>
              <a:rPr lang="en">
                <a:latin typeface="Arial"/>
                <a:ea typeface="Arial"/>
                <a:cs typeface="Arial"/>
                <a:sym typeface="Arial"/>
              </a:rPr>
              <a:t>Earn points by blasting asteroids </a:t>
            </a:r>
          </a:p>
          <a:p>
            <a:pPr lvl="0" indent="387350" rtl="0">
              <a:spcBef>
                <a:spcPts val="0"/>
              </a:spcBef>
              <a:spcAft>
                <a:spcPts val="0"/>
              </a:spcAft>
              <a:buClr>
                <a:schemeClr val="dk2"/>
              </a:buClr>
              <a:buSzPct val="61111"/>
              <a:buFont typeface="Arial"/>
              <a:buNone/>
            </a:pPr>
            <a:r>
              <a:rPr lang="en">
                <a:latin typeface="Arial"/>
                <a:ea typeface="Arial"/>
                <a:cs typeface="Arial"/>
                <a:sym typeface="Arial"/>
              </a:rPr>
              <a:t>Flexing wrist up or down in the direction of asteroids</a:t>
            </a:r>
          </a:p>
          <a:p>
            <a:pPr lvl="0" indent="387350" rtl="0">
              <a:spcBef>
                <a:spcPts val="0"/>
              </a:spcBef>
              <a:spcAft>
                <a:spcPts val="0"/>
              </a:spcAft>
              <a:buClr>
                <a:schemeClr val="dk2"/>
              </a:buClr>
              <a:buSzPct val="61111"/>
              <a:buFont typeface="Arial"/>
              <a:buNone/>
            </a:pPr>
            <a:r>
              <a:rPr lang="en">
                <a:latin typeface="Arial"/>
                <a:ea typeface="Arial"/>
                <a:cs typeface="Arial"/>
                <a:sym typeface="Arial"/>
              </a:rPr>
              <a:t>3 versions of the game: </a:t>
            </a:r>
          </a:p>
          <a:p>
            <a:pPr lvl="0" indent="387350" rtl="0">
              <a:spcBef>
                <a:spcPts val="0"/>
              </a:spcBef>
              <a:spcAft>
                <a:spcPts val="0"/>
              </a:spcAft>
              <a:buClr>
                <a:schemeClr val="dk2"/>
              </a:buClr>
              <a:buSzPct val="61111"/>
              <a:buFont typeface="Arial"/>
              <a:buNone/>
            </a:pPr>
            <a:endParaRPr>
              <a:latin typeface="Arial"/>
              <a:ea typeface="Arial"/>
              <a:cs typeface="Arial"/>
              <a:sym typeface="Arial"/>
            </a:endParaRPr>
          </a:p>
          <a:p>
            <a:pPr marL="0" lvl="0" indent="-69850" rtl="0">
              <a:spcBef>
                <a:spcPts val="0"/>
              </a:spcBef>
              <a:spcAft>
                <a:spcPts val="0"/>
              </a:spcAft>
              <a:buClr>
                <a:schemeClr val="dk2"/>
              </a:buClr>
              <a:buSzPct val="61111"/>
              <a:buFont typeface="Arial"/>
              <a:buNone/>
            </a:pPr>
            <a:r>
              <a:rPr lang="en" b="1">
                <a:latin typeface="Arial"/>
                <a:ea typeface="Arial"/>
                <a:cs typeface="Arial"/>
                <a:sym typeface="Arial"/>
              </a:rPr>
              <a:t>Version 1: High frequency fixed game </a:t>
            </a:r>
          </a:p>
          <a:p>
            <a:pPr marL="0" lvl="0" indent="0" rtl="0">
              <a:spcBef>
                <a:spcPts val="0"/>
              </a:spcBef>
              <a:spcAft>
                <a:spcPts val="0"/>
              </a:spcAft>
              <a:buNone/>
            </a:pPr>
            <a:r>
              <a:rPr lang="en">
                <a:latin typeface="Arial"/>
                <a:ea typeface="Arial"/>
                <a:cs typeface="Arial"/>
                <a:sym typeface="Arial"/>
              </a:rPr>
              <a:t>Plethora of asteroids, not possible to hit them all</a:t>
            </a:r>
          </a:p>
          <a:p>
            <a:pPr marL="0" lvl="0" indent="0" rtl="0">
              <a:spcBef>
                <a:spcPts val="0"/>
              </a:spcBef>
              <a:spcAft>
                <a:spcPts val="0"/>
              </a:spcAft>
              <a:buNone/>
            </a:pPr>
            <a:r>
              <a:rPr lang="en">
                <a:latin typeface="Arial"/>
                <a:ea typeface="Arial"/>
                <a:cs typeface="Arial"/>
                <a:sym typeface="Arial"/>
              </a:rPr>
              <a:t>Launched every 0.3 seconds </a:t>
            </a:r>
          </a:p>
          <a:p>
            <a:pPr lvl="0" rtl="0">
              <a:spcBef>
                <a:spcPts val="0"/>
              </a:spcBef>
              <a:spcAft>
                <a:spcPts val="0"/>
              </a:spcAft>
              <a:buNone/>
            </a:pPr>
            <a:endParaRPr>
              <a:latin typeface="Arial"/>
              <a:ea typeface="Arial"/>
              <a:cs typeface="Arial"/>
              <a:sym typeface="Arial"/>
            </a:endParaRPr>
          </a:p>
          <a:p>
            <a:pPr lvl="0" rtl="0">
              <a:spcBef>
                <a:spcPts val="0"/>
              </a:spcBef>
              <a:spcAft>
                <a:spcPts val="0"/>
              </a:spcAft>
              <a:buNone/>
            </a:pPr>
            <a:r>
              <a:rPr lang="en" b="1">
                <a:latin typeface="Arial"/>
                <a:ea typeface="Arial"/>
                <a:cs typeface="Arial"/>
                <a:sym typeface="Arial"/>
              </a:rPr>
              <a:t>Version 2: Low frequency fixed game </a:t>
            </a:r>
          </a:p>
          <a:p>
            <a:pPr lvl="0" rtl="0">
              <a:spcBef>
                <a:spcPts val="0"/>
              </a:spcBef>
              <a:spcAft>
                <a:spcPts val="0"/>
              </a:spcAft>
              <a:buNone/>
            </a:pPr>
            <a:r>
              <a:rPr lang="en">
                <a:latin typeface="Arial"/>
                <a:ea typeface="Arial"/>
                <a:cs typeface="Arial"/>
                <a:sym typeface="Arial"/>
              </a:rPr>
              <a:t>Underwhelming number of asteroids, spread out so it was easy to blast them all</a:t>
            </a:r>
          </a:p>
          <a:p>
            <a:pPr lvl="0" rtl="0">
              <a:spcBef>
                <a:spcPts val="0"/>
              </a:spcBef>
              <a:spcAft>
                <a:spcPts val="0"/>
              </a:spcAft>
              <a:buNone/>
            </a:pPr>
            <a:r>
              <a:rPr lang="en">
                <a:latin typeface="Arial"/>
                <a:ea typeface="Arial"/>
                <a:cs typeface="Arial"/>
                <a:sym typeface="Arial"/>
              </a:rPr>
              <a:t>Launched every 3 seconds  </a:t>
            </a:r>
          </a:p>
          <a:p>
            <a:pPr lvl="0" rtl="0">
              <a:spcBef>
                <a:spcPts val="0"/>
              </a:spcBef>
              <a:spcAft>
                <a:spcPts val="0"/>
              </a:spcAft>
              <a:buNone/>
            </a:pPr>
            <a:r>
              <a:rPr lang="en">
                <a:latin typeface="Arial"/>
                <a:ea typeface="Arial"/>
                <a:cs typeface="Arial"/>
                <a:sym typeface="Arial"/>
              </a:rPr>
              <a:t> </a:t>
            </a:r>
          </a:p>
        </p:txBody>
      </p:sp>
      <p:pic>
        <p:nvPicPr>
          <p:cNvPr id="111" name="Shape 111" descr="Screenshot 2016-07-12 at 3.09.07 PM.png"/>
          <p:cNvPicPr preferRelativeResize="0"/>
          <p:nvPr/>
        </p:nvPicPr>
        <p:blipFill>
          <a:blip r:embed="rId3">
            <a:alphaModFix/>
          </a:blip>
          <a:stretch>
            <a:fillRect/>
          </a:stretch>
        </p:blipFill>
        <p:spPr>
          <a:xfrm>
            <a:off x="6002800" y="237700"/>
            <a:ext cx="3028950" cy="2514600"/>
          </a:xfrm>
          <a:prstGeom prst="rect">
            <a:avLst/>
          </a:prstGeom>
          <a:noFill/>
          <a:ln>
            <a:noFill/>
          </a:ln>
        </p:spPr>
      </p:pic>
    </p:spTree>
    <p:extLst>
      <p:ext uri="{BB962C8B-B14F-4D97-AF65-F5344CB8AC3E}">
        <p14:creationId xmlns:p14="http://schemas.microsoft.com/office/powerpoint/2010/main" val="2606115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103750"/>
            <a:ext cx="8520600" cy="572700"/>
          </a:xfrm>
          <a:prstGeom prst="rect">
            <a:avLst/>
          </a:prstGeom>
        </p:spPr>
        <p:txBody>
          <a:bodyPr lIns="91425" tIns="91425" rIns="91425" bIns="91425" anchor="t" anchorCtr="0">
            <a:noAutofit/>
          </a:bodyPr>
          <a:lstStyle/>
          <a:p>
            <a:pPr lvl="0">
              <a:spcBef>
                <a:spcPts val="0"/>
              </a:spcBef>
              <a:buNone/>
            </a:pPr>
            <a:r>
              <a:rPr lang="en"/>
              <a:t>Version 1 and 2 </a:t>
            </a:r>
          </a:p>
        </p:txBody>
      </p:sp>
      <p:pic>
        <p:nvPicPr>
          <p:cNvPr id="117" name="Shape 117" descr="Screenshot 2016-07-12 at 3.10.53 PM.png"/>
          <p:cNvPicPr preferRelativeResize="0"/>
          <p:nvPr/>
        </p:nvPicPr>
        <p:blipFill>
          <a:blip r:embed="rId3">
            <a:alphaModFix/>
          </a:blip>
          <a:stretch>
            <a:fillRect/>
          </a:stretch>
        </p:blipFill>
        <p:spPr>
          <a:xfrm>
            <a:off x="0" y="585050"/>
            <a:ext cx="4875899" cy="4363425"/>
          </a:xfrm>
          <a:prstGeom prst="rect">
            <a:avLst/>
          </a:prstGeom>
          <a:noFill/>
          <a:ln>
            <a:noFill/>
          </a:ln>
        </p:spPr>
      </p:pic>
      <p:pic>
        <p:nvPicPr>
          <p:cNvPr id="118" name="Shape 118" descr="Screenshot 2016-07-12 at 3.44.04 PM.png"/>
          <p:cNvPicPr preferRelativeResize="0"/>
          <p:nvPr/>
        </p:nvPicPr>
        <p:blipFill>
          <a:blip r:embed="rId4">
            <a:alphaModFix/>
          </a:blip>
          <a:stretch>
            <a:fillRect/>
          </a:stretch>
        </p:blipFill>
        <p:spPr>
          <a:xfrm>
            <a:off x="4508150" y="670362"/>
            <a:ext cx="4696750" cy="4192799"/>
          </a:xfrm>
          <a:prstGeom prst="rect">
            <a:avLst/>
          </a:prstGeom>
          <a:noFill/>
          <a:ln>
            <a:noFill/>
          </a:ln>
        </p:spPr>
      </p:pic>
    </p:spTree>
    <p:extLst>
      <p:ext uri="{BB962C8B-B14F-4D97-AF65-F5344CB8AC3E}">
        <p14:creationId xmlns:p14="http://schemas.microsoft.com/office/powerpoint/2010/main" val="1098699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115950"/>
            <a:ext cx="8520600" cy="572700"/>
          </a:xfrm>
          <a:prstGeom prst="rect">
            <a:avLst/>
          </a:prstGeom>
        </p:spPr>
        <p:txBody>
          <a:bodyPr lIns="91425" tIns="91425" rIns="91425" bIns="91425" anchor="t" anchorCtr="0">
            <a:noAutofit/>
          </a:bodyPr>
          <a:lstStyle/>
          <a:p>
            <a:pPr lvl="0" rtl="0">
              <a:spcBef>
                <a:spcPts val="0"/>
              </a:spcBef>
              <a:buNone/>
            </a:pPr>
            <a:r>
              <a:rPr lang="en"/>
              <a:t>Make RoboBlaster dynamic!</a:t>
            </a:r>
          </a:p>
        </p:txBody>
      </p:sp>
      <p:sp>
        <p:nvSpPr>
          <p:cNvPr id="124" name="Shape 124"/>
          <p:cNvSpPr txBox="1">
            <a:spLocks noGrp="1"/>
          </p:cNvSpPr>
          <p:nvPr>
            <p:ph type="body" idx="1"/>
          </p:nvPr>
        </p:nvSpPr>
        <p:spPr>
          <a:xfrm>
            <a:off x="182850" y="563075"/>
            <a:ext cx="8520600" cy="3334800"/>
          </a:xfrm>
          <a:prstGeom prst="rect">
            <a:avLst/>
          </a:prstGeom>
        </p:spPr>
        <p:txBody>
          <a:bodyPr lIns="91425" tIns="91425" rIns="91425" bIns="91425" anchor="t" anchorCtr="0">
            <a:noAutofit/>
          </a:bodyPr>
          <a:lstStyle/>
          <a:p>
            <a:pPr lvl="0" rtl="0">
              <a:spcBef>
                <a:spcPts val="0"/>
              </a:spcBef>
              <a:spcAft>
                <a:spcPts val="0"/>
              </a:spcAft>
              <a:buNone/>
            </a:pPr>
            <a:endParaRPr>
              <a:latin typeface="Arial"/>
              <a:ea typeface="Arial"/>
              <a:cs typeface="Arial"/>
              <a:sym typeface="Arial"/>
            </a:endParaRPr>
          </a:p>
          <a:p>
            <a:pPr lvl="0" rtl="0">
              <a:spcBef>
                <a:spcPts val="0"/>
              </a:spcBef>
              <a:spcAft>
                <a:spcPts val="0"/>
              </a:spcAft>
              <a:buNone/>
            </a:pPr>
            <a:r>
              <a:rPr lang="en">
                <a:latin typeface="Arial"/>
                <a:ea typeface="Arial"/>
                <a:cs typeface="Arial"/>
                <a:sym typeface="Arial"/>
              </a:rPr>
              <a:t> What ways could you make RoboBlaster dynamic? </a:t>
            </a:r>
          </a:p>
        </p:txBody>
      </p:sp>
      <p:pic>
        <p:nvPicPr>
          <p:cNvPr id="125" name="Shape 125" descr="Screenshot 2016-07-12 at 3.09.07 PM.png"/>
          <p:cNvPicPr preferRelativeResize="0"/>
          <p:nvPr/>
        </p:nvPicPr>
        <p:blipFill>
          <a:blip r:embed="rId3">
            <a:alphaModFix/>
          </a:blip>
          <a:stretch>
            <a:fillRect/>
          </a:stretch>
        </p:blipFill>
        <p:spPr>
          <a:xfrm>
            <a:off x="2148687" y="1333825"/>
            <a:ext cx="4588925" cy="3809675"/>
          </a:xfrm>
          <a:prstGeom prst="rect">
            <a:avLst/>
          </a:prstGeom>
          <a:noFill/>
          <a:ln>
            <a:noFill/>
          </a:ln>
        </p:spPr>
      </p:pic>
    </p:spTree>
    <p:extLst>
      <p:ext uri="{BB962C8B-B14F-4D97-AF65-F5344CB8AC3E}">
        <p14:creationId xmlns:p14="http://schemas.microsoft.com/office/powerpoint/2010/main" val="11264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115950"/>
            <a:ext cx="8520600" cy="572700"/>
          </a:xfrm>
          <a:prstGeom prst="rect">
            <a:avLst/>
          </a:prstGeom>
        </p:spPr>
        <p:txBody>
          <a:bodyPr lIns="91425" tIns="91425" rIns="91425" bIns="91425" anchor="t" anchorCtr="0">
            <a:noAutofit/>
          </a:bodyPr>
          <a:lstStyle/>
          <a:p>
            <a:pPr lvl="0" rtl="0">
              <a:spcBef>
                <a:spcPts val="0"/>
              </a:spcBef>
              <a:buNone/>
            </a:pPr>
            <a:r>
              <a:rPr lang="en"/>
              <a:t>Version 3 </a:t>
            </a:r>
          </a:p>
        </p:txBody>
      </p:sp>
      <p:sp>
        <p:nvSpPr>
          <p:cNvPr id="131" name="Shape 131"/>
          <p:cNvSpPr txBox="1">
            <a:spLocks noGrp="1"/>
          </p:cNvSpPr>
          <p:nvPr>
            <p:ph type="body" idx="1"/>
          </p:nvPr>
        </p:nvSpPr>
        <p:spPr>
          <a:xfrm>
            <a:off x="6125" y="347375"/>
            <a:ext cx="9031500" cy="3334800"/>
          </a:xfrm>
          <a:prstGeom prst="rect">
            <a:avLst/>
          </a:prstGeom>
        </p:spPr>
        <p:txBody>
          <a:bodyPr lIns="91425" tIns="91425" rIns="91425" bIns="91425" anchor="t" anchorCtr="0">
            <a:noAutofit/>
          </a:bodyPr>
          <a:lstStyle/>
          <a:p>
            <a:pPr lvl="0" rtl="0">
              <a:spcBef>
                <a:spcPts val="0"/>
              </a:spcBef>
              <a:spcAft>
                <a:spcPts val="0"/>
              </a:spcAft>
              <a:buNone/>
            </a:pPr>
            <a:endParaRPr>
              <a:latin typeface="Arial"/>
              <a:ea typeface="Arial"/>
              <a:cs typeface="Arial"/>
              <a:sym typeface="Arial"/>
            </a:endParaRPr>
          </a:p>
          <a:p>
            <a:pPr lvl="0" rtl="0">
              <a:spcBef>
                <a:spcPts val="0"/>
              </a:spcBef>
              <a:spcAft>
                <a:spcPts val="0"/>
              </a:spcAft>
              <a:buNone/>
            </a:pPr>
            <a:r>
              <a:rPr lang="en">
                <a:latin typeface="Arial"/>
                <a:ea typeface="Arial"/>
                <a:cs typeface="Arial"/>
                <a:sym typeface="Arial"/>
              </a:rPr>
              <a:t>Brittney created an adaptive (dynamic) level in which the asteroids were programmed to ensure a 50% accuracy throughout the game. This version changed the frequency of the asteroids based on participant performance in real time. </a:t>
            </a:r>
          </a:p>
        </p:txBody>
      </p:sp>
      <p:pic>
        <p:nvPicPr>
          <p:cNvPr id="132" name="Shape 132" descr="Screenshot 2016-07-12 at 3.09.07 PM.png"/>
          <p:cNvPicPr preferRelativeResize="0"/>
          <p:nvPr/>
        </p:nvPicPr>
        <p:blipFill>
          <a:blip r:embed="rId3">
            <a:alphaModFix/>
          </a:blip>
          <a:stretch>
            <a:fillRect/>
          </a:stretch>
        </p:blipFill>
        <p:spPr>
          <a:xfrm>
            <a:off x="2608831" y="1678625"/>
            <a:ext cx="4016917" cy="3334799"/>
          </a:xfrm>
          <a:prstGeom prst="rect">
            <a:avLst/>
          </a:prstGeom>
          <a:noFill/>
          <a:ln>
            <a:noFill/>
          </a:ln>
        </p:spPr>
      </p:pic>
    </p:spTree>
    <p:extLst>
      <p:ext uri="{BB962C8B-B14F-4D97-AF65-F5344CB8AC3E}">
        <p14:creationId xmlns:p14="http://schemas.microsoft.com/office/powerpoint/2010/main" val="1196531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177850"/>
            <a:ext cx="8520600" cy="572700"/>
          </a:xfrm>
          <a:prstGeom prst="rect">
            <a:avLst/>
          </a:prstGeom>
        </p:spPr>
        <p:txBody>
          <a:bodyPr lIns="91425" tIns="91425" rIns="91425" bIns="91425" anchor="t" anchorCtr="0">
            <a:noAutofit/>
          </a:bodyPr>
          <a:lstStyle/>
          <a:p>
            <a:pPr lvl="0" rtl="0">
              <a:spcBef>
                <a:spcPts val="0"/>
              </a:spcBef>
              <a:buNone/>
            </a:pPr>
            <a:r>
              <a:rPr lang="en"/>
              <a:t>STEAM</a:t>
            </a:r>
          </a:p>
        </p:txBody>
      </p:sp>
      <p:sp>
        <p:nvSpPr>
          <p:cNvPr id="138" name="Shape 138"/>
          <p:cNvSpPr txBox="1">
            <a:spLocks noGrp="1"/>
          </p:cNvSpPr>
          <p:nvPr>
            <p:ph type="body" idx="1"/>
          </p:nvPr>
        </p:nvSpPr>
        <p:spPr>
          <a:xfrm>
            <a:off x="235350" y="904350"/>
            <a:ext cx="8520600" cy="3334800"/>
          </a:xfrm>
          <a:prstGeom prst="rect">
            <a:avLst/>
          </a:prstGeom>
        </p:spPr>
        <p:txBody>
          <a:bodyPr lIns="91425" tIns="91425" rIns="91425" bIns="91425" anchor="t" anchorCtr="0">
            <a:noAutofit/>
          </a:bodyPr>
          <a:lstStyle/>
          <a:p>
            <a:pPr lvl="0" indent="387350" rtl="0">
              <a:spcBef>
                <a:spcPts val="0"/>
              </a:spcBef>
              <a:spcAft>
                <a:spcPts val="0"/>
              </a:spcAft>
              <a:buClr>
                <a:schemeClr val="dk2"/>
              </a:buClr>
              <a:buSzPct val="61111"/>
              <a:buFont typeface="Arial"/>
              <a:buNone/>
            </a:pPr>
            <a:r>
              <a:rPr lang="en">
                <a:latin typeface="Arial"/>
                <a:ea typeface="Arial"/>
                <a:cs typeface="Arial"/>
                <a:sym typeface="Arial"/>
              </a:rPr>
              <a:t>Brittney’s research is a great example of how engineers solve problems and can improve the human condition. It is multifaceted and shows how engineering is a field that relies heavily on all STEAM areas. For Brittney’s research, she needs to know the science behind physical therapy and strokes. She needs to know how to program the robotic wrist and video games. She needs to know how to analyze results of the game play with statistics to ensure that patients are making progress. She needs to know how to make the games visually and functionally appealing. </a:t>
            </a:r>
          </a:p>
          <a:p>
            <a:pPr lvl="0" indent="387350" rtl="0">
              <a:spcBef>
                <a:spcPts val="0"/>
              </a:spcBef>
              <a:spcAft>
                <a:spcPts val="0"/>
              </a:spcAft>
              <a:buClr>
                <a:schemeClr val="dk2"/>
              </a:buClr>
              <a:buSzPct val="61111"/>
              <a:buFont typeface="Arial"/>
              <a:buNone/>
            </a:pPr>
            <a:endParaRPr>
              <a:latin typeface="Arial"/>
              <a:ea typeface="Arial"/>
              <a:cs typeface="Arial"/>
              <a:sym typeface="Arial"/>
            </a:endParaRPr>
          </a:p>
        </p:txBody>
      </p:sp>
    </p:spTree>
    <p:extLst>
      <p:ext uri="{BB962C8B-B14F-4D97-AF65-F5344CB8AC3E}">
        <p14:creationId xmlns:p14="http://schemas.microsoft.com/office/powerpoint/2010/main" val="2749832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177850"/>
            <a:ext cx="8520600" cy="572700"/>
          </a:xfrm>
          <a:prstGeom prst="rect">
            <a:avLst/>
          </a:prstGeom>
        </p:spPr>
        <p:txBody>
          <a:bodyPr lIns="91425" tIns="91425" rIns="91425" bIns="91425" anchor="t" anchorCtr="0">
            <a:noAutofit/>
          </a:bodyPr>
          <a:lstStyle/>
          <a:p>
            <a:pPr lvl="0">
              <a:spcBef>
                <a:spcPts val="0"/>
              </a:spcBef>
              <a:buNone/>
            </a:pPr>
            <a:r>
              <a:rPr lang="en"/>
              <a:t>STEAM</a:t>
            </a:r>
          </a:p>
        </p:txBody>
      </p:sp>
      <p:sp>
        <p:nvSpPr>
          <p:cNvPr id="144" name="Shape 144"/>
          <p:cNvSpPr txBox="1">
            <a:spLocks noGrp="1"/>
          </p:cNvSpPr>
          <p:nvPr>
            <p:ph type="body" idx="1"/>
          </p:nvPr>
        </p:nvSpPr>
        <p:spPr>
          <a:xfrm>
            <a:off x="235350" y="904350"/>
            <a:ext cx="8520600" cy="3334800"/>
          </a:xfrm>
          <a:prstGeom prst="rect">
            <a:avLst/>
          </a:prstGeom>
        </p:spPr>
        <p:txBody>
          <a:bodyPr lIns="91425" tIns="91425" rIns="91425" bIns="91425" anchor="t" anchorCtr="0">
            <a:noAutofit/>
          </a:bodyPr>
          <a:lstStyle/>
          <a:p>
            <a:pPr lvl="0" indent="387350" rtl="0">
              <a:spcBef>
                <a:spcPts val="0"/>
              </a:spcBef>
              <a:spcAft>
                <a:spcPts val="0"/>
              </a:spcAft>
              <a:buClr>
                <a:schemeClr val="dk2"/>
              </a:buClr>
              <a:buSzPct val="61111"/>
              <a:buFont typeface="Arial"/>
              <a:buNone/>
            </a:pPr>
            <a:r>
              <a:rPr lang="en">
                <a:latin typeface="Arial"/>
                <a:ea typeface="Arial"/>
                <a:cs typeface="Arial"/>
                <a:sym typeface="Arial"/>
              </a:rPr>
              <a:t>Brittney believes that art is a key component in her project because the graphics, colors, character design, music, and theme all need to engage the user. People will not want to play the game if it doesn’t have artistic appeal, no matter how dynamic it is! </a:t>
            </a:r>
          </a:p>
          <a:p>
            <a:pPr lvl="0" indent="387350" rtl="0">
              <a:spcBef>
                <a:spcPts val="0"/>
              </a:spcBef>
              <a:spcAft>
                <a:spcPts val="0"/>
              </a:spcAft>
              <a:buClr>
                <a:schemeClr val="dk2"/>
              </a:buClr>
              <a:buSzPct val="61111"/>
              <a:buFont typeface="Arial"/>
              <a:buNone/>
            </a:pPr>
            <a:endParaRPr>
              <a:latin typeface="Arial"/>
              <a:ea typeface="Arial"/>
              <a:cs typeface="Arial"/>
              <a:sym typeface="Arial"/>
            </a:endParaRPr>
          </a:p>
          <a:p>
            <a:pPr lvl="0" indent="387350">
              <a:spcBef>
                <a:spcPts val="0"/>
              </a:spcBef>
              <a:spcAft>
                <a:spcPts val="0"/>
              </a:spcAft>
              <a:buClr>
                <a:schemeClr val="dk2"/>
              </a:buClr>
              <a:buSzPct val="61111"/>
              <a:buFont typeface="Arial"/>
              <a:buNone/>
            </a:pPr>
            <a:r>
              <a:rPr lang="en">
                <a:latin typeface="Arial"/>
                <a:ea typeface="Arial"/>
                <a:cs typeface="Arial"/>
                <a:sym typeface="Arial"/>
              </a:rPr>
              <a:t>Additionally, this project requires Brittney to collaborate with a variety of other people, including Dr. Howard, graphic designers, programmers, physical therapists, stroke researchers, other engineers, etc. Now it’s your turn to do the same using Scratch and Makey Makey. </a:t>
            </a:r>
          </a:p>
          <a:p>
            <a:pPr lvl="0">
              <a:spcBef>
                <a:spcPts val="0"/>
              </a:spcBef>
              <a:buNone/>
            </a:pPr>
            <a:r>
              <a:rPr lang="en"/>
              <a:t> </a:t>
            </a:r>
          </a:p>
        </p:txBody>
      </p:sp>
    </p:spTree>
    <p:extLst>
      <p:ext uri="{BB962C8B-B14F-4D97-AF65-F5344CB8AC3E}">
        <p14:creationId xmlns:p14="http://schemas.microsoft.com/office/powerpoint/2010/main" val="1967163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a:spcBef>
                <a:spcPts val="0"/>
              </a:spcBef>
              <a:buNone/>
            </a:pPr>
            <a:r>
              <a:rPr lang="en"/>
              <a:t>Adaptive PT example</a:t>
            </a:r>
          </a:p>
        </p:txBody>
      </p:sp>
      <p:sp>
        <p:nvSpPr>
          <p:cNvPr id="150" name="Shape 150"/>
          <p:cNvSpPr txBox="1">
            <a:spLocks noGrp="1"/>
          </p:cNvSpPr>
          <p:nvPr>
            <p:ph type="body" idx="1"/>
          </p:nvPr>
        </p:nvSpPr>
        <p:spPr>
          <a:xfrm>
            <a:off x="249875" y="539350"/>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buChar char="●"/>
            </a:pPr>
            <a:r>
              <a:rPr lang="en">
                <a:latin typeface="Arial"/>
                <a:ea typeface="Arial"/>
                <a:cs typeface="Arial"/>
                <a:sym typeface="Arial"/>
              </a:rPr>
              <a:t>Goal: Pet Ladybird by leaning forward</a:t>
            </a:r>
          </a:p>
          <a:p>
            <a:pPr marL="457200" lvl="0" indent="-228600" rtl="0">
              <a:spcBef>
                <a:spcPts val="0"/>
              </a:spcBef>
              <a:spcAft>
                <a:spcPts val="0"/>
              </a:spcAft>
              <a:buFont typeface="Arial"/>
              <a:buChar char="●"/>
            </a:pPr>
            <a:r>
              <a:rPr lang="en">
                <a:latin typeface="Arial"/>
                <a:ea typeface="Arial"/>
                <a:cs typeface="Arial"/>
                <a:sym typeface="Arial"/>
              </a:rPr>
              <a:t>Each time she gets pet, she moves farther away on the screen. </a:t>
            </a:r>
          </a:p>
          <a:p>
            <a:pPr marL="457200" lvl="0" indent="-228600" rtl="0">
              <a:spcBef>
                <a:spcPts val="0"/>
              </a:spcBef>
              <a:spcAft>
                <a:spcPts val="0"/>
              </a:spcAft>
              <a:buFont typeface="Arial"/>
              <a:buChar char="●"/>
            </a:pPr>
            <a:r>
              <a:rPr lang="en">
                <a:latin typeface="Arial"/>
                <a:ea typeface="Arial"/>
                <a:cs typeface="Arial"/>
                <a:sym typeface="Arial"/>
              </a:rPr>
              <a:t>Designed for someone with a spinal cord injury who is practicing the motion of leaning forward. </a:t>
            </a:r>
          </a:p>
          <a:p>
            <a:pPr marL="457200" lvl="0" indent="-228600" rtl="0">
              <a:spcBef>
                <a:spcPts val="0"/>
              </a:spcBef>
              <a:spcAft>
                <a:spcPts val="0"/>
              </a:spcAft>
              <a:buFont typeface="Arial"/>
              <a:buChar char="●"/>
            </a:pPr>
            <a:r>
              <a:rPr lang="en">
                <a:latin typeface="Arial"/>
                <a:ea typeface="Arial"/>
                <a:cs typeface="Arial"/>
                <a:sym typeface="Arial"/>
              </a:rPr>
              <a:t>Leaning forward is the first step in the process of getting up from a seated position, such as from a wheelchair. </a:t>
            </a:r>
          </a:p>
          <a:p>
            <a:pPr marL="457200" lvl="0" indent="-228600">
              <a:spcBef>
                <a:spcPts val="0"/>
              </a:spcBef>
              <a:spcAft>
                <a:spcPts val="0"/>
              </a:spcAft>
              <a:buFont typeface="Arial"/>
              <a:buChar char="●"/>
            </a:pPr>
            <a:r>
              <a:rPr lang="en">
                <a:latin typeface="Arial"/>
                <a:ea typeface="Arial"/>
                <a:cs typeface="Arial"/>
                <a:sym typeface="Arial"/>
              </a:rPr>
              <a:t>Adaptive because Ladybird only moves farther back on the screen once she has been pet up close. </a:t>
            </a:r>
          </a:p>
          <a:p>
            <a:pPr lvl="0">
              <a:spcBef>
                <a:spcPts val="0"/>
              </a:spcBef>
              <a:buNone/>
            </a:pPr>
            <a:endParaRPr/>
          </a:p>
        </p:txBody>
      </p:sp>
      <p:pic>
        <p:nvPicPr>
          <p:cNvPr id="151" name="Shape 151" descr="IMG_3040.JPG"/>
          <p:cNvPicPr preferRelativeResize="0"/>
          <p:nvPr/>
        </p:nvPicPr>
        <p:blipFill>
          <a:blip r:embed="rId3">
            <a:alphaModFix/>
          </a:blip>
          <a:stretch>
            <a:fillRect/>
          </a:stretch>
        </p:blipFill>
        <p:spPr>
          <a:xfrm>
            <a:off x="2979074" y="3133825"/>
            <a:ext cx="2575400" cy="1927349"/>
          </a:xfrm>
          <a:prstGeom prst="rect">
            <a:avLst/>
          </a:prstGeom>
          <a:noFill/>
          <a:ln>
            <a:noFill/>
          </a:ln>
        </p:spPr>
      </p:pic>
    </p:spTree>
    <p:extLst>
      <p:ext uri="{BB962C8B-B14F-4D97-AF65-F5344CB8AC3E}">
        <p14:creationId xmlns:p14="http://schemas.microsoft.com/office/powerpoint/2010/main" val="2509705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rtl="0">
              <a:spcBef>
                <a:spcPts val="0"/>
              </a:spcBef>
              <a:buNone/>
            </a:pPr>
            <a:r>
              <a:rPr lang="en"/>
              <a:t>Adaptive PT example</a:t>
            </a:r>
          </a:p>
        </p:txBody>
      </p:sp>
      <p:sp>
        <p:nvSpPr>
          <p:cNvPr id="157" name="Shape 157"/>
          <p:cNvSpPr txBox="1">
            <a:spLocks noGrp="1"/>
          </p:cNvSpPr>
          <p:nvPr>
            <p:ph type="body" idx="1"/>
          </p:nvPr>
        </p:nvSpPr>
        <p:spPr>
          <a:xfrm>
            <a:off x="249875" y="539350"/>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buChar char="●"/>
            </a:pPr>
            <a:r>
              <a:rPr lang="en">
                <a:latin typeface="Arial"/>
                <a:ea typeface="Arial"/>
                <a:cs typeface="Arial"/>
                <a:sym typeface="Arial"/>
              </a:rPr>
              <a:t>The game on Scratch: </a:t>
            </a:r>
            <a:r>
              <a:rPr lang="en" u="sng">
                <a:solidFill>
                  <a:srgbClr val="1155CC"/>
                </a:solidFill>
                <a:latin typeface="Arial"/>
                <a:ea typeface="Arial"/>
                <a:cs typeface="Arial"/>
                <a:sym typeface="Arial"/>
                <a:hlinkClick r:id="rId3"/>
              </a:rPr>
              <a:t>https://scratch.mit.edu/projects/113651960/</a:t>
            </a:r>
            <a:r>
              <a:rPr lang="en">
                <a:latin typeface="Arial"/>
                <a:ea typeface="Arial"/>
                <a:cs typeface="Arial"/>
                <a:sym typeface="Arial"/>
              </a:rPr>
              <a:t> </a:t>
            </a:r>
          </a:p>
          <a:p>
            <a:pPr lvl="0" indent="457200" rtl="0">
              <a:spcBef>
                <a:spcPts val="0"/>
              </a:spcBef>
              <a:spcAft>
                <a:spcPts val="0"/>
              </a:spcAft>
              <a:buNone/>
            </a:pPr>
            <a:r>
              <a:rPr lang="en">
                <a:latin typeface="Arial"/>
                <a:ea typeface="Arial"/>
                <a:cs typeface="Arial"/>
                <a:sym typeface="Arial"/>
              </a:rPr>
              <a:t>Password: Ryko </a:t>
            </a:r>
          </a:p>
          <a:p>
            <a:pPr marL="457200" lvl="0" indent="-228600" rtl="0">
              <a:spcBef>
                <a:spcPts val="0"/>
              </a:spcBef>
              <a:spcAft>
                <a:spcPts val="0"/>
              </a:spcAft>
              <a:buFont typeface="Arial"/>
              <a:buChar char="●"/>
            </a:pPr>
            <a:r>
              <a:rPr lang="en">
                <a:latin typeface="Arial"/>
                <a:ea typeface="Arial"/>
                <a:cs typeface="Arial"/>
                <a:sym typeface="Arial"/>
              </a:rPr>
              <a:t>Game demonstration: </a:t>
            </a:r>
            <a:r>
              <a:rPr lang="en" u="sng">
                <a:solidFill>
                  <a:srgbClr val="1155CC"/>
                </a:solidFill>
                <a:latin typeface="Arial"/>
                <a:ea typeface="Arial"/>
                <a:cs typeface="Arial"/>
                <a:sym typeface="Arial"/>
                <a:hlinkClick r:id="rId4"/>
              </a:rPr>
              <a:t>https://vimeo.com/194165914</a:t>
            </a:r>
            <a:r>
              <a:rPr lang="en">
                <a:latin typeface="Arial"/>
                <a:ea typeface="Arial"/>
                <a:cs typeface="Arial"/>
                <a:sym typeface="Arial"/>
              </a:rPr>
              <a:t> </a:t>
            </a:r>
          </a:p>
          <a:p>
            <a:pPr lvl="0" indent="387350" rtl="0">
              <a:spcBef>
                <a:spcPts val="0"/>
              </a:spcBef>
              <a:spcAft>
                <a:spcPts val="0"/>
              </a:spcAft>
              <a:buClr>
                <a:schemeClr val="dk2"/>
              </a:buClr>
              <a:buSzPct val="61111"/>
              <a:buFont typeface="Arial"/>
              <a:buNone/>
            </a:pPr>
            <a:endParaRPr>
              <a:latin typeface="Arial"/>
              <a:ea typeface="Arial"/>
              <a:cs typeface="Arial"/>
              <a:sym typeface="Arial"/>
            </a:endParaRPr>
          </a:p>
          <a:p>
            <a:pPr lvl="0" rtl="0">
              <a:spcBef>
                <a:spcPts val="0"/>
              </a:spcBef>
              <a:buNone/>
            </a:pPr>
            <a:endParaRPr/>
          </a:p>
        </p:txBody>
      </p:sp>
      <p:pic>
        <p:nvPicPr>
          <p:cNvPr id="158" name="Shape 158" descr="IMG_3040.JPG"/>
          <p:cNvPicPr preferRelativeResize="0"/>
          <p:nvPr/>
        </p:nvPicPr>
        <p:blipFill>
          <a:blip r:embed="rId5">
            <a:alphaModFix/>
          </a:blip>
          <a:stretch>
            <a:fillRect/>
          </a:stretch>
        </p:blipFill>
        <p:spPr>
          <a:xfrm>
            <a:off x="4829775" y="1871050"/>
            <a:ext cx="3634574" cy="2719974"/>
          </a:xfrm>
          <a:prstGeom prst="rect">
            <a:avLst/>
          </a:prstGeom>
          <a:noFill/>
          <a:ln>
            <a:noFill/>
          </a:ln>
        </p:spPr>
      </p:pic>
      <p:pic>
        <p:nvPicPr>
          <p:cNvPr id="159" name="Shape 159"/>
          <p:cNvPicPr preferRelativeResize="0"/>
          <p:nvPr/>
        </p:nvPicPr>
        <p:blipFill>
          <a:blip r:embed="rId6">
            <a:alphaModFix/>
          </a:blip>
          <a:stretch>
            <a:fillRect/>
          </a:stretch>
        </p:blipFill>
        <p:spPr>
          <a:xfrm>
            <a:off x="573775" y="1871050"/>
            <a:ext cx="3634575" cy="2719974"/>
          </a:xfrm>
          <a:prstGeom prst="rect">
            <a:avLst/>
          </a:prstGeom>
          <a:noFill/>
          <a:ln>
            <a:noFill/>
          </a:ln>
        </p:spPr>
      </p:pic>
    </p:spTree>
    <p:extLst>
      <p:ext uri="{BB962C8B-B14F-4D97-AF65-F5344CB8AC3E}">
        <p14:creationId xmlns:p14="http://schemas.microsoft.com/office/powerpoint/2010/main" val="1417070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p:cNvPicPr preferRelativeResize="0"/>
          <p:nvPr/>
        </p:nvPicPr>
        <p:blipFill>
          <a:blip r:embed="rId3">
            <a:alphaModFix/>
          </a:blip>
          <a:stretch>
            <a:fillRect/>
          </a:stretch>
        </p:blipFill>
        <p:spPr>
          <a:xfrm>
            <a:off x="6623799" y="124075"/>
            <a:ext cx="2208499" cy="1603175"/>
          </a:xfrm>
          <a:prstGeom prst="rect">
            <a:avLst/>
          </a:prstGeom>
          <a:noFill/>
          <a:ln>
            <a:noFill/>
          </a:ln>
        </p:spPr>
      </p:pic>
      <p:pic>
        <p:nvPicPr>
          <p:cNvPr id="165" name="Shape 165"/>
          <p:cNvPicPr preferRelativeResize="0"/>
          <p:nvPr/>
        </p:nvPicPr>
        <p:blipFill>
          <a:blip r:embed="rId4">
            <a:alphaModFix/>
          </a:blip>
          <a:stretch>
            <a:fillRect/>
          </a:stretch>
        </p:blipFill>
        <p:spPr>
          <a:xfrm>
            <a:off x="6623800" y="1792875"/>
            <a:ext cx="2208499" cy="1665654"/>
          </a:xfrm>
          <a:prstGeom prst="rect">
            <a:avLst/>
          </a:prstGeom>
          <a:noFill/>
          <a:ln>
            <a:noFill/>
          </a:ln>
        </p:spPr>
      </p:pic>
      <p:pic>
        <p:nvPicPr>
          <p:cNvPr id="166" name="Shape 166"/>
          <p:cNvPicPr preferRelativeResize="0"/>
          <p:nvPr/>
        </p:nvPicPr>
        <p:blipFill>
          <a:blip r:embed="rId5">
            <a:alphaModFix/>
          </a:blip>
          <a:stretch>
            <a:fillRect/>
          </a:stretch>
        </p:blipFill>
        <p:spPr>
          <a:xfrm>
            <a:off x="6623803" y="3409674"/>
            <a:ext cx="2208496" cy="1641400"/>
          </a:xfrm>
          <a:prstGeom prst="rect">
            <a:avLst/>
          </a:prstGeom>
          <a:noFill/>
          <a:ln>
            <a:noFill/>
          </a:ln>
        </p:spPr>
      </p:pic>
      <p:pic>
        <p:nvPicPr>
          <p:cNvPr id="167" name="Shape 167" descr="IMG_3040.JPG"/>
          <p:cNvPicPr preferRelativeResize="0"/>
          <p:nvPr/>
        </p:nvPicPr>
        <p:blipFill>
          <a:blip r:embed="rId6">
            <a:alphaModFix/>
          </a:blip>
          <a:stretch>
            <a:fillRect/>
          </a:stretch>
        </p:blipFill>
        <p:spPr>
          <a:xfrm>
            <a:off x="1736775" y="2716950"/>
            <a:ext cx="3118975" cy="2334124"/>
          </a:xfrm>
          <a:prstGeom prst="rect">
            <a:avLst/>
          </a:prstGeom>
          <a:noFill/>
          <a:ln>
            <a:noFill/>
          </a:ln>
        </p:spPr>
      </p:pic>
      <p:sp>
        <p:nvSpPr>
          <p:cNvPr id="168" name="Shape 168"/>
          <p:cNvSpPr txBox="1"/>
          <p:nvPr/>
        </p:nvSpPr>
        <p:spPr>
          <a:xfrm>
            <a:off x="311700" y="629300"/>
            <a:ext cx="6240899" cy="1002000"/>
          </a:xfrm>
          <a:prstGeom prst="rect">
            <a:avLst/>
          </a:prstGeom>
          <a:noFill/>
          <a:ln>
            <a:noFill/>
          </a:ln>
        </p:spPr>
        <p:txBody>
          <a:bodyPr lIns="91425" tIns="91425" rIns="91425" bIns="91425" anchor="t" anchorCtr="0">
            <a:noAutofit/>
          </a:bodyPr>
          <a:lstStyle/>
          <a:p>
            <a:pPr marL="457200" lvl="0" indent="-342900" rtl="0">
              <a:spcBef>
                <a:spcPts val="0"/>
              </a:spcBef>
              <a:buSzPct val="100000"/>
              <a:buChar char="●"/>
            </a:pPr>
            <a:r>
              <a:rPr lang="en" sz="1800"/>
              <a:t>When the dog is closest on the screen, hit the closest target on the wedge. </a:t>
            </a:r>
          </a:p>
          <a:p>
            <a:pPr marL="457200" lvl="0" indent="-342900" rtl="0">
              <a:spcBef>
                <a:spcPts val="0"/>
              </a:spcBef>
              <a:buSzPct val="100000"/>
              <a:buChar char="●"/>
            </a:pPr>
            <a:r>
              <a:rPr lang="en" sz="1800"/>
              <a:t>When the dog moves to the middle of the screen, hit the middle target. </a:t>
            </a:r>
          </a:p>
          <a:p>
            <a:pPr marL="457200" lvl="0" indent="-342900">
              <a:spcBef>
                <a:spcPts val="0"/>
              </a:spcBef>
              <a:buSzPct val="100000"/>
              <a:buChar char="●"/>
            </a:pPr>
            <a:r>
              <a:rPr lang="en" sz="1800"/>
              <a:t>When the dog moves to the farthest point on the screen, hit the farthest target. </a:t>
            </a:r>
          </a:p>
          <a:p>
            <a:pPr marL="457200" lvl="0" indent="-342900">
              <a:spcBef>
                <a:spcPts val="0"/>
              </a:spcBef>
              <a:buSzPct val="100000"/>
              <a:buChar char="●"/>
            </a:pPr>
            <a:r>
              <a:rPr lang="en" sz="1800"/>
              <a:t>The farther the dog, the farther the reach. </a:t>
            </a:r>
          </a:p>
        </p:txBody>
      </p:sp>
      <p:sp>
        <p:nvSpPr>
          <p:cNvPr id="169" name="Shape 169"/>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rtl="0">
              <a:spcBef>
                <a:spcPts val="0"/>
              </a:spcBef>
              <a:buNone/>
            </a:pPr>
            <a:r>
              <a:rPr lang="en"/>
              <a:t>Adaptive PT example</a:t>
            </a:r>
          </a:p>
        </p:txBody>
      </p:sp>
    </p:spTree>
    <p:extLst>
      <p:ext uri="{BB962C8B-B14F-4D97-AF65-F5344CB8AC3E}">
        <p14:creationId xmlns:p14="http://schemas.microsoft.com/office/powerpoint/2010/main" val="4080483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a:spcBef>
                <a:spcPts val="0"/>
              </a:spcBef>
              <a:buNone/>
            </a:pPr>
            <a:r>
              <a:rPr lang="en"/>
              <a:t>Let’s Play!</a:t>
            </a:r>
          </a:p>
        </p:txBody>
      </p:sp>
      <p:sp>
        <p:nvSpPr>
          <p:cNvPr id="80" name="Shape 80"/>
          <p:cNvSpPr txBox="1">
            <a:spLocks noGrp="1"/>
          </p:cNvSpPr>
          <p:nvPr>
            <p:ph type="body" idx="1"/>
          </p:nvPr>
        </p:nvSpPr>
        <p:spPr>
          <a:xfrm>
            <a:off x="226400" y="648400"/>
            <a:ext cx="8520600" cy="3334800"/>
          </a:xfrm>
          <a:prstGeom prst="rect">
            <a:avLst/>
          </a:prstGeom>
        </p:spPr>
        <p:txBody>
          <a:bodyPr lIns="91425" tIns="91425" rIns="91425" bIns="91425" anchor="t" anchorCtr="0">
            <a:noAutofit/>
          </a:bodyPr>
          <a:lstStyle/>
          <a:p>
            <a:pPr marL="228600" lvl="0" indent="-165100">
              <a:lnSpc>
                <a:spcPct val="90000"/>
              </a:lnSpc>
              <a:spcBef>
                <a:spcPts val="0"/>
              </a:spcBef>
              <a:spcAft>
                <a:spcPts val="0"/>
              </a:spcAft>
              <a:buSzPct val="100000"/>
              <a:buFont typeface="Oswald"/>
              <a:buChar char="•"/>
            </a:pPr>
            <a:r>
              <a:rPr lang="en">
                <a:latin typeface="Oswald"/>
                <a:ea typeface="Oswald"/>
                <a:cs typeface="Oswald"/>
                <a:sym typeface="Oswald"/>
              </a:rPr>
              <a:t>You will research an impairment that would require physical therapy exercise </a:t>
            </a:r>
          </a:p>
          <a:p>
            <a:pPr marL="228600" lvl="0" indent="-165100">
              <a:lnSpc>
                <a:spcPct val="90000"/>
              </a:lnSpc>
              <a:spcBef>
                <a:spcPts val="1000"/>
              </a:spcBef>
              <a:spcAft>
                <a:spcPts val="0"/>
              </a:spcAft>
              <a:buSzPct val="100000"/>
              <a:buFont typeface="Oswald"/>
              <a:buChar char="•"/>
            </a:pPr>
            <a:r>
              <a:rPr lang="en">
                <a:latin typeface="Oswald"/>
                <a:ea typeface="Oswald"/>
                <a:cs typeface="Oswald"/>
                <a:sym typeface="Oswald"/>
              </a:rPr>
              <a:t>Use Scratch to design an interactive dynamic game that would aid in the exercise</a:t>
            </a:r>
          </a:p>
          <a:p>
            <a:pPr marL="228600" lvl="0" indent="-228600">
              <a:lnSpc>
                <a:spcPct val="90000"/>
              </a:lnSpc>
              <a:spcBef>
                <a:spcPts val="1000"/>
              </a:spcBef>
              <a:spcAft>
                <a:spcPts val="0"/>
              </a:spcAft>
              <a:buSzPct val="155555"/>
              <a:buFont typeface="Arial"/>
              <a:buChar char="•"/>
            </a:pPr>
            <a:r>
              <a:rPr lang="en">
                <a:latin typeface="Oswald"/>
                <a:ea typeface="Oswald"/>
                <a:cs typeface="Oswald"/>
                <a:sym typeface="Oswald"/>
              </a:rPr>
              <a:t>Incorporate the Makey Makey as a game controller</a:t>
            </a:r>
            <a:r>
              <a:rPr lang="en" sz="2800">
                <a:latin typeface="Calibri"/>
                <a:ea typeface="Calibri"/>
                <a:cs typeface="Calibri"/>
                <a:sym typeface="Calibri"/>
              </a:rPr>
              <a:t/>
            </a:r>
            <a:br>
              <a:rPr lang="en" sz="2800">
                <a:latin typeface="Calibri"/>
                <a:ea typeface="Calibri"/>
                <a:cs typeface="Calibri"/>
                <a:sym typeface="Calibri"/>
              </a:rPr>
            </a:br>
            <a:endParaRPr lang="en" sz="2800">
              <a:latin typeface="Calibri"/>
              <a:ea typeface="Calibri"/>
              <a:cs typeface="Calibri"/>
              <a:sym typeface="Calibri"/>
            </a:endParaRPr>
          </a:p>
        </p:txBody>
      </p:sp>
      <p:pic>
        <p:nvPicPr>
          <p:cNvPr id="81" name="Shape 81" descr="Screenshot 2016-07-12 at 3.07.23 PM.png"/>
          <p:cNvPicPr preferRelativeResize="0"/>
          <p:nvPr/>
        </p:nvPicPr>
        <p:blipFill rotWithShape="1">
          <a:blip r:embed="rId3">
            <a:alphaModFix/>
          </a:blip>
          <a:srcRect/>
          <a:stretch/>
        </p:blipFill>
        <p:spPr>
          <a:xfrm>
            <a:off x="575646" y="2413277"/>
            <a:ext cx="4032600" cy="2190900"/>
          </a:xfrm>
          <a:prstGeom prst="rect">
            <a:avLst/>
          </a:prstGeom>
          <a:noFill/>
          <a:ln>
            <a:noFill/>
          </a:ln>
        </p:spPr>
      </p:pic>
      <p:pic>
        <p:nvPicPr>
          <p:cNvPr id="82" name="Shape 82" descr="Screenshot 2016-07-12 at 3.10.53 PM.png"/>
          <p:cNvPicPr preferRelativeResize="0"/>
          <p:nvPr/>
        </p:nvPicPr>
        <p:blipFill rotWithShape="1">
          <a:blip r:embed="rId4">
            <a:alphaModFix/>
          </a:blip>
          <a:srcRect/>
          <a:stretch/>
        </p:blipFill>
        <p:spPr>
          <a:xfrm>
            <a:off x="5022824" y="2493227"/>
            <a:ext cx="3351000" cy="23234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50"/>
            <a:ext cx="8520600" cy="572700"/>
          </a:xfrm>
        </p:spPr>
        <p:txBody>
          <a:bodyPr/>
          <a:lstStyle/>
          <a:p>
            <a:r>
              <a:rPr lang="en-US" dirty="0" smtClean="0"/>
              <a:t>Using the Makey </a:t>
            </a:r>
            <a:r>
              <a:rPr lang="en-US" dirty="0" err="1" smtClean="0"/>
              <a:t>Makey</a:t>
            </a:r>
            <a:endParaRPr lang="en-US" dirty="0"/>
          </a:p>
        </p:txBody>
      </p:sp>
      <p:sp>
        <p:nvSpPr>
          <p:cNvPr id="3" name="Text Placeholder 2"/>
          <p:cNvSpPr>
            <a:spLocks noGrp="1"/>
          </p:cNvSpPr>
          <p:nvPr>
            <p:ph type="body" idx="1"/>
          </p:nvPr>
        </p:nvSpPr>
        <p:spPr>
          <a:xfrm>
            <a:off x="304800" y="819150"/>
            <a:ext cx="8520600" cy="3334800"/>
          </a:xfrm>
        </p:spPr>
        <p:txBody>
          <a:bodyPr/>
          <a:lstStyle/>
          <a:p>
            <a:r>
              <a:rPr lang="en-US" dirty="0" smtClean="0"/>
              <a:t>the </a:t>
            </a:r>
            <a:r>
              <a:rPr lang="en-US" dirty="0"/>
              <a:t>controllers in these examples are not traditional handheld, rectangular boxes with buttons. </a:t>
            </a:r>
            <a:endParaRPr lang="en-US" dirty="0" smtClean="0"/>
          </a:p>
          <a:p>
            <a:r>
              <a:rPr lang="en-US" dirty="0" smtClean="0"/>
              <a:t>In </a:t>
            </a:r>
            <a:r>
              <a:rPr lang="en-US" dirty="0"/>
              <a:t>Brittney’s game, the controller was a computer chip attached to a device that connected to the wrist. Moving the wrist up and down then controlled movement on the screen. </a:t>
            </a:r>
            <a:endParaRPr lang="en-US" dirty="0" smtClean="0"/>
          </a:p>
          <a:p>
            <a:r>
              <a:rPr lang="en-US" dirty="0" smtClean="0"/>
              <a:t>In </a:t>
            </a:r>
            <a:r>
              <a:rPr lang="en-US" dirty="0"/>
              <a:t>the dog game, the controller was a wedge with strips of foil on it that were spaced out at equal intervals. </a:t>
            </a:r>
            <a:endParaRPr lang="en-US" dirty="0" smtClean="0"/>
          </a:p>
          <a:p>
            <a:r>
              <a:rPr lang="en-US" dirty="0" smtClean="0"/>
              <a:t>Touching </a:t>
            </a:r>
            <a:r>
              <a:rPr lang="en-US" dirty="0"/>
              <a:t>different foil strips changed what happened the in game. </a:t>
            </a:r>
            <a:endParaRPr lang="en-US" dirty="0"/>
          </a:p>
        </p:txBody>
      </p:sp>
    </p:spTree>
    <p:extLst>
      <p:ext uri="{BB962C8B-B14F-4D97-AF65-F5344CB8AC3E}">
        <p14:creationId xmlns:p14="http://schemas.microsoft.com/office/powerpoint/2010/main" val="1457817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50"/>
            <a:ext cx="8520600" cy="572700"/>
          </a:xfrm>
        </p:spPr>
        <p:txBody>
          <a:bodyPr/>
          <a:lstStyle/>
          <a:p>
            <a:r>
              <a:rPr lang="en-US" dirty="0" smtClean="0"/>
              <a:t>Using the Makey </a:t>
            </a:r>
            <a:r>
              <a:rPr lang="en-US" dirty="0" err="1" smtClean="0"/>
              <a:t>Makey</a:t>
            </a:r>
            <a:endParaRPr lang="en-US" dirty="0"/>
          </a:p>
        </p:txBody>
      </p:sp>
      <p:sp>
        <p:nvSpPr>
          <p:cNvPr id="3" name="Text Placeholder 2"/>
          <p:cNvSpPr>
            <a:spLocks noGrp="1"/>
          </p:cNvSpPr>
          <p:nvPr>
            <p:ph type="body" idx="1"/>
          </p:nvPr>
        </p:nvSpPr>
        <p:spPr>
          <a:xfrm>
            <a:off x="304800" y="819150"/>
            <a:ext cx="8520600" cy="3334800"/>
          </a:xfrm>
        </p:spPr>
        <p:txBody>
          <a:bodyPr/>
          <a:lstStyle/>
          <a:p>
            <a:r>
              <a:rPr lang="en-US" dirty="0" smtClean="0"/>
              <a:t>When </a:t>
            </a:r>
            <a:r>
              <a:rPr lang="en-US" dirty="0"/>
              <a:t>you create your therapy game, the game controller you will design with the Makey </a:t>
            </a:r>
            <a:r>
              <a:rPr lang="en-US" dirty="0" err="1"/>
              <a:t>Makey</a:t>
            </a:r>
            <a:r>
              <a:rPr lang="en-US" dirty="0"/>
              <a:t> in actuality will be more like a touchpad, like in the last example. Maybe your controller is a pad that you step on. Maybe it’s a basketball hoop with a switch that gets activated when a ball goes through. Maybe it’s a set of tweezers that activate the circuit when the ends touch. When it comes time to brainstorm ideas, don’t be limited by the word controller; think more along the lines of it being a touch pad or switch.   </a:t>
            </a:r>
          </a:p>
          <a:p>
            <a:endParaRPr lang="en-US" dirty="0"/>
          </a:p>
        </p:txBody>
      </p:sp>
    </p:spTree>
    <p:extLst>
      <p:ext uri="{BB962C8B-B14F-4D97-AF65-F5344CB8AC3E}">
        <p14:creationId xmlns:p14="http://schemas.microsoft.com/office/powerpoint/2010/main" val="2527532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Recap</a:t>
            </a:r>
          </a:p>
        </p:txBody>
      </p:sp>
      <p:sp>
        <p:nvSpPr>
          <p:cNvPr id="175" name="Shape 175"/>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228600">
              <a:spcBef>
                <a:spcPts val="0"/>
              </a:spcBef>
              <a:buFont typeface="Arial"/>
              <a:buChar char="●"/>
            </a:pPr>
            <a:r>
              <a:rPr lang="en" dirty="0">
                <a:latin typeface="Arial"/>
                <a:ea typeface="Arial"/>
                <a:cs typeface="Arial"/>
                <a:sym typeface="Arial"/>
              </a:rPr>
              <a:t>How are the example games you’ve seen today dynamic?</a:t>
            </a:r>
          </a:p>
          <a:p>
            <a:pPr marL="457200" lvl="0" indent="-228600">
              <a:spcBef>
                <a:spcPts val="0"/>
              </a:spcBef>
              <a:buFont typeface="Arial"/>
              <a:buChar char="●"/>
            </a:pPr>
            <a:r>
              <a:rPr lang="en" dirty="0">
                <a:latin typeface="Arial"/>
                <a:ea typeface="Arial"/>
                <a:cs typeface="Arial"/>
                <a:sym typeface="Arial"/>
              </a:rPr>
              <a:t>How can you incorporate art in your project and why should you?</a:t>
            </a:r>
          </a:p>
          <a:p>
            <a:pPr marL="457200" lvl="0" indent="-228600">
              <a:spcBef>
                <a:spcPts val="0"/>
              </a:spcBef>
              <a:buFont typeface="Arial"/>
              <a:buChar char="●"/>
            </a:pPr>
            <a:r>
              <a:rPr lang="en" dirty="0">
                <a:latin typeface="Arial"/>
                <a:ea typeface="Arial"/>
                <a:cs typeface="Arial"/>
                <a:sym typeface="Arial"/>
              </a:rPr>
              <a:t>An engineer is a problem solver. What problem are you solving by making a therapy game?  </a:t>
            </a:r>
            <a:endParaRPr lang="en" dirty="0" smtClean="0">
              <a:latin typeface="Arial"/>
              <a:ea typeface="Arial"/>
              <a:cs typeface="Arial"/>
              <a:sym typeface="Arial"/>
            </a:endParaRPr>
          </a:p>
          <a:p>
            <a:pPr marL="457200" lvl="0" indent="-228600">
              <a:buFont typeface="Arial"/>
              <a:buChar char="●"/>
            </a:pPr>
            <a:r>
              <a:rPr lang="en-US"/>
              <a:t>What are the potential societal impacts of this engineering project?</a:t>
            </a:r>
            <a:endParaRPr lang="en">
              <a:latin typeface="Arial"/>
              <a:ea typeface="Arial"/>
              <a:cs typeface="Arial"/>
              <a:sym typeface="Arial"/>
            </a:endParaRPr>
          </a:p>
        </p:txBody>
      </p:sp>
    </p:spTree>
    <p:extLst>
      <p:ext uri="{BB962C8B-B14F-4D97-AF65-F5344CB8AC3E}">
        <p14:creationId xmlns:p14="http://schemas.microsoft.com/office/powerpoint/2010/main" val="2551487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Lesson 5</a:t>
            </a:r>
          </a:p>
        </p:txBody>
      </p:sp>
      <p:sp>
        <p:nvSpPr>
          <p:cNvPr id="59" name="Shape 59"/>
          <p:cNvSpPr txBox="1">
            <a:spLocks noGrp="1"/>
          </p:cNvSpPr>
          <p:nvPr>
            <p:ph type="subTitle" idx="1"/>
          </p:nvPr>
        </p:nvSpPr>
        <p:spPr>
          <a:xfrm>
            <a:off x="344250" y="3550650"/>
            <a:ext cx="4910100" cy="577800"/>
          </a:xfrm>
          <a:prstGeom prst="rect">
            <a:avLst/>
          </a:prstGeom>
        </p:spPr>
        <p:txBody>
          <a:bodyPr lIns="91425" tIns="91425" rIns="91425" bIns="91425" anchor="ctr" anchorCtr="0">
            <a:noAutofit/>
          </a:bodyPr>
          <a:lstStyle/>
          <a:p>
            <a:pPr lvl="0">
              <a:spcBef>
                <a:spcPts val="0"/>
              </a:spcBef>
              <a:buNone/>
            </a:pPr>
            <a:r>
              <a:rPr lang="en"/>
              <a:t>Design Thinking </a:t>
            </a:r>
          </a:p>
        </p:txBody>
      </p:sp>
    </p:spTree>
    <p:extLst>
      <p:ext uri="{BB962C8B-B14F-4D97-AF65-F5344CB8AC3E}">
        <p14:creationId xmlns:p14="http://schemas.microsoft.com/office/powerpoint/2010/main" val="375909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Step 1: Select a scenario </a:t>
            </a:r>
          </a:p>
        </p:txBody>
      </p:sp>
      <p:sp>
        <p:nvSpPr>
          <p:cNvPr id="65" name="Shape 65"/>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pPr>
            <a:r>
              <a:rPr lang="en">
                <a:latin typeface="Arial"/>
                <a:ea typeface="Arial"/>
                <a:cs typeface="Arial"/>
                <a:sym typeface="Arial"/>
              </a:rPr>
              <a:t>Find a group </a:t>
            </a:r>
          </a:p>
          <a:p>
            <a:pPr marL="457200" lvl="0" indent="-228600" rtl="0">
              <a:spcBef>
                <a:spcPts val="0"/>
              </a:spcBef>
              <a:spcAft>
                <a:spcPts val="0"/>
              </a:spcAft>
              <a:buFont typeface="Arial"/>
            </a:pPr>
            <a:r>
              <a:rPr lang="en">
                <a:latin typeface="Arial"/>
                <a:ea typeface="Arial"/>
                <a:cs typeface="Arial"/>
                <a:sym typeface="Arial"/>
              </a:rPr>
              <a:t>Choose one of 4 scenarios </a:t>
            </a:r>
          </a:p>
          <a:p>
            <a:pPr marL="457200" lvl="0" indent="-228600" rtl="0">
              <a:spcBef>
                <a:spcPts val="0"/>
              </a:spcBef>
              <a:spcAft>
                <a:spcPts val="0"/>
              </a:spcAft>
              <a:buFont typeface="Arial"/>
            </a:pPr>
            <a:r>
              <a:rPr lang="en">
                <a:latin typeface="Arial"/>
                <a:ea typeface="Arial"/>
                <a:cs typeface="Arial"/>
                <a:sym typeface="Arial"/>
              </a:rPr>
              <a:t>Scenarios indicate the age and injury of the person that you will use as inspiration for your game design</a:t>
            </a:r>
          </a:p>
          <a:p>
            <a:pPr marL="457200" lvl="0" indent="-228600" rtl="0">
              <a:spcBef>
                <a:spcPts val="0"/>
              </a:spcBef>
              <a:spcAft>
                <a:spcPts val="0"/>
              </a:spcAft>
              <a:buFont typeface="Arial"/>
            </a:pPr>
            <a:r>
              <a:rPr lang="en">
                <a:highlight>
                  <a:srgbClr val="FFFFFF"/>
                </a:highlight>
                <a:latin typeface="Arial"/>
                <a:ea typeface="Arial"/>
                <a:cs typeface="Arial"/>
                <a:sym typeface="Arial"/>
              </a:rPr>
              <a:t>Scenarios guide your human-centered design process (which you will learn about shortly). </a:t>
            </a:r>
          </a:p>
          <a:p>
            <a:pPr marL="457200" lvl="0" indent="-228600">
              <a:spcBef>
                <a:spcPts val="0"/>
              </a:spcBef>
              <a:spcAft>
                <a:spcPts val="0"/>
              </a:spcAft>
              <a:buFont typeface="Arial"/>
            </a:pPr>
            <a:r>
              <a:rPr lang="en">
                <a:highlight>
                  <a:srgbClr val="FFFFFF"/>
                </a:highlight>
                <a:latin typeface="Arial"/>
                <a:ea typeface="Arial"/>
                <a:cs typeface="Arial"/>
                <a:sym typeface="Arial"/>
              </a:rPr>
              <a:t>Scenarios represent fictional people, but you can use these personas to help you make decisions related to the game design and function. </a:t>
            </a:r>
          </a:p>
        </p:txBody>
      </p:sp>
    </p:spTree>
    <p:extLst>
      <p:ext uri="{BB962C8B-B14F-4D97-AF65-F5344CB8AC3E}">
        <p14:creationId xmlns:p14="http://schemas.microsoft.com/office/powerpoint/2010/main" val="2406718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91575"/>
            <a:ext cx="8520600" cy="572700"/>
          </a:xfrm>
          <a:prstGeom prst="rect">
            <a:avLst/>
          </a:prstGeom>
        </p:spPr>
        <p:txBody>
          <a:bodyPr lIns="91425" tIns="91425" rIns="91425" bIns="91425" anchor="t" anchorCtr="0">
            <a:noAutofit/>
          </a:bodyPr>
          <a:lstStyle/>
          <a:p>
            <a:pPr lvl="0">
              <a:spcBef>
                <a:spcPts val="0"/>
              </a:spcBef>
              <a:buNone/>
            </a:pPr>
            <a:r>
              <a:rPr lang="en"/>
              <a:t>Scenario briefs </a:t>
            </a:r>
          </a:p>
        </p:txBody>
      </p:sp>
      <p:sp>
        <p:nvSpPr>
          <p:cNvPr id="71" name="Shape 71"/>
          <p:cNvSpPr txBox="1">
            <a:spLocks noGrp="1"/>
          </p:cNvSpPr>
          <p:nvPr>
            <p:ph type="body" idx="1"/>
          </p:nvPr>
        </p:nvSpPr>
        <p:spPr>
          <a:xfrm>
            <a:off x="250775" y="664275"/>
            <a:ext cx="8520600" cy="3334800"/>
          </a:xfrm>
          <a:prstGeom prst="rect">
            <a:avLst/>
          </a:prstGeom>
        </p:spPr>
        <p:txBody>
          <a:bodyPr lIns="91425" tIns="91425" rIns="91425" bIns="91425" anchor="t" anchorCtr="0">
            <a:noAutofit/>
          </a:bodyPr>
          <a:lstStyle/>
          <a:p>
            <a:pPr lvl="0" rtl="0">
              <a:spcBef>
                <a:spcPts val="0"/>
              </a:spcBef>
              <a:spcAft>
                <a:spcPts val="0"/>
              </a:spcAft>
              <a:buNone/>
            </a:pPr>
            <a:r>
              <a:rPr lang="en">
                <a:latin typeface="Arial"/>
                <a:ea typeface="Arial"/>
                <a:cs typeface="Arial"/>
                <a:sym typeface="Arial"/>
              </a:rPr>
              <a:t>Please read the scenario handout for more details. Here’s an overview: </a:t>
            </a:r>
          </a:p>
          <a:p>
            <a:pPr lv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pPr>
            <a:r>
              <a:rPr lang="en">
                <a:highlight>
                  <a:srgbClr val="FFFFFF"/>
                </a:highlight>
                <a:latin typeface="Arial"/>
                <a:ea typeface="Arial"/>
                <a:cs typeface="Arial"/>
                <a:sym typeface="Arial"/>
              </a:rPr>
              <a:t>Scenario 1: Mia is a 6 year old who had an accident that resulted in a spinal cord injury. She is completing physical therapy to regain the use of her legs. </a:t>
            </a:r>
          </a:p>
          <a:p>
            <a:pPr lvl="0">
              <a:spcBef>
                <a:spcPts val="0"/>
              </a:spcBef>
              <a:spcAft>
                <a:spcPts val="0"/>
              </a:spcAft>
              <a:buNone/>
            </a:pPr>
            <a:endParaRPr>
              <a:highlight>
                <a:srgbClr val="FFFFFF"/>
              </a:highlight>
              <a:latin typeface="Arial"/>
              <a:ea typeface="Arial"/>
              <a:cs typeface="Arial"/>
              <a:sym typeface="Arial"/>
            </a:endParaRPr>
          </a:p>
          <a:p>
            <a:pPr marL="457200" lvl="0" indent="-228600" rtl="0">
              <a:spcBef>
                <a:spcPts val="0"/>
              </a:spcBef>
              <a:spcAft>
                <a:spcPts val="0"/>
              </a:spcAft>
              <a:buFont typeface="Arial"/>
            </a:pPr>
            <a:r>
              <a:rPr lang="en">
                <a:highlight>
                  <a:srgbClr val="FFFFFF"/>
                </a:highlight>
                <a:latin typeface="Arial"/>
                <a:ea typeface="Arial"/>
                <a:cs typeface="Arial"/>
                <a:sym typeface="Arial"/>
              </a:rPr>
              <a:t>Scenario 2: Mary is an older adult who had a stroke. She is completing physical therapy to regain the use of her right hand.</a:t>
            </a:r>
          </a:p>
          <a:p>
            <a:pPr lvl="0">
              <a:spcBef>
                <a:spcPts val="0"/>
              </a:spcBef>
              <a:spcAft>
                <a:spcPts val="0"/>
              </a:spcAft>
              <a:buNone/>
            </a:pPr>
            <a:endParaRPr>
              <a:highlight>
                <a:srgbClr val="FFFFFF"/>
              </a:highlight>
              <a:latin typeface="Arial"/>
              <a:ea typeface="Arial"/>
              <a:cs typeface="Arial"/>
              <a:sym typeface="Arial"/>
            </a:endParaRPr>
          </a:p>
          <a:p>
            <a:pPr marL="457200" lvl="0" indent="-228600" rtl="0">
              <a:spcBef>
                <a:spcPts val="0"/>
              </a:spcBef>
              <a:spcAft>
                <a:spcPts val="0"/>
              </a:spcAft>
              <a:buFont typeface="Arial"/>
            </a:pPr>
            <a:r>
              <a:rPr lang="en">
                <a:highlight>
                  <a:srgbClr val="FFFFFF"/>
                </a:highlight>
                <a:latin typeface="Arial"/>
                <a:ea typeface="Arial"/>
                <a:cs typeface="Arial"/>
                <a:sym typeface="Arial"/>
              </a:rPr>
              <a:t>Scenario 3: Bennett is preteen who had an accident that resulted in a spinal cord injury. He is completing physical therapy to regain the use of his arms. </a:t>
            </a:r>
          </a:p>
          <a:p>
            <a:pPr lvl="0">
              <a:spcBef>
                <a:spcPts val="0"/>
              </a:spcBef>
              <a:spcAft>
                <a:spcPts val="0"/>
              </a:spcAft>
              <a:buNone/>
            </a:pPr>
            <a:endParaRPr>
              <a:highlight>
                <a:srgbClr val="FFFFFF"/>
              </a:highlight>
              <a:latin typeface="Arial"/>
              <a:ea typeface="Arial"/>
              <a:cs typeface="Arial"/>
              <a:sym typeface="Arial"/>
            </a:endParaRPr>
          </a:p>
          <a:p>
            <a:pPr marL="457200" lvl="0" indent="-228600">
              <a:spcBef>
                <a:spcPts val="0"/>
              </a:spcBef>
              <a:spcAft>
                <a:spcPts val="0"/>
              </a:spcAft>
              <a:buFont typeface="Arial"/>
            </a:pPr>
            <a:r>
              <a:rPr lang="en">
                <a:highlight>
                  <a:srgbClr val="FFFFFF"/>
                </a:highlight>
                <a:latin typeface="Arial"/>
                <a:ea typeface="Arial"/>
                <a:cs typeface="Arial"/>
                <a:sym typeface="Arial"/>
              </a:rPr>
              <a:t>Scenario 4: Brian is a young adult who had a stroke. He is completing physical therapy to regain the use of his fingers. </a:t>
            </a:r>
          </a:p>
        </p:txBody>
      </p:sp>
    </p:spTree>
    <p:extLst>
      <p:ext uri="{BB962C8B-B14F-4D97-AF65-F5344CB8AC3E}">
        <p14:creationId xmlns:p14="http://schemas.microsoft.com/office/powerpoint/2010/main" val="1871344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115950"/>
            <a:ext cx="8520600" cy="572700"/>
          </a:xfrm>
          <a:prstGeom prst="rect">
            <a:avLst/>
          </a:prstGeom>
        </p:spPr>
        <p:txBody>
          <a:bodyPr lIns="91425" tIns="91425" rIns="91425" bIns="91425" anchor="t" anchorCtr="0">
            <a:noAutofit/>
          </a:bodyPr>
          <a:lstStyle/>
          <a:p>
            <a:pPr lvl="0">
              <a:spcBef>
                <a:spcPts val="0"/>
              </a:spcBef>
              <a:buNone/>
            </a:pPr>
            <a:r>
              <a:rPr lang="en"/>
              <a:t>Design Thinking </a:t>
            </a:r>
          </a:p>
        </p:txBody>
      </p:sp>
      <p:sp>
        <p:nvSpPr>
          <p:cNvPr id="77" name="Shape 77"/>
          <p:cNvSpPr txBox="1">
            <a:spLocks noGrp="1"/>
          </p:cNvSpPr>
          <p:nvPr>
            <p:ph type="body" idx="1"/>
          </p:nvPr>
        </p:nvSpPr>
        <p:spPr>
          <a:xfrm>
            <a:off x="311700" y="688650"/>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buChar char="●"/>
            </a:pPr>
            <a:r>
              <a:rPr lang="en">
                <a:latin typeface="Arial"/>
                <a:ea typeface="Arial"/>
                <a:cs typeface="Arial"/>
                <a:sym typeface="Arial"/>
              </a:rPr>
              <a:t>The reason you were given scenarios was to help you use design thinking. </a:t>
            </a:r>
          </a:p>
          <a:p>
            <a:pPr lvl="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buChar char="●"/>
            </a:pPr>
            <a:r>
              <a:rPr lang="en">
                <a:latin typeface="Arial"/>
                <a:ea typeface="Arial"/>
                <a:cs typeface="Arial"/>
                <a:sym typeface="Arial"/>
              </a:rPr>
              <a:t>Let’s apply design thinking to our therapy games! </a:t>
            </a:r>
          </a:p>
          <a:p>
            <a:pPr lvl="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buChar char="●"/>
            </a:pPr>
            <a:r>
              <a:rPr lang="en">
                <a:latin typeface="Arial"/>
                <a:ea typeface="Arial"/>
                <a:cs typeface="Arial"/>
                <a:sym typeface="Arial"/>
              </a:rPr>
              <a:t>Design thinking is a way of approaching a problem and engineering solutions. </a:t>
            </a:r>
          </a:p>
          <a:p>
            <a:pPr lvl="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buChar char="●"/>
            </a:pPr>
            <a:r>
              <a:rPr lang="en">
                <a:latin typeface="Arial"/>
                <a:ea typeface="Arial"/>
                <a:cs typeface="Arial"/>
                <a:sym typeface="Arial"/>
              </a:rPr>
              <a:t>It uses a human-centered angle to help create innovations that are meaningful and useful. </a:t>
            </a:r>
          </a:p>
          <a:p>
            <a:pPr marL="0" lvl="0" indent="0" rtl="0">
              <a:spcBef>
                <a:spcPts val="0"/>
              </a:spcBef>
              <a:spcAft>
                <a:spcPts val="0"/>
              </a:spcAft>
              <a:buNone/>
            </a:pPr>
            <a:endParaRPr>
              <a:latin typeface="Arial"/>
              <a:ea typeface="Arial"/>
              <a:cs typeface="Arial"/>
              <a:sym typeface="Arial"/>
            </a:endParaRPr>
          </a:p>
          <a:p>
            <a:pPr lvl="0">
              <a:spcBef>
                <a:spcPts val="0"/>
              </a:spcBef>
              <a:spcAft>
                <a:spcPts val="0"/>
              </a:spcAft>
              <a:buClr>
                <a:schemeClr val="dk2"/>
              </a:buClr>
              <a:buSzPct val="61111"/>
              <a:buFont typeface="Arial"/>
              <a:buNone/>
            </a:pPr>
            <a:endParaRPr>
              <a:latin typeface="Arial"/>
              <a:ea typeface="Arial"/>
              <a:cs typeface="Arial"/>
              <a:sym typeface="Arial"/>
            </a:endParaRPr>
          </a:p>
        </p:txBody>
      </p:sp>
    </p:spTree>
    <p:extLst>
      <p:ext uri="{BB962C8B-B14F-4D97-AF65-F5344CB8AC3E}">
        <p14:creationId xmlns:p14="http://schemas.microsoft.com/office/powerpoint/2010/main" val="119430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115950"/>
            <a:ext cx="8520600" cy="572700"/>
          </a:xfrm>
          <a:prstGeom prst="rect">
            <a:avLst/>
          </a:prstGeom>
        </p:spPr>
        <p:txBody>
          <a:bodyPr lIns="91425" tIns="91425" rIns="91425" bIns="91425" anchor="t" anchorCtr="0">
            <a:noAutofit/>
          </a:bodyPr>
          <a:lstStyle/>
          <a:p>
            <a:pPr lvl="0" rtl="0">
              <a:spcBef>
                <a:spcPts val="0"/>
              </a:spcBef>
              <a:buNone/>
            </a:pPr>
            <a:r>
              <a:rPr lang="en"/>
              <a:t>Design Thinking </a:t>
            </a:r>
          </a:p>
        </p:txBody>
      </p:sp>
      <p:sp>
        <p:nvSpPr>
          <p:cNvPr id="83" name="Shape 83"/>
          <p:cNvSpPr txBox="1">
            <a:spLocks noGrp="1"/>
          </p:cNvSpPr>
          <p:nvPr>
            <p:ph type="body" idx="1"/>
          </p:nvPr>
        </p:nvSpPr>
        <p:spPr>
          <a:xfrm>
            <a:off x="311700" y="688650"/>
            <a:ext cx="8520600" cy="3334800"/>
          </a:xfrm>
          <a:prstGeom prst="rect">
            <a:avLst/>
          </a:prstGeom>
        </p:spPr>
        <p:txBody>
          <a:bodyPr lIns="91425" tIns="91425" rIns="91425" bIns="91425" anchor="t" anchorCtr="0">
            <a:noAutofit/>
          </a:bodyPr>
          <a:lstStyle/>
          <a:p>
            <a:pPr marL="0" lvl="0" indent="0" rtl="0">
              <a:spcBef>
                <a:spcPts val="0"/>
              </a:spcBef>
              <a:spcAft>
                <a:spcPts val="0"/>
              </a:spcAft>
              <a:buNone/>
            </a:pPr>
            <a:r>
              <a:rPr lang="en">
                <a:latin typeface="Arial"/>
                <a:ea typeface="Arial"/>
                <a:cs typeface="Arial"/>
                <a:sym typeface="Arial"/>
              </a:rPr>
              <a:t>Design thinking is similar to the engineering design process that engineers follow when developing solutions, except it uses a more personal approach. </a:t>
            </a:r>
          </a:p>
          <a:p>
            <a:pPr marL="0" lvl="0" indent="0" rtl="0">
              <a:spcBef>
                <a:spcPts val="0"/>
              </a:spcBef>
              <a:spcAft>
                <a:spcPts val="0"/>
              </a:spcAft>
              <a:buNone/>
            </a:pPr>
            <a:endParaRPr>
              <a:latin typeface="Arial"/>
              <a:ea typeface="Arial"/>
              <a:cs typeface="Arial"/>
              <a:sym typeface="Arial"/>
            </a:endParaRPr>
          </a:p>
          <a:p>
            <a:pPr marL="0" lvl="0" indent="0" rtl="0">
              <a:spcBef>
                <a:spcPts val="0"/>
              </a:spcBef>
              <a:spcAft>
                <a:spcPts val="0"/>
              </a:spcAft>
              <a:buNone/>
            </a:pPr>
            <a:r>
              <a:rPr lang="en">
                <a:latin typeface="Arial"/>
                <a:ea typeface="Arial"/>
                <a:cs typeface="Arial"/>
                <a:sym typeface="Arial"/>
              </a:rPr>
              <a:t>This methodology was created by a renowned organization called IDEO, which helps companies with design projects and is a leader in design techniques. </a:t>
            </a:r>
          </a:p>
          <a:p>
            <a:pPr lvl="0" rtl="0">
              <a:spcBef>
                <a:spcPts val="0"/>
              </a:spcBef>
              <a:spcAft>
                <a:spcPts val="0"/>
              </a:spcAft>
              <a:buNone/>
            </a:pPr>
            <a:endParaRPr>
              <a:latin typeface="Arial"/>
              <a:ea typeface="Arial"/>
              <a:cs typeface="Arial"/>
              <a:sym typeface="Arial"/>
            </a:endParaRPr>
          </a:p>
        </p:txBody>
      </p:sp>
      <p:pic>
        <p:nvPicPr>
          <p:cNvPr id="84" name="Shape 84" descr="Screenshot 2016-07-13 at 4.52.53 PM.png"/>
          <p:cNvPicPr preferRelativeResize="0"/>
          <p:nvPr/>
        </p:nvPicPr>
        <p:blipFill>
          <a:blip r:embed="rId3">
            <a:alphaModFix/>
          </a:blip>
          <a:stretch>
            <a:fillRect/>
          </a:stretch>
        </p:blipFill>
        <p:spPr>
          <a:xfrm>
            <a:off x="1535725" y="2354525"/>
            <a:ext cx="5705974" cy="2715825"/>
          </a:xfrm>
          <a:prstGeom prst="rect">
            <a:avLst/>
          </a:prstGeom>
          <a:noFill/>
          <a:ln>
            <a:noFill/>
          </a:ln>
        </p:spPr>
      </p:pic>
    </p:spTree>
    <p:extLst>
      <p:ext uri="{BB962C8B-B14F-4D97-AF65-F5344CB8AC3E}">
        <p14:creationId xmlns:p14="http://schemas.microsoft.com/office/powerpoint/2010/main" val="40327271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descr="Screenshot 2016-07-13 at 4.52.53 PM.png"/>
          <p:cNvPicPr preferRelativeResize="0"/>
          <p:nvPr/>
        </p:nvPicPr>
        <p:blipFill>
          <a:blip r:embed="rId3">
            <a:alphaModFix/>
          </a:blip>
          <a:stretch>
            <a:fillRect/>
          </a:stretch>
        </p:blipFill>
        <p:spPr>
          <a:xfrm>
            <a:off x="152400" y="152400"/>
            <a:ext cx="8898675" cy="4235424"/>
          </a:xfrm>
          <a:prstGeom prst="rect">
            <a:avLst/>
          </a:prstGeom>
          <a:noFill/>
          <a:ln>
            <a:noFill/>
          </a:ln>
        </p:spPr>
      </p:pic>
      <p:sp>
        <p:nvSpPr>
          <p:cNvPr id="90" name="Shape 90"/>
          <p:cNvSpPr txBox="1"/>
          <p:nvPr/>
        </p:nvSpPr>
        <p:spPr>
          <a:xfrm>
            <a:off x="152400" y="4467100"/>
            <a:ext cx="8659800" cy="566700"/>
          </a:xfrm>
          <a:prstGeom prst="rect">
            <a:avLst/>
          </a:prstGeom>
          <a:noFill/>
          <a:ln>
            <a:noFill/>
          </a:ln>
        </p:spPr>
        <p:txBody>
          <a:bodyPr lIns="91425" tIns="91425" rIns="91425" bIns="91425" anchor="ctr" anchorCtr="0">
            <a:noAutofit/>
          </a:bodyPr>
          <a:lstStyle/>
          <a:p>
            <a:pPr lvl="0" indent="457200" algn="ctr" rtl="0">
              <a:lnSpc>
                <a:spcPct val="115000"/>
              </a:lnSpc>
              <a:spcBef>
                <a:spcPts val="0"/>
              </a:spcBef>
              <a:buNone/>
            </a:pPr>
            <a:r>
              <a:rPr lang="en" sz="1100">
                <a:solidFill>
                  <a:srgbClr val="434343"/>
                </a:solidFill>
              </a:rPr>
              <a:t>© 2012 IDEO LLC. All rights reserved. http:// designthinkingforeducators.com/</a:t>
            </a:r>
          </a:p>
          <a:p>
            <a:pPr marL="914400" lvl="0" indent="457200" rtl="0">
              <a:lnSpc>
                <a:spcPct val="115000"/>
              </a:lnSpc>
              <a:spcBef>
                <a:spcPts val="0"/>
              </a:spcBef>
              <a:buNone/>
            </a:pPr>
            <a:r>
              <a:rPr lang="en" sz="1100">
                <a:solidFill>
                  <a:srgbClr val="434343"/>
                </a:solidFill>
              </a:rPr>
              <a:t>(This diagram is borrowed from the Design Thinking for Educators toolkit, which is created by IDEO.) </a:t>
            </a:r>
          </a:p>
        </p:txBody>
      </p:sp>
    </p:spTree>
    <p:extLst>
      <p:ext uri="{BB962C8B-B14F-4D97-AF65-F5344CB8AC3E}">
        <p14:creationId xmlns:p14="http://schemas.microsoft.com/office/powerpoint/2010/main" val="2166409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Design thinking</a:t>
            </a:r>
          </a:p>
        </p:txBody>
      </p:sp>
      <p:sp>
        <p:nvSpPr>
          <p:cNvPr id="96" name="Shape 96"/>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buChar char="●"/>
            </a:pPr>
            <a:r>
              <a:rPr lang="en">
                <a:latin typeface="Arial"/>
                <a:ea typeface="Arial"/>
                <a:cs typeface="Arial"/>
                <a:sym typeface="Arial"/>
              </a:rPr>
              <a:t>Purpose is to delve into the people who will eventually use the product </a:t>
            </a:r>
          </a:p>
          <a:p>
            <a:pPr lvl="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buChar char="●"/>
            </a:pPr>
            <a:r>
              <a:rPr lang="en">
                <a:latin typeface="Arial"/>
                <a:ea typeface="Arial"/>
                <a:cs typeface="Arial"/>
                <a:sym typeface="Arial"/>
              </a:rPr>
              <a:t>Need to carefully consider where and how it will be used when making a design. </a:t>
            </a:r>
          </a:p>
          <a:p>
            <a:pPr lvl="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buChar char="●"/>
            </a:pPr>
            <a:r>
              <a:rPr lang="en">
                <a:latin typeface="Arial"/>
                <a:ea typeface="Arial"/>
                <a:cs typeface="Arial"/>
                <a:sym typeface="Arial"/>
              </a:rPr>
              <a:t>This is called human-centered design.</a:t>
            </a:r>
            <a:r>
              <a:rPr lang="en" sz="1100">
                <a:latin typeface="Arial"/>
                <a:ea typeface="Arial"/>
                <a:cs typeface="Arial"/>
                <a:sym typeface="Arial"/>
              </a:rPr>
              <a:t> </a:t>
            </a:r>
          </a:p>
          <a:p>
            <a:pPr lvl="0" indent="457200" rtl="0">
              <a:spcBef>
                <a:spcPts val="0"/>
              </a:spcBef>
              <a:spcAft>
                <a:spcPts val="0"/>
              </a:spcAft>
              <a:buNone/>
            </a:pPr>
            <a:endParaRPr sz="1100">
              <a:latin typeface="Arial"/>
              <a:ea typeface="Arial"/>
              <a:cs typeface="Arial"/>
              <a:sym typeface="Arial"/>
            </a:endParaRPr>
          </a:p>
          <a:p>
            <a:pPr lvl="0" indent="387350">
              <a:spcBef>
                <a:spcPts val="0"/>
              </a:spcBef>
              <a:spcAft>
                <a:spcPts val="0"/>
              </a:spcAft>
              <a:buClr>
                <a:schemeClr val="dk2"/>
              </a:buClr>
              <a:buSzPct val="61111"/>
              <a:buFont typeface="Arial"/>
              <a:buNone/>
            </a:pPr>
            <a:endParaRPr/>
          </a:p>
        </p:txBody>
      </p:sp>
    </p:spTree>
    <p:extLst>
      <p:ext uri="{BB962C8B-B14F-4D97-AF65-F5344CB8AC3E}">
        <p14:creationId xmlns:p14="http://schemas.microsoft.com/office/powerpoint/2010/main" val="1242937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 Game of Cat and Mouse</a:t>
            </a:r>
          </a:p>
        </p:txBody>
      </p:sp>
      <p:sp>
        <p:nvSpPr>
          <p:cNvPr id="88" name="Shape 88"/>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228600" lvl="0" indent="-203200" rtl="0">
              <a:lnSpc>
                <a:spcPct val="90000"/>
              </a:lnSpc>
              <a:spcBef>
                <a:spcPts val="0"/>
              </a:spcBef>
              <a:spcAft>
                <a:spcPts val="0"/>
              </a:spcAft>
              <a:buSzPct val="100000"/>
              <a:buFont typeface="Oswald"/>
              <a:buChar char="•"/>
            </a:pPr>
            <a:r>
              <a:rPr lang="en" sz="2400" u="sng">
                <a:solidFill>
                  <a:schemeClr val="hlink"/>
                </a:solidFill>
                <a:latin typeface="Oswald"/>
                <a:ea typeface="Oswald"/>
                <a:cs typeface="Oswald"/>
                <a:sym typeface="Oswald"/>
                <a:hlinkClick r:id="rId3"/>
              </a:rPr>
              <a:t>https://scratch.mit.edu/projects/115651118/</a:t>
            </a:r>
            <a:r>
              <a:rPr lang="en" sz="2400">
                <a:latin typeface="Oswald"/>
                <a:ea typeface="Oswald"/>
                <a:cs typeface="Oswald"/>
                <a:sym typeface="Oswald"/>
              </a:rPr>
              <a:t> </a:t>
            </a:r>
          </a:p>
          <a:p>
            <a:pPr lvl="0" rtl="0">
              <a:lnSpc>
                <a:spcPct val="90000"/>
              </a:lnSpc>
              <a:spcBef>
                <a:spcPts val="0"/>
              </a:spcBef>
              <a:spcAft>
                <a:spcPts val="0"/>
              </a:spcAft>
              <a:buNone/>
            </a:pPr>
            <a:r>
              <a:rPr lang="en" sz="2400">
                <a:latin typeface="Oswald"/>
                <a:ea typeface="Oswald"/>
                <a:cs typeface="Oswald"/>
                <a:sym typeface="Oswald"/>
              </a:rPr>
              <a:t> </a:t>
            </a:r>
          </a:p>
          <a:p>
            <a:pPr marL="228600" lvl="0" indent="-203200">
              <a:lnSpc>
                <a:spcPct val="90000"/>
              </a:lnSpc>
              <a:spcBef>
                <a:spcPts val="0"/>
              </a:spcBef>
              <a:spcAft>
                <a:spcPts val="0"/>
              </a:spcAft>
              <a:buSzPct val="100000"/>
              <a:buFont typeface="Oswald"/>
              <a:buChar char="•"/>
            </a:pPr>
            <a:r>
              <a:rPr lang="en" sz="2400">
                <a:latin typeface="Oswald"/>
                <a:ea typeface="Oswald"/>
                <a:cs typeface="Oswald"/>
                <a:sym typeface="Oswald"/>
              </a:rPr>
              <a:t>How does it work?</a:t>
            </a:r>
          </a:p>
          <a:p>
            <a:pPr marL="228600" lvl="0" indent="-203200">
              <a:lnSpc>
                <a:spcPct val="90000"/>
              </a:lnSpc>
              <a:spcBef>
                <a:spcPts val="1000"/>
              </a:spcBef>
              <a:spcAft>
                <a:spcPts val="0"/>
              </a:spcAft>
              <a:buSzPct val="100000"/>
              <a:buFont typeface="Oswald"/>
              <a:buChar char="•"/>
            </a:pPr>
            <a:r>
              <a:rPr lang="en" sz="2400">
                <a:latin typeface="Oswald"/>
                <a:ea typeface="Oswald"/>
                <a:cs typeface="Oswald"/>
                <a:sym typeface="Oswald"/>
              </a:rPr>
              <a:t>Write pseudocode </a:t>
            </a:r>
          </a:p>
          <a:p>
            <a:pPr marL="228600" lvl="0" indent="-203200">
              <a:lnSpc>
                <a:spcPct val="90000"/>
              </a:lnSpc>
              <a:spcBef>
                <a:spcPts val="1000"/>
              </a:spcBef>
              <a:spcAft>
                <a:spcPts val="0"/>
              </a:spcAft>
              <a:buSzPct val="100000"/>
              <a:buFont typeface="Oswald"/>
              <a:buChar char="•"/>
            </a:pPr>
            <a:r>
              <a:rPr lang="en" sz="2400">
                <a:latin typeface="Oswald"/>
                <a:ea typeface="Oswald"/>
                <a:cs typeface="Oswald"/>
                <a:sym typeface="Oswald"/>
              </a:rPr>
              <a:t>Pseudo = trying to be, pretending</a:t>
            </a:r>
          </a:p>
          <a:p>
            <a:pPr marL="228600" lvl="0" indent="-203200">
              <a:lnSpc>
                <a:spcPct val="90000"/>
              </a:lnSpc>
              <a:spcBef>
                <a:spcPts val="1000"/>
              </a:spcBef>
              <a:spcAft>
                <a:spcPts val="0"/>
              </a:spcAft>
              <a:buSzPct val="100000"/>
              <a:buFont typeface="Oswald"/>
              <a:buChar char="•"/>
            </a:pPr>
            <a:r>
              <a:rPr lang="en" sz="2400">
                <a:latin typeface="Oswald"/>
                <a:ea typeface="Oswald"/>
                <a:cs typeface="Oswald"/>
                <a:sym typeface="Oswald"/>
              </a:rPr>
              <a:t>Ex: Pseudonym</a:t>
            </a:r>
          </a:p>
        </p:txBody>
      </p:sp>
      <p:pic>
        <p:nvPicPr>
          <p:cNvPr id="89" name="Shape 89" descr="https://lh4.googleusercontent.com/aTt3T-uB3wUYk519syIZgGBwJUSx0ecPC9d1IXX6daC1hFbvb4x1USe2SeA7ucp4w7mD2adoDexnCHyyPVMRXZa-nuYTj9ewLG0SvtmLVEAoQJLJS33KtfjuIU291mNwSUnuk1TD"/>
          <p:cNvPicPr preferRelativeResize="0"/>
          <p:nvPr/>
        </p:nvPicPr>
        <p:blipFill rotWithShape="1">
          <a:blip r:embed="rId4">
            <a:alphaModFix/>
          </a:blip>
          <a:srcRect/>
          <a:stretch/>
        </p:blipFill>
        <p:spPr>
          <a:xfrm>
            <a:off x="4863150" y="1735049"/>
            <a:ext cx="4092900" cy="30735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Human Centered Design with Design Thinking </a:t>
            </a:r>
          </a:p>
        </p:txBody>
      </p:sp>
      <p:sp>
        <p:nvSpPr>
          <p:cNvPr id="102" name="Shape 102"/>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0" lvl="0" indent="0" rtl="0">
              <a:spcBef>
                <a:spcPts val="0"/>
              </a:spcBef>
              <a:spcAft>
                <a:spcPts val="0"/>
              </a:spcAft>
              <a:buNone/>
            </a:pPr>
            <a:r>
              <a:rPr lang="en">
                <a:latin typeface="Arial"/>
                <a:ea typeface="Arial"/>
                <a:cs typeface="Arial"/>
                <a:sym typeface="Arial"/>
              </a:rPr>
              <a:t>Say you are an engineer and your job is to create a new type door knob. Your task is to make a mechanical device that can open and close a door. It will probably have a latch, a lock, a handle, etc. The design will be done when it’s been tested to show that it works, right? </a:t>
            </a:r>
          </a:p>
          <a:p>
            <a:pPr lvl="0" indent="457200" rtl="0">
              <a:spcBef>
                <a:spcPts val="0"/>
              </a:spcBef>
              <a:spcAft>
                <a:spcPts val="0"/>
              </a:spcAft>
              <a:buNone/>
            </a:pPr>
            <a:endParaRPr sz="1100">
              <a:latin typeface="Arial"/>
              <a:ea typeface="Arial"/>
              <a:cs typeface="Arial"/>
              <a:sym typeface="Arial"/>
            </a:endParaRPr>
          </a:p>
          <a:p>
            <a:pPr lvl="0" indent="457200" rtl="0">
              <a:spcBef>
                <a:spcPts val="0"/>
              </a:spcBef>
              <a:spcAft>
                <a:spcPts val="0"/>
              </a:spcAft>
              <a:buNone/>
            </a:pPr>
            <a:endParaRPr sz="1100">
              <a:latin typeface="Arial"/>
              <a:ea typeface="Arial"/>
              <a:cs typeface="Arial"/>
              <a:sym typeface="Arial"/>
            </a:endParaRPr>
          </a:p>
          <a:p>
            <a:pPr lvl="0" indent="387350">
              <a:spcBef>
                <a:spcPts val="0"/>
              </a:spcBef>
              <a:spcAft>
                <a:spcPts val="0"/>
              </a:spcAft>
              <a:buClr>
                <a:schemeClr val="dk2"/>
              </a:buClr>
              <a:buSzPct val="61111"/>
              <a:buFont typeface="Arial"/>
              <a:buNone/>
            </a:pPr>
            <a:endParaRPr/>
          </a:p>
        </p:txBody>
      </p:sp>
    </p:spTree>
    <p:extLst>
      <p:ext uri="{BB962C8B-B14F-4D97-AF65-F5344CB8AC3E}">
        <p14:creationId xmlns:p14="http://schemas.microsoft.com/office/powerpoint/2010/main" val="3197837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Human Centered Design with Design Thinking </a:t>
            </a:r>
          </a:p>
        </p:txBody>
      </p:sp>
      <p:sp>
        <p:nvSpPr>
          <p:cNvPr id="108" name="Shape 108"/>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indent="457200" rtl="0">
              <a:spcBef>
                <a:spcPts val="0"/>
              </a:spcBef>
              <a:spcAft>
                <a:spcPts val="0"/>
              </a:spcAft>
              <a:buNone/>
            </a:pPr>
            <a:endParaRPr sz="1100">
              <a:latin typeface="Arial"/>
              <a:ea typeface="Arial"/>
              <a:cs typeface="Arial"/>
              <a:sym typeface="Arial"/>
            </a:endParaRPr>
          </a:p>
          <a:p>
            <a:pPr marL="0" lvl="0" indent="0" rtl="0">
              <a:spcBef>
                <a:spcPts val="0"/>
              </a:spcBef>
              <a:spcAft>
                <a:spcPts val="0"/>
              </a:spcAft>
              <a:buNone/>
            </a:pPr>
            <a:r>
              <a:rPr lang="en">
                <a:latin typeface="Arial"/>
                <a:ea typeface="Arial"/>
                <a:cs typeface="Arial"/>
                <a:sym typeface="Arial"/>
              </a:rPr>
              <a:t>Maybe not. Just because you have created a product that is functional, doesn’t necessarily make it the best design. </a:t>
            </a:r>
          </a:p>
          <a:p>
            <a:pPr marL="0" lvl="0" indent="0" rtl="0">
              <a:spcBef>
                <a:spcPts val="0"/>
              </a:spcBef>
              <a:spcAft>
                <a:spcPts val="0"/>
              </a:spcAft>
              <a:buNone/>
            </a:pPr>
            <a:endParaRPr>
              <a:latin typeface="Arial"/>
              <a:ea typeface="Arial"/>
              <a:cs typeface="Arial"/>
              <a:sym typeface="Arial"/>
            </a:endParaRPr>
          </a:p>
          <a:p>
            <a:pPr marL="0" lvl="0" indent="0" rtl="0">
              <a:spcBef>
                <a:spcPts val="0"/>
              </a:spcBef>
              <a:spcAft>
                <a:spcPts val="0"/>
              </a:spcAft>
              <a:buNone/>
            </a:pPr>
            <a:r>
              <a:rPr lang="en">
                <a:latin typeface="Arial"/>
                <a:ea typeface="Arial"/>
                <a:cs typeface="Arial"/>
                <a:sym typeface="Arial"/>
              </a:rPr>
              <a:t>While the new door knob you created might have filled the requirements of opening and closing a door, what are other considerations that could further improve the design?</a:t>
            </a:r>
          </a:p>
        </p:txBody>
      </p:sp>
    </p:spTree>
    <p:extLst>
      <p:ext uri="{BB962C8B-B14F-4D97-AF65-F5344CB8AC3E}">
        <p14:creationId xmlns:p14="http://schemas.microsoft.com/office/powerpoint/2010/main" val="3405702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Design Thinking Phase 1: Discovery </a:t>
            </a:r>
          </a:p>
        </p:txBody>
      </p:sp>
      <p:sp>
        <p:nvSpPr>
          <p:cNvPr id="114" name="Shape 114"/>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pPr>
            <a:r>
              <a:rPr lang="en">
                <a:latin typeface="Arial"/>
                <a:ea typeface="Arial"/>
                <a:cs typeface="Arial"/>
                <a:sym typeface="Arial"/>
              </a:rPr>
              <a:t>Gather as much background information as possible by: </a:t>
            </a:r>
          </a:p>
          <a:p>
            <a:pPr marL="457200" lvl="0" indent="-228600" rtl="0">
              <a:spcBef>
                <a:spcPts val="0"/>
              </a:spcBef>
              <a:spcAft>
                <a:spcPts val="0"/>
              </a:spcAft>
              <a:buFont typeface="Arial"/>
            </a:pPr>
            <a:r>
              <a:rPr lang="en">
                <a:latin typeface="Arial"/>
                <a:ea typeface="Arial"/>
                <a:cs typeface="Arial"/>
                <a:sym typeface="Arial"/>
              </a:rPr>
              <a:t>Conducting interviews with potential users</a:t>
            </a:r>
          </a:p>
          <a:p>
            <a:pPr marL="457200" lvl="0" indent="-228600" rtl="0">
              <a:spcBef>
                <a:spcPts val="0"/>
              </a:spcBef>
              <a:spcAft>
                <a:spcPts val="0"/>
              </a:spcAft>
              <a:buFont typeface="Arial"/>
            </a:pPr>
            <a:r>
              <a:rPr lang="en">
                <a:latin typeface="Arial"/>
                <a:ea typeface="Arial"/>
                <a:cs typeface="Arial"/>
                <a:sym typeface="Arial"/>
              </a:rPr>
              <a:t>Reading relevant article</a:t>
            </a:r>
          </a:p>
          <a:p>
            <a:pPr marL="457200" lvl="0" indent="-228600" rtl="0">
              <a:spcBef>
                <a:spcPts val="0"/>
              </a:spcBef>
              <a:spcAft>
                <a:spcPts val="0"/>
              </a:spcAft>
              <a:buFont typeface="Arial"/>
            </a:pPr>
            <a:r>
              <a:rPr lang="en">
                <a:latin typeface="Arial"/>
                <a:ea typeface="Arial"/>
                <a:cs typeface="Arial"/>
                <a:sym typeface="Arial"/>
              </a:rPr>
              <a:t>Visiting the places where the product could be used. </a:t>
            </a:r>
          </a:p>
          <a:p>
            <a:pPr lvl="0" rtl="0">
              <a:spcBef>
                <a:spcPts val="0"/>
              </a:spcBef>
              <a:spcAft>
                <a:spcPts val="0"/>
              </a:spcAft>
              <a:buNone/>
            </a:pPr>
            <a:endParaRPr>
              <a:latin typeface="Arial"/>
              <a:ea typeface="Arial"/>
              <a:cs typeface="Arial"/>
              <a:sym typeface="Arial"/>
            </a:endParaRPr>
          </a:p>
          <a:p>
            <a:pPr lvl="0" rtl="0">
              <a:spcBef>
                <a:spcPts val="0"/>
              </a:spcBef>
              <a:spcAft>
                <a:spcPts val="0"/>
              </a:spcAft>
              <a:buNone/>
            </a:pPr>
            <a:endParaRPr>
              <a:latin typeface="Arial"/>
              <a:ea typeface="Arial"/>
              <a:cs typeface="Arial"/>
              <a:sym typeface="Arial"/>
            </a:endParaRPr>
          </a:p>
          <a:p>
            <a:pPr lvl="0" rtl="0">
              <a:spcBef>
                <a:spcPts val="0"/>
              </a:spcBef>
              <a:spcAft>
                <a:spcPts val="0"/>
              </a:spcAft>
              <a:buNone/>
            </a:pPr>
            <a:r>
              <a:rPr lang="en">
                <a:latin typeface="Arial"/>
                <a:ea typeface="Arial"/>
                <a:cs typeface="Arial"/>
                <a:sym typeface="Arial"/>
              </a:rPr>
              <a:t>What are some questions you could explore related to designing a door knob?</a:t>
            </a:r>
          </a:p>
          <a:p>
            <a:pPr lvl="0" indent="457200" rtl="0">
              <a:spcBef>
                <a:spcPts val="0"/>
              </a:spcBef>
              <a:spcAft>
                <a:spcPts val="0"/>
              </a:spcAft>
              <a:buNone/>
            </a:pPr>
            <a:endParaRPr sz="1100">
              <a:latin typeface="Arial"/>
              <a:ea typeface="Arial"/>
              <a:cs typeface="Arial"/>
              <a:sym typeface="Arial"/>
            </a:endParaRPr>
          </a:p>
          <a:p>
            <a:pPr lvl="0" indent="457200" rtl="0">
              <a:spcBef>
                <a:spcPts val="0"/>
              </a:spcBef>
              <a:spcAft>
                <a:spcPts val="0"/>
              </a:spcAft>
              <a:buNone/>
            </a:pPr>
            <a:endParaRPr sz="1100">
              <a:latin typeface="Arial"/>
              <a:ea typeface="Arial"/>
              <a:cs typeface="Arial"/>
              <a:sym typeface="Arial"/>
            </a:endParaRPr>
          </a:p>
          <a:p>
            <a:pPr lvl="0" indent="457200" rtl="0">
              <a:spcBef>
                <a:spcPts val="0"/>
              </a:spcBef>
              <a:spcAft>
                <a:spcPts val="0"/>
              </a:spcAft>
              <a:buNone/>
            </a:pPr>
            <a:endParaRPr sz="1100">
              <a:latin typeface="Arial"/>
              <a:ea typeface="Arial"/>
              <a:cs typeface="Arial"/>
              <a:sym typeface="Arial"/>
            </a:endParaRPr>
          </a:p>
          <a:p>
            <a:pPr lvl="0">
              <a:spcBef>
                <a:spcPts val="0"/>
              </a:spcBef>
              <a:buNone/>
            </a:pPr>
            <a:endParaRPr/>
          </a:p>
        </p:txBody>
      </p:sp>
    </p:spTree>
    <p:extLst>
      <p:ext uri="{BB962C8B-B14F-4D97-AF65-F5344CB8AC3E}">
        <p14:creationId xmlns:p14="http://schemas.microsoft.com/office/powerpoint/2010/main" val="678917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25825" y="63325"/>
            <a:ext cx="8520600" cy="572700"/>
          </a:xfrm>
          <a:prstGeom prst="rect">
            <a:avLst/>
          </a:prstGeom>
        </p:spPr>
        <p:txBody>
          <a:bodyPr lIns="91425" tIns="91425" rIns="91425" bIns="91425" anchor="t" anchorCtr="0">
            <a:noAutofit/>
          </a:bodyPr>
          <a:lstStyle/>
          <a:p>
            <a:pPr lvl="0">
              <a:spcBef>
                <a:spcPts val="0"/>
              </a:spcBef>
              <a:buNone/>
            </a:pPr>
            <a:r>
              <a:rPr lang="en"/>
              <a:t>Design Thinking Phase 1: Discovery </a:t>
            </a:r>
          </a:p>
          <a:p>
            <a:pPr lvl="0">
              <a:spcBef>
                <a:spcPts val="0"/>
              </a:spcBef>
              <a:buNone/>
            </a:pPr>
            <a:endParaRPr/>
          </a:p>
        </p:txBody>
      </p:sp>
      <p:sp>
        <p:nvSpPr>
          <p:cNvPr id="120" name="Shape 120"/>
          <p:cNvSpPr txBox="1">
            <a:spLocks noGrp="1"/>
          </p:cNvSpPr>
          <p:nvPr>
            <p:ph type="body" idx="1"/>
          </p:nvPr>
        </p:nvSpPr>
        <p:spPr>
          <a:xfrm>
            <a:off x="311700" y="636025"/>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pPr>
            <a:r>
              <a:rPr lang="en">
                <a:latin typeface="Arial"/>
                <a:ea typeface="Arial"/>
                <a:cs typeface="Arial"/>
                <a:sym typeface="Arial"/>
              </a:rPr>
              <a:t>Where will the door knob be used?</a:t>
            </a:r>
          </a:p>
          <a:p>
            <a:pPr marL="457200" lvl="0" indent="-228600" rtl="0">
              <a:spcBef>
                <a:spcPts val="0"/>
              </a:spcBef>
              <a:spcAft>
                <a:spcPts val="0"/>
              </a:spcAft>
              <a:buFont typeface="Arial"/>
            </a:pPr>
            <a:r>
              <a:rPr lang="en">
                <a:latin typeface="Arial"/>
                <a:ea typeface="Arial"/>
                <a:cs typeface="Arial"/>
                <a:sym typeface="Arial"/>
              </a:rPr>
              <a:t>Who will use it? </a:t>
            </a:r>
          </a:p>
          <a:p>
            <a:pPr marL="457200" lvl="0" indent="-228600" rtl="0">
              <a:spcBef>
                <a:spcPts val="0"/>
              </a:spcBef>
              <a:spcAft>
                <a:spcPts val="0"/>
              </a:spcAft>
              <a:buFont typeface="Arial"/>
            </a:pPr>
            <a:r>
              <a:rPr lang="en">
                <a:latin typeface="Arial"/>
                <a:ea typeface="Arial"/>
                <a:cs typeface="Arial"/>
                <a:sym typeface="Arial"/>
              </a:rPr>
              <a:t>What other options are available in place of a door knob? </a:t>
            </a:r>
          </a:p>
          <a:p>
            <a:pPr marL="457200" lvl="0" indent="-228600" rtl="0">
              <a:spcBef>
                <a:spcPts val="0"/>
              </a:spcBef>
              <a:spcAft>
                <a:spcPts val="0"/>
              </a:spcAft>
              <a:buFont typeface="Arial"/>
            </a:pPr>
            <a:r>
              <a:rPr lang="en">
                <a:latin typeface="Arial"/>
                <a:ea typeface="Arial"/>
                <a:cs typeface="Arial"/>
                <a:sym typeface="Arial"/>
              </a:rPr>
              <a:t>What materials should be used? </a:t>
            </a:r>
          </a:p>
          <a:p>
            <a:pPr marL="457200" lvl="0" indent="-228600" rtl="0">
              <a:spcBef>
                <a:spcPts val="0"/>
              </a:spcBef>
              <a:spcAft>
                <a:spcPts val="0"/>
              </a:spcAft>
              <a:buFont typeface="Arial"/>
            </a:pPr>
            <a:r>
              <a:rPr lang="en">
                <a:latin typeface="Arial"/>
                <a:ea typeface="Arial"/>
                <a:cs typeface="Arial"/>
                <a:sym typeface="Arial"/>
              </a:rPr>
              <a:t>What shape should it be? </a:t>
            </a:r>
          </a:p>
        </p:txBody>
      </p:sp>
      <p:pic>
        <p:nvPicPr>
          <p:cNvPr id="121" name="Shape 121"/>
          <p:cNvPicPr preferRelativeResize="0"/>
          <p:nvPr/>
        </p:nvPicPr>
        <p:blipFill>
          <a:blip r:embed="rId3">
            <a:alphaModFix/>
          </a:blip>
          <a:stretch>
            <a:fillRect/>
          </a:stretch>
        </p:blipFill>
        <p:spPr>
          <a:xfrm>
            <a:off x="4609850" y="2449563"/>
            <a:ext cx="1778374" cy="2371148"/>
          </a:xfrm>
          <a:prstGeom prst="rect">
            <a:avLst/>
          </a:prstGeom>
          <a:noFill/>
          <a:ln>
            <a:noFill/>
          </a:ln>
        </p:spPr>
      </p:pic>
      <p:pic>
        <p:nvPicPr>
          <p:cNvPr id="122" name="Shape 122"/>
          <p:cNvPicPr preferRelativeResize="0"/>
          <p:nvPr/>
        </p:nvPicPr>
        <p:blipFill>
          <a:blip r:embed="rId4">
            <a:alphaModFix/>
          </a:blip>
          <a:stretch>
            <a:fillRect/>
          </a:stretch>
        </p:blipFill>
        <p:spPr>
          <a:xfrm>
            <a:off x="2223450" y="2449550"/>
            <a:ext cx="1778374" cy="2371175"/>
          </a:xfrm>
          <a:prstGeom prst="rect">
            <a:avLst/>
          </a:prstGeom>
          <a:noFill/>
          <a:ln>
            <a:noFill/>
          </a:ln>
        </p:spPr>
      </p:pic>
    </p:spTree>
    <p:extLst>
      <p:ext uri="{BB962C8B-B14F-4D97-AF65-F5344CB8AC3E}">
        <p14:creationId xmlns:p14="http://schemas.microsoft.com/office/powerpoint/2010/main" val="2290161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Design Thinking Phase 1: Discovery </a:t>
            </a:r>
          </a:p>
          <a:p>
            <a:pPr lvl="0">
              <a:spcBef>
                <a:spcPts val="0"/>
              </a:spcBef>
              <a:buNone/>
            </a:pPr>
            <a:endParaRPr/>
          </a:p>
          <a:p>
            <a:pPr lvl="0">
              <a:spcBef>
                <a:spcPts val="0"/>
              </a:spcBef>
              <a:buNone/>
            </a:pPr>
            <a:endParaRPr/>
          </a:p>
        </p:txBody>
      </p:sp>
      <p:sp>
        <p:nvSpPr>
          <p:cNvPr id="128" name="Shape 128"/>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indent="457200" rtl="0">
              <a:spcBef>
                <a:spcPts val="0"/>
              </a:spcBef>
              <a:spcAft>
                <a:spcPts val="0"/>
              </a:spcAft>
              <a:buNone/>
            </a:pPr>
            <a:r>
              <a:rPr lang="en">
                <a:latin typeface="Arial"/>
                <a:ea typeface="Arial"/>
                <a:cs typeface="Arial"/>
                <a:sym typeface="Arial"/>
              </a:rPr>
              <a:t>What if you are an architect or interior designer who is working on a project related to the construction of an assisted living facility. During the construction process, eventually you will need to decide the type of door knobs that should be installed in the facility. While it seems like a simple question, it doesn’t necessarily have an obvious outcome. </a:t>
            </a:r>
          </a:p>
          <a:p>
            <a:pPr lvl="0" indent="457200" rtl="0">
              <a:spcBef>
                <a:spcPts val="0"/>
              </a:spcBef>
              <a:spcAft>
                <a:spcPts val="0"/>
              </a:spcAft>
              <a:buNone/>
            </a:pPr>
            <a:endParaRPr>
              <a:latin typeface="Arial"/>
              <a:ea typeface="Arial"/>
              <a:cs typeface="Arial"/>
              <a:sym typeface="Arial"/>
            </a:endParaRPr>
          </a:p>
          <a:p>
            <a:pPr lvl="0" indent="387350">
              <a:spcBef>
                <a:spcPts val="0"/>
              </a:spcBef>
              <a:spcAft>
                <a:spcPts val="0"/>
              </a:spcAft>
              <a:buClr>
                <a:schemeClr val="dk2"/>
              </a:buClr>
              <a:buSzPct val="61111"/>
              <a:buFont typeface="Arial"/>
              <a:buNone/>
            </a:pPr>
            <a:r>
              <a:rPr lang="en">
                <a:latin typeface="Arial"/>
                <a:ea typeface="Arial"/>
                <a:cs typeface="Arial"/>
                <a:sym typeface="Arial"/>
              </a:rPr>
              <a:t>What kind information would be useful to explore during the discovery phase of this project? </a:t>
            </a:r>
          </a:p>
        </p:txBody>
      </p:sp>
    </p:spTree>
    <p:extLst>
      <p:ext uri="{BB962C8B-B14F-4D97-AF65-F5344CB8AC3E}">
        <p14:creationId xmlns:p14="http://schemas.microsoft.com/office/powerpoint/2010/main" val="31843863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63975" y="44250"/>
            <a:ext cx="8520600" cy="572700"/>
          </a:xfrm>
          <a:prstGeom prst="rect">
            <a:avLst/>
          </a:prstGeom>
        </p:spPr>
        <p:txBody>
          <a:bodyPr lIns="91425" tIns="91425" rIns="91425" bIns="91425" anchor="t" anchorCtr="0">
            <a:noAutofit/>
          </a:bodyPr>
          <a:lstStyle/>
          <a:p>
            <a:pPr lvl="0">
              <a:spcBef>
                <a:spcPts val="0"/>
              </a:spcBef>
              <a:buNone/>
            </a:pPr>
            <a:r>
              <a:rPr lang="en"/>
              <a:t>Design Thinking Phase 1: Discovery </a:t>
            </a:r>
          </a:p>
          <a:p>
            <a:pPr lvl="0">
              <a:spcBef>
                <a:spcPts val="0"/>
              </a:spcBef>
              <a:buNone/>
            </a:pPr>
            <a:endParaRPr/>
          </a:p>
          <a:p>
            <a:pPr lvl="0">
              <a:spcBef>
                <a:spcPts val="0"/>
              </a:spcBef>
              <a:buNone/>
            </a:pPr>
            <a:endParaRPr/>
          </a:p>
          <a:p>
            <a:pPr lvl="0" rtl="0">
              <a:spcBef>
                <a:spcPts val="0"/>
              </a:spcBef>
              <a:buNone/>
            </a:pPr>
            <a:endParaRPr/>
          </a:p>
        </p:txBody>
      </p:sp>
      <p:sp>
        <p:nvSpPr>
          <p:cNvPr id="134" name="Shape 134"/>
          <p:cNvSpPr txBox="1">
            <a:spLocks noGrp="1"/>
          </p:cNvSpPr>
          <p:nvPr>
            <p:ph type="body" idx="1"/>
          </p:nvPr>
        </p:nvSpPr>
        <p:spPr>
          <a:xfrm>
            <a:off x="263975" y="661525"/>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pPr>
            <a:r>
              <a:rPr lang="en">
                <a:latin typeface="Arial"/>
                <a:ea typeface="Arial"/>
                <a:cs typeface="Arial"/>
                <a:sym typeface="Arial"/>
              </a:rPr>
              <a:t>Did you consider if the door knobs should be round knobs or flat handles? </a:t>
            </a:r>
          </a:p>
          <a:p>
            <a:pPr marL="457200" lvl="0" indent="-228600" rtl="0">
              <a:spcBef>
                <a:spcPts val="0"/>
              </a:spcBef>
              <a:spcAft>
                <a:spcPts val="0"/>
              </a:spcAft>
              <a:buFont typeface="Arial"/>
            </a:pPr>
            <a:r>
              <a:rPr lang="en">
                <a:latin typeface="Arial"/>
                <a:ea typeface="Arial"/>
                <a:cs typeface="Arial"/>
                <a:sym typeface="Arial"/>
              </a:rPr>
              <a:t>Think about the life of someone who needs assisted living. What is their age normally? What is their health like? </a:t>
            </a:r>
          </a:p>
          <a:p>
            <a:pPr marL="457200" lvl="0" indent="-228600" rtl="0">
              <a:spcBef>
                <a:spcPts val="0"/>
              </a:spcBef>
              <a:spcAft>
                <a:spcPts val="0"/>
              </a:spcAft>
              <a:buFont typeface="Arial"/>
            </a:pPr>
            <a:r>
              <a:rPr lang="en">
                <a:latin typeface="Arial"/>
                <a:ea typeface="Arial"/>
                <a:cs typeface="Arial"/>
                <a:sym typeface="Arial"/>
              </a:rPr>
              <a:t>What are some design considerations needed when creating a comfortable place for senior citizens? </a:t>
            </a:r>
          </a:p>
          <a:p>
            <a:pPr marL="457200" lvl="0" indent="-228600" rtl="0">
              <a:spcBef>
                <a:spcPts val="0"/>
              </a:spcBef>
              <a:spcAft>
                <a:spcPts val="0"/>
              </a:spcAft>
              <a:buFont typeface="Arial"/>
            </a:pPr>
            <a:r>
              <a:rPr lang="en">
                <a:latin typeface="Arial"/>
                <a:ea typeface="Arial"/>
                <a:cs typeface="Arial"/>
                <a:sym typeface="Arial"/>
              </a:rPr>
              <a:t>Getting the answers to those questions will help make the design optimal. </a:t>
            </a:r>
          </a:p>
        </p:txBody>
      </p:sp>
      <p:pic>
        <p:nvPicPr>
          <p:cNvPr id="135" name="Shape 135"/>
          <p:cNvPicPr preferRelativeResize="0"/>
          <p:nvPr/>
        </p:nvPicPr>
        <p:blipFill>
          <a:blip r:embed="rId3">
            <a:alphaModFix/>
          </a:blip>
          <a:stretch>
            <a:fillRect/>
          </a:stretch>
        </p:blipFill>
        <p:spPr>
          <a:xfrm>
            <a:off x="2328425" y="2772225"/>
            <a:ext cx="1650874" cy="2201175"/>
          </a:xfrm>
          <a:prstGeom prst="rect">
            <a:avLst/>
          </a:prstGeom>
          <a:noFill/>
          <a:ln>
            <a:noFill/>
          </a:ln>
        </p:spPr>
      </p:pic>
      <p:pic>
        <p:nvPicPr>
          <p:cNvPr id="136" name="Shape 136"/>
          <p:cNvPicPr preferRelativeResize="0"/>
          <p:nvPr/>
        </p:nvPicPr>
        <p:blipFill>
          <a:blip r:embed="rId4">
            <a:alphaModFix/>
          </a:blip>
          <a:stretch>
            <a:fillRect/>
          </a:stretch>
        </p:blipFill>
        <p:spPr>
          <a:xfrm>
            <a:off x="4523225" y="2811875"/>
            <a:ext cx="1591425" cy="2121875"/>
          </a:xfrm>
          <a:prstGeom prst="rect">
            <a:avLst/>
          </a:prstGeom>
          <a:noFill/>
          <a:ln>
            <a:noFill/>
          </a:ln>
        </p:spPr>
      </p:pic>
    </p:spTree>
    <p:extLst>
      <p:ext uri="{BB962C8B-B14F-4D97-AF65-F5344CB8AC3E}">
        <p14:creationId xmlns:p14="http://schemas.microsoft.com/office/powerpoint/2010/main" val="4150809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Design Thinking Phase 1: Discovery </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
        <p:nvSpPr>
          <p:cNvPr id="142" name="Shape 142"/>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buChar char="●"/>
            </a:pPr>
            <a:r>
              <a:rPr lang="en">
                <a:latin typeface="Arial"/>
                <a:ea typeface="Arial"/>
                <a:cs typeface="Arial"/>
                <a:sym typeface="Arial"/>
              </a:rPr>
              <a:t>Go and observe!</a:t>
            </a:r>
          </a:p>
          <a:p>
            <a:pPr marL="457200" lvl="0" indent="-228600" rtl="0">
              <a:spcBef>
                <a:spcPts val="0"/>
              </a:spcBef>
              <a:spcAft>
                <a:spcPts val="0"/>
              </a:spcAft>
              <a:buFont typeface="Arial"/>
              <a:buChar char="●"/>
            </a:pPr>
            <a:r>
              <a:rPr lang="en">
                <a:latin typeface="Arial"/>
                <a:ea typeface="Arial"/>
                <a:cs typeface="Arial"/>
                <a:sym typeface="Arial"/>
              </a:rPr>
              <a:t>Explore how people use the building (including staff, not just residents). Interview users! </a:t>
            </a:r>
          </a:p>
          <a:p>
            <a:pPr marL="457200" lvl="0" indent="-228600" rtl="0">
              <a:spcBef>
                <a:spcPts val="0"/>
              </a:spcBef>
              <a:spcAft>
                <a:spcPts val="0"/>
              </a:spcAft>
              <a:buFont typeface="Arial"/>
              <a:buChar char="●"/>
            </a:pPr>
            <a:r>
              <a:rPr lang="en">
                <a:latin typeface="Arial"/>
                <a:ea typeface="Arial"/>
                <a:cs typeface="Arial"/>
                <a:sym typeface="Arial"/>
              </a:rPr>
              <a:t>Talk with other stakeholders (construction team, building manager, etc.)</a:t>
            </a:r>
          </a:p>
          <a:p>
            <a:pPr marL="457200" lvl="0" indent="-228600" rtl="0">
              <a:spcBef>
                <a:spcPts val="0"/>
              </a:spcBef>
              <a:spcAft>
                <a:spcPts val="0"/>
              </a:spcAft>
              <a:buFont typeface="Arial"/>
              <a:buChar char="●"/>
            </a:pPr>
            <a:r>
              <a:rPr lang="en">
                <a:latin typeface="Arial"/>
                <a:ea typeface="Arial"/>
                <a:cs typeface="Arial"/>
                <a:sym typeface="Arial"/>
              </a:rPr>
              <a:t>Getting as many perspectives as possible </a:t>
            </a:r>
          </a:p>
          <a:p>
            <a:pPr marL="457200" lvl="0" indent="-228600" rtl="0">
              <a:spcBef>
                <a:spcPts val="0"/>
              </a:spcBef>
              <a:spcAft>
                <a:spcPts val="0"/>
              </a:spcAft>
              <a:buFont typeface="Arial"/>
              <a:buChar char="●"/>
            </a:pPr>
            <a:r>
              <a:rPr lang="en">
                <a:latin typeface="Arial"/>
                <a:ea typeface="Arial"/>
                <a:cs typeface="Arial"/>
                <a:sym typeface="Arial"/>
              </a:rPr>
              <a:t>It is important because it helps you have empathy. </a:t>
            </a:r>
          </a:p>
          <a:p>
            <a:pPr marL="457200" lvl="0" indent="-228600">
              <a:spcBef>
                <a:spcPts val="0"/>
              </a:spcBef>
              <a:spcAft>
                <a:spcPts val="0"/>
              </a:spcAft>
              <a:buFont typeface="Arial"/>
              <a:buChar char="●"/>
            </a:pPr>
            <a:r>
              <a:rPr lang="en" b="1">
                <a:latin typeface="Arial"/>
                <a:ea typeface="Arial"/>
                <a:cs typeface="Arial"/>
                <a:sym typeface="Arial"/>
              </a:rPr>
              <a:t>Empathy</a:t>
            </a:r>
            <a:r>
              <a:rPr lang="en">
                <a:latin typeface="Arial"/>
                <a:ea typeface="Arial"/>
                <a:cs typeface="Arial"/>
                <a:sym typeface="Arial"/>
              </a:rPr>
              <a:t> is when you put yourself in someone else's shoes to see things from their perspective.</a:t>
            </a:r>
          </a:p>
        </p:txBody>
      </p:sp>
    </p:spTree>
    <p:extLst>
      <p:ext uri="{BB962C8B-B14F-4D97-AF65-F5344CB8AC3E}">
        <p14:creationId xmlns:p14="http://schemas.microsoft.com/office/powerpoint/2010/main" val="29231636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Design Thinking Phase 1: Discovery </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
        <p:nvSpPr>
          <p:cNvPr id="148" name="Shape 148"/>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pPr>
            <a:r>
              <a:rPr lang="en">
                <a:latin typeface="Arial"/>
                <a:ea typeface="Arial"/>
                <a:cs typeface="Arial"/>
                <a:sym typeface="Arial"/>
              </a:rPr>
              <a:t>Let’s say that after interviewing residents at an assisted living facility, you found that many residents suffer from arthritis in their hands. </a:t>
            </a:r>
          </a:p>
          <a:p>
            <a:pPr marL="457200" lvl="0" indent="-228600" rtl="0">
              <a:spcBef>
                <a:spcPts val="0"/>
              </a:spcBef>
              <a:spcAft>
                <a:spcPts val="0"/>
              </a:spcAft>
              <a:buFont typeface="Arial"/>
            </a:pPr>
            <a:r>
              <a:rPr lang="en">
                <a:latin typeface="Arial"/>
                <a:ea typeface="Arial"/>
                <a:cs typeface="Arial"/>
                <a:sym typeface="Arial"/>
              </a:rPr>
              <a:t>Arthritis causes joint pain, stiffness, and reduces range of motion. </a:t>
            </a:r>
          </a:p>
          <a:p>
            <a:pPr marL="457200" lvl="0" indent="-228600" rtl="0">
              <a:spcBef>
                <a:spcPts val="0"/>
              </a:spcBef>
              <a:spcAft>
                <a:spcPts val="0"/>
              </a:spcAft>
              <a:buFont typeface="Arial"/>
            </a:pPr>
            <a:r>
              <a:rPr lang="en">
                <a:latin typeface="Arial"/>
                <a:ea typeface="Arial"/>
                <a:cs typeface="Arial"/>
                <a:sym typeface="Arial"/>
              </a:rPr>
              <a:t>How could this knowledge influence the type of door knob you install at your facility?</a:t>
            </a:r>
          </a:p>
          <a:p>
            <a:pPr lvl="0">
              <a:spcBef>
                <a:spcPts val="0"/>
              </a:spcBef>
              <a:buNone/>
            </a:pPr>
            <a:endParaRPr/>
          </a:p>
        </p:txBody>
      </p:sp>
    </p:spTree>
    <p:extLst>
      <p:ext uri="{BB962C8B-B14F-4D97-AF65-F5344CB8AC3E}">
        <p14:creationId xmlns:p14="http://schemas.microsoft.com/office/powerpoint/2010/main" val="1490388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79375"/>
            <a:ext cx="8520600" cy="572700"/>
          </a:xfrm>
          <a:prstGeom prst="rect">
            <a:avLst/>
          </a:prstGeom>
        </p:spPr>
        <p:txBody>
          <a:bodyPr lIns="91425" tIns="91425" rIns="91425" bIns="91425" anchor="t" anchorCtr="0">
            <a:noAutofit/>
          </a:bodyPr>
          <a:lstStyle/>
          <a:p>
            <a:pPr lvl="0">
              <a:spcBef>
                <a:spcPts val="0"/>
              </a:spcBef>
              <a:buNone/>
            </a:pPr>
            <a:r>
              <a:rPr lang="en"/>
              <a:t>Design Thinking Phase 1: Discovery </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rtl="0">
              <a:spcBef>
                <a:spcPts val="0"/>
              </a:spcBef>
              <a:buNone/>
            </a:pPr>
            <a:endParaRPr/>
          </a:p>
        </p:txBody>
      </p:sp>
      <p:sp>
        <p:nvSpPr>
          <p:cNvPr id="154" name="Shape 154"/>
          <p:cNvSpPr txBox="1">
            <a:spLocks noGrp="1"/>
          </p:cNvSpPr>
          <p:nvPr>
            <p:ph type="body" idx="1"/>
          </p:nvPr>
        </p:nvSpPr>
        <p:spPr>
          <a:xfrm>
            <a:off x="311700" y="770925"/>
            <a:ext cx="8520600" cy="3334800"/>
          </a:xfrm>
          <a:prstGeom prst="rect">
            <a:avLst/>
          </a:prstGeom>
        </p:spPr>
        <p:txBody>
          <a:bodyPr lIns="91425" tIns="91425" rIns="91425" bIns="91425" anchor="t" anchorCtr="0">
            <a:noAutofit/>
          </a:bodyPr>
          <a:lstStyle/>
          <a:p>
            <a:pPr lvl="0" indent="45720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buChar char="●"/>
            </a:pPr>
            <a:r>
              <a:rPr lang="en">
                <a:latin typeface="Arial"/>
                <a:ea typeface="Arial"/>
                <a:cs typeface="Arial"/>
                <a:sym typeface="Arial"/>
              </a:rPr>
              <a:t>A round door knob might be difficult for arthritic hands to grasp. </a:t>
            </a:r>
          </a:p>
          <a:p>
            <a:pPr marL="457200" lvl="0" indent="-228600" rtl="0">
              <a:spcBef>
                <a:spcPts val="0"/>
              </a:spcBef>
              <a:spcAft>
                <a:spcPts val="0"/>
              </a:spcAft>
              <a:buFont typeface="Arial"/>
              <a:buChar char="●"/>
            </a:pPr>
            <a:r>
              <a:rPr lang="en">
                <a:latin typeface="Arial"/>
                <a:ea typeface="Arial"/>
                <a:cs typeface="Arial"/>
                <a:sym typeface="Arial"/>
              </a:rPr>
              <a:t>A flat door handle would be more comfortable to use because it only requires a pressing down motion instead of a grasping motion. </a:t>
            </a:r>
          </a:p>
          <a:p>
            <a:pPr marL="457200" lvl="0" indent="-228600" rtl="0">
              <a:spcBef>
                <a:spcPts val="0"/>
              </a:spcBef>
              <a:spcAft>
                <a:spcPts val="0"/>
              </a:spcAft>
              <a:buFont typeface="Arial"/>
              <a:buChar char="●"/>
            </a:pPr>
            <a:r>
              <a:rPr lang="en">
                <a:latin typeface="Arial"/>
                <a:ea typeface="Arial"/>
                <a:cs typeface="Arial"/>
                <a:sym typeface="Arial"/>
              </a:rPr>
              <a:t>Even though selecting/designing door knob seems simple, it is a little detail that could make a huge difference for stakeholders. </a:t>
            </a:r>
          </a:p>
          <a:p>
            <a:pPr lvl="0" rtl="0">
              <a:spcBef>
                <a:spcPts val="0"/>
              </a:spcBef>
              <a:buNone/>
            </a:pPr>
            <a:endParaRPr/>
          </a:p>
        </p:txBody>
      </p:sp>
      <p:pic>
        <p:nvPicPr>
          <p:cNvPr id="155" name="Shape 155"/>
          <p:cNvPicPr preferRelativeResize="0"/>
          <p:nvPr/>
        </p:nvPicPr>
        <p:blipFill>
          <a:blip r:embed="rId3">
            <a:alphaModFix/>
          </a:blip>
          <a:stretch>
            <a:fillRect/>
          </a:stretch>
        </p:blipFill>
        <p:spPr>
          <a:xfrm>
            <a:off x="2328425" y="2772225"/>
            <a:ext cx="1650874" cy="2201175"/>
          </a:xfrm>
          <a:prstGeom prst="rect">
            <a:avLst/>
          </a:prstGeom>
          <a:noFill/>
          <a:ln>
            <a:noFill/>
          </a:ln>
        </p:spPr>
      </p:pic>
      <p:pic>
        <p:nvPicPr>
          <p:cNvPr id="156" name="Shape 156"/>
          <p:cNvPicPr preferRelativeResize="0"/>
          <p:nvPr/>
        </p:nvPicPr>
        <p:blipFill>
          <a:blip r:embed="rId4">
            <a:alphaModFix/>
          </a:blip>
          <a:stretch>
            <a:fillRect/>
          </a:stretch>
        </p:blipFill>
        <p:spPr>
          <a:xfrm>
            <a:off x="4523225" y="2811875"/>
            <a:ext cx="1591425" cy="2121875"/>
          </a:xfrm>
          <a:prstGeom prst="rect">
            <a:avLst/>
          </a:prstGeom>
          <a:noFill/>
          <a:ln>
            <a:noFill/>
          </a:ln>
        </p:spPr>
      </p:pic>
    </p:spTree>
    <p:extLst>
      <p:ext uri="{BB962C8B-B14F-4D97-AF65-F5344CB8AC3E}">
        <p14:creationId xmlns:p14="http://schemas.microsoft.com/office/powerpoint/2010/main" val="1997486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77775"/>
            <a:ext cx="8520600" cy="572700"/>
          </a:xfrm>
          <a:prstGeom prst="rect">
            <a:avLst/>
          </a:prstGeom>
        </p:spPr>
        <p:txBody>
          <a:bodyPr lIns="91425" tIns="91425" rIns="91425" bIns="91425" anchor="t" anchorCtr="0">
            <a:noAutofit/>
          </a:bodyPr>
          <a:lstStyle/>
          <a:p>
            <a:pPr lvl="0">
              <a:spcBef>
                <a:spcPts val="0"/>
              </a:spcBef>
              <a:buNone/>
            </a:pPr>
            <a:r>
              <a:rPr lang="en"/>
              <a:t>Discovery: Empathy through immersion </a:t>
            </a:r>
          </a:p>
        </p:txBody>
      </p:sp>
      <p:sp>
        <p:nvSpPr>
          <p:cNvPr id="162" name="Shape 162"/>
          <p:cNvSpPr txBox="1">
            <a:spLocks noGrp="1"/>
          </p:cNvSpPr>
          <p:nvPr>
            <p:ph type="body" idx="1"/>
          </p:nvPr>
        </p:nvSpPr>
        <p:spPr>
          <a:xfrm>
            <a:off x="384850" y="650475"/>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pPr>
            <a:r>
              <a:rPr lang="en">
                <a:latin typeface="Arial"/>
                <a:ea typeface="Arial"/>
                <a:cs typeface="Arial"/>
                <a:sym typeface="Arial"/>
              </a:rPr>
              <a:t>Besides interviewing, another way that some designers practice empathy is to immerse themselves in the user experience. </a:t>
            </a:r>
          </a:p>
          <a:p>
            <a:pPr marL="457200" lvl="0" indent="-228600" rtl="0">
              <a:spcBef>
                <a:spcPts val="0"/>
              </a:spcBef>
              <a:spcAft>
                <a:spcPts val="0"/>
              </a:spcAft>
              <a:buFont typeface="Arial"/>
            </a:pPr>
            <a:r>
              <a:rPr lang="en">
                <a:latin typeface="Arial"/>
                <a:ea typeface="Arial"/>
                <a:cs typeface="Arial"/>
                <a:sym typeface="Arial"/>
              </a:rPr>
              <a:t>Example: gloves for inclusive design</a:t>
            </a:r>
          </a:p>
          <a:p>
            <a:pPr marL="457200" lvl="0" indent="-228600" rtl="0">
              <a:spcBef>
                <a:spcPts val="0"/>
              </a:spcBef>
              <a:spcAft>
                <a:spcPts val="0"/>
              </a:spcAft>
              <a:buFont typeface="Arial"/>
            </a:pPr>
            <a:r>
              <a:rPr lang="en">
                <a:latin typeface="Arial"/>
                <a:ea typeface="Arial"/>
                <a:cs typeface="Arial"/>
                <a:sym typeface="Arial"/>
              </a:rPr>
              <a:t>Simulates limited range of motion in your hands, such as with arthritis</a:t>
            </a:r>
          </a:p>
          <a:p>
            <a:pPr marL="457200" lvl="0" indent="-228600" rtl="0">
              <a:spcBef>
                <a:spcPts val="0"/>
              </a:spcBef>
              <a:spcAft>
                <a:spcPts val="0"/>
              </a:spcAft>
              <a:buFont typeface="Arial"/>
            </a:pPr>
            <a:r>
              <a:rPr lang="en">
                <a:latin typeface="Arial"/>
                <a:ea typeface="Arial"/>
                <a:cs typeface="Arial"/>
                <a:sym typeface="Arial"/>
              </a:rPr>
              <a:t>Gives a better perspective of what someone experiences</a:t>
            </a:r>
          </a:p>
          <a:p>
            <a:pPr lvl="0" rtl="0">
              <a:spcBef>
                <a:spcPts val="0"/>
              </a:spcBef>
              <a:spcAft>
                <a:spcPts val="0"/>
              </a:spcAft>
              <a:buNone/>
            </a:pPr>
            <a:endParaRPr>
              <a:latin typeface="Arial"/>
              <a:ea typeface="Arial"/>
              <a:cs typeface="Arial"/>
              <a:sym typeface="Arial"/>
            </a:endParaRPr>
          </a:p>
          <a:p>
            <a:pPr lvl="0" rtl="0">
              <a:spcBef>
                <a:spcPts val="0"/>
              </a:spcBef>
              <a:spcAft>
                <a:spcPts val="0"/>
              </a:spcAft>
              <a:buNone/>
            </a:pPr>
            <a:endParaRPr/>
          </a:p>
        </p:txBody>
      </p:sp>
      <p:pic>
        <p:nvPicPr>
          <p:cNvPr id="163" name="Shape 163"/>
          <p:cNvPicPr preferRelativeResize="0"/>
          <p:nvPr/>
        </p:nvPicPr>
        <p:blipFill>
          <a:blip r:embed="rId3">
            <a:alphaModFix/>
          </a:blip>
          <a:stretch>
            <a:fillRect/>
          </a:stretch>
        </p:blipFill>
        <p:spPr>
          <a:xfrm>
            <a:off x="3101374" y="2302750"/>
            <a:ext cx="2099374" cy="2799200"/>
          </a:xfrm>
          <a:prstGeom prst="rect">
            <a:avLst/>
          </a:prstGeom>
          <a:noFill/>
          <a:ln>
            <a:noFill/>
          </a:ln>
        </p:spPr>
      </p:pic>
    </p:spTree>
    <p:extLst>
      <p:ext uri="{BB962C8B-B14F-4D97-AF65-F5344CB8AC3E}">
        <p14:creationId xmlns:p14="http://schemas.microsoft.com/office/powerpoint/2010/main" val="67807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 Game of Cat and Mouse</a:t>
            </a:r>
          </a:p>
        </p:txBody>
      </p:sp>
      <p:sp>
        <p:nvSpPr>
          <p:cNvPr id="95" name="Shape 95"/>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228600" lvl="0" indent="-228600" rtl="0">
              <a:lnSpc>
                <a:spcPct val="90000"/>
              </a:lnSpc>
              <a:spcBef>
                <a:spcPts val="0"/>
              </a:spcBef>
              <a:spcAft>
                <a:spcPts val="0"/>
              </a:spcAft>
              <a:buSzPct val="100000"/>
              <a:buFont typeface="Oswald"/>
              <a:buChar char="•"/>
            </a:pPr>
            <a:r>
              <a:rPr lang="en" sz="2800">
                <a:latin typeface="Oswald"/>
                <a:ea typeface="Oswald"/>
                <a:cs typeface="Oswald"/>
                <a:sym typeface="Oswald"/>
              </a:rPr>
              <a:t>Let’s watch a video to learn exactly how </a:t>
            </a:r>
            <a:r>
              <a:rPr lang="en" sz="2800" i="1">
                <a:latin typeface="Oswald"/>
                <a:ea typeface="Oswald"/>
                <a:cs typeface="Oswald"/>
                <a:sym typeface="Oswald"/>
              </a:rPr>
              <a:t>A Game of Cat and Mouse</a:t>
            </a:r>
            <a:r>
              <a:rPr lang="en" sz="2800">
                <a:latin typeface="Oswald"/>
                <a:ea typeface="Oswald"/>
                <a:cs typeface="Oswald"/>
                <a:sym typeface="Oswald"/>
              </a:rPr>
              <a:t> works. </a:t>
            </a:r>
          </a:p>
          <a:p>
            <a:pPr marL="228600" lvl="0" indent="-228600">
              <a:lnSpc>
                <a:spcPct val="90000"/>
              </a:lnSpc>
              <a:spcBef>
                <a:spcPts val="0"/>
              </a:spcBef>
              <a:spcAft>
                <a:spcPts val="0"/>
              </a:spcAft>
              <a:buSzPct val="100000"/>
              <a:buFont typeface="Oswald"/>
              <a:buChar char="•"/>
            </a:pPr>
            <a:r>
              <a:rPr lang="en" sz="2800">
                <a:latin typeface="Oswald"/>
                <a:ea typeface="Oswald"/>
                <a:cs typeface="Oswald"/>
                <a:sym typeface="Oswald"/>
              </a:rPr>
              <a:t>Complete the handout and follow the video to create the game yourself</a:t>
            </a:r>
          </a:p>
          <a:p>
            <a:pPr marL="228600" lvl="0" indent="-228600">
              <a:lnSpc>
                <a:spcPct val="90000"/>
              </a:lnSpc>
              <a:spcBef>
                <a:spcPts val="1000"/>
              </a:spcBef>
              <a:spcAft>
                <a:spcPts val="0"/>
              </a:spcAft>
              <a:buSzPct val="100000"/>
              <a:buFont typeface="Oswald"/>
              <a:buChar char="•"/>
            </a:pPr>
            <a:r>
              <a:rPr lang="en" sz="2800" u="sng">
                <a:solidFill>
                  <a:srgbClr val="0563C1"/>
                </a:solidFill>
                <a:latin typeface="Oswald"/>
                <a:ea typeface="Oswald"/>
                <a:cs typeface="Oswald"/>
                <a:sym typeface="Oswald"/>
                <a:hlinkClick r:id="rId3"/>
              </a:rPr>
              <a:t>https://vimeo.com/173561009</a:t>
            </a:r>
            <a:r>
              <a:rPr lang="en" sz="2800">
                <a:latin typeface="Oswald"/>
                <a:ea typeface="Oswald"/>
                <a:cs typeface="Oswald"/>
                <a:sym typeface="Oswald"/>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115950"/>
            <a:ext cx="8520600" cy="572700"/>
          </a:xfrm>
          <a:prstGeom prst="rect">
            <a:avLst/>
          </a:prstGeom>
        </p:spPr>
        <p:txBody>
          <a:bodyPr lIns="91425" tIns="91425" rIns="91425" bIns="91425" anchor="t" anchorCtr="0">
            <a:noAutofit/>
          </a:bodyPr>
          <a:lstStyle/>
          <a:p>
            <a:pPr lvl="0" rtl="0">
              <a:spcBef>
                <a:spcPts val="0"/>
              </a:spcBef>
              <a:buNone/>
            </a:pPr>
            <a:r>
              <a:rPr lang="en"/>
              <a:t>Discovery: Empathy through immersion </a:t>
            </a:r>
          </a:p>
        </p:txBody>
      </p:sp>
      <p:sp>
        <p:nvSpPr>
          <p:cNvPr id="169" name="Shape 169"/>
          <p:cNvSpPr txBox="1">
            <a:spLocks noGrp="1"/>
          </p:cNvSpPr>
          <p:nvPr>
            <p:ph type="body" idx="1"/>
          </p:nvPr>
        </p:nvSpPr>
        <p:spPr>
          <a:xfrm>
            <a:off x="311700" y="688650"/>
            <a:ext cx="8520600" cy="3334800"/>
          </a:xfrm>
          <a:prstGeom prst="rect">
            <a:avLst/>
          </a:prstGeom>
        </p:spPr>
        <p:txBody>
          <a:bodyPr lIns="91425" tIns="91425" rIns="91425" bIns="91425" anchor="t" anchorCtr="0">
            <a:noAutofit/>
          </a:bodyPr>
          <a:lstStyle/>
          <a:p>
            <a:pPr lvl="0" rtl="0">
              <a:spcBef>
                <a:spcPts val="0"/>
              </a:spcBef>
              <a:spcAft>
                <a:spcPts val="0"/>
              </a:spcAft>
              <a:buNone/>
            </a:pPr>
            <a:endParaRPr>
              <a:latin typeface="Arial"/>
              <a:ea typeface="Arial"/>
              <a:cs typeface="Arial"/>
              <a:sym typeface="Arial"/>
            </a:endParaRPr>
          </a:p>
          <a:p>
            <a:pPr marL="457200" lvl="0" indent="-228600" rtl="0">
              <a:spcBef>
                <a:spcPts val="0"/>
              </a:spcBef>
              <a:spcAft>
                <a:spcPts val="0"/>
              </a:spcAft>
              <a:buFont typeface="Arial"/>
            </a:pPr>
            <a:r>
              <a:rPr lang="en">
                <a:latin typeface="Arial"/>
                <a:ea typeface="Arial"/>
                <a:cs typeface="Arial"/>
                <a:sym typeface="Arial"/>
              </a:rPr>
              <a:t>You can then apply that knowledge to make better decisions, such as in the door knob example. </a:t>
            </a:r>
          </a:p>
          <a:p>
            <a:pPr marL="457200" lvl="0" indent="-228600" rtl="0">
              <a:spcBef>
                <a:spcPts val="0"/>
              </a:spcBef>
              <a:spcAft>
                <a:spcPts val="0"/>
              </a:spcAft>
              <a:buFont typeface="Arial"/>
            </a:pPr>
            <a:r>
              <a:rPr lang="en">
                <a:latin typeface="Arial"/>
                <a:ea typeface="Arial"/>
                <a:cs typeface="Arial"/>
                <a:sym typeface="Arial"/>
              </a:rPr>
              <a:t>When wearing the gloves, it is easy to understand how a round door knob is much more difficult to use than a flat handle in the case of someone with arthritis. </a:t>
            </a:r>
          </a:p>
          <a:p>
            <a:pPr marL="457200" lvl="0" indent="-228600" rtl="0">
              <a:spcBef>
                <a:spcPts val="0"/>
              </a:spcBef>
              <a:spcAft>
                <a:spcPts val="0"/>
              </a:spcAft>
              <a:buFont typeface="Arial"/>
            </a:pPr>
            <a:r>
              <a:rPr lang="en" u="sng">
                <a:solidFill>
                  <a:srgbClr val="1155CC"/>
                </a:solidFill>
                <a:latin typeface="Arial"/>
                <a:ea typeface="Arial"/>
                <a:cs typeface="Arial"/>
                <a:sym typeface="Arial"/>
                <a:hlinkClick r:id="rId3"/>
              </a:rPr>
              <a:t>https://www.youtube.com/embed/gMFhF6XFP-E</a:t>
            </a:r>
            <a:r>
              <a:rPr lang="en">
                <a:latin typeface="Arial"/>
                <a:ea typeface="Arial"/>
                <a:cs typeface="Arial"/>
                <a:sym typeface="Arial"/>
              </a:rPr>
              <a:t> </a:t>
            </a:r>
          </a:p>
          <a:p>
            <a:pPr lvl="0" rtl="0">
              <a:spcBef>
                <a:spcPts val="0"/>
              </a:spcBef>
              <a:spcAft>
                <a:spcPts val="0"/>
              </a:spcAft>
              <a:buNone/>
            </a:pPr>
            <a:endParaRPr>
              <a:latin typeface="Arial"/>
              <a:ea typeface="Arial"/>
              <a:cs typeface="Arial"/>
              <a:sym typeface="Arial"/>
            </a:endParaRPr>
          </a:p>
        </p:txBody>
      </p:sp>
    </p:spTree>
    <p:extLst>
      <p:ext uri="{BB962C8B-B14F-4D97-AF65-F5344CB8AC3E}">
        <p14:creationId xmlns:p14="http://schemas.microsoft.com/office/powerpoint/2010/main" val="196260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Design Thinking Phase 1: Discovery </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
        <p:nvSpPr>
          <p:cNvPr id="175" name="Shape 175"/>
          <p:cNvSpPr txBox="1">
            <a:spLocks noGrp="1"/>
          </p:cNvSpPr>
          <p:nvPr>
            <p:ph type="body" idx="1"/>
          </p:nvPr>
        </p:nvSpPr>
        <p:spPr>
          <a:xfrm>
            <a:off x="360475" y="1270650"/>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pPr>
            <a:r>
              <a:rPr lang="en">
                <a:latin typeface="Arial"/>
                <a:ea typeface="Arial"/>
                <a:cs typeface="Arial"/>
                <a:sym typeface="Arial"/>
              </a:rPr>
              <a:t>Can design thinking help you create your therapy game and controller?</a:t>
            </a:r>
          </a:p>
          <a:p>
            <a:pPr marL="457200" lvl="0" indent="-228600" rtl="0">
              <a:spcBef>
                <a:spcPts val="0"/>
              </a:spcBef>
              <a:spcAft>
                <a:spcPts val="0"/>
              </a:spcAft>
              <a:buFont typeface="Arial"/>
            </a:pPr>
            <a:r>
              <a:rPr lang="en">
                <a:latin typeface="Arial"/>
                <a:ea typeface="Arial"/>
                <a:cs typeface="Arial"/>
                <a:sym typeface="Arial"/>
              </a:rPr>
              <a:t>The Discovery phase has been partly completed </a:t>
            </a:r>
          </a:p>
          <a:p>
            <a:pPr marL="457200" lvl="0" indent="-228600" rtl="0">
              <a:spcBef>
                <a:spcPts val="0"/>
              </a:spcBef>
              <a:spcAft>
                <a:spcPts val="0"/>
              </a:spcAft>
              <a:buFont typeface="Arial"/>
            </a:pPr>
            <a:r>
              <a:rPr lang="en">
                <a:latin typeface="Arial"/>
                <a:ea typeface="Arial"/>
                <a:cs typeface="Arial"/>
                <a:sym typeface="Arial"/>
              </a:rPr>
              <a:t>Now, you need to gather background information</a:t>
            </a:r>
          </a:p>
          <a:p>
            <a:pPr marL="457200" lvl="0" indent="-228600" rtl="0">
              <a:spcBef>
                <a:spcPts val="0"/>
              </a:spcBef>
              <a:spcAft>
                <a:spcPts val="0"/>
              </a:spcAft>
              <a:buFont typeface="Arial"/>
            </a:pPr>
            <a:r>
              <a:rPr lang="en">
                <a:latin typeface="Arial"/>
                <a:ea typeface="Arial"/>
                <a:cs typeface="Arial"/>
                <a:sym typeface="Arial"/>
              </a:rPr>
              <a:t>Then, apply all your findings when designing the project </a:t>
            </a:r>
          </a:p>
          <a:p>
            <a:pPr lvl="0">
              <a:spcBef>
                <a:spcPts val="0"/>
              </a:spcBef>
              <a:spcAft>
                <a:spcPts val="0"/>
              </a:spcAft>
              <a:buNone/>
            </a:pPr>
            <a:endParaRPr>
              <a:latin typeface="Arial"/>
              <a:ea typeface="Arial"/>
              <a:cs typeface="Arial"/>
              <a:sym typeface="Arial"/>
            </a:endParaRPr>
          </a:p>
          <a:p>
            <a:pPr lvl="0">
              <a:spcBef>
                <a:spcPts val="0"/>
              </a:spcBef>
              <a:buNone/>
            </a:pPr>
            <a:endParaRPr/>
          </a:p>
        </p:txBody>
      </p:sp>
    </p:spTree>
    <p:extLst>
      <p:ext uri="{BB962C8B-B14F-4D97-AF65-F5344CB8AC3E}">
        <p14:creationId xmlns:p14="http://schemas.microsoft.com/office/powerpoint/2010/main" val="3621657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Design Thinking Phase 1: Discovery </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p:txBody>
      </p:sp>
      <p:sp>
        <p:nvSpPr>
          <p:cNvPr id="181" name="Shape 181"/>
          <p:cNvSpPr txBox="1">
            <a:spLocks noGrp="1"/>
          </p:cNvSpPr>
          <p:nvPr>
            <p:ph type="body" idx="1"/>
          </p:nvPr>
        </p:nvSpPr>
        <p:spPr>
          <a:xfrm>
            <a:off x="360475" y="1270650"/>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buChar char="●"/>
            </a:pPr>
            <a:r>
              <a:rPr lang="en">
                <a:latin typeface="Arial"/>
                <a:ea typeface="Arial"/>
                <a:cs typeface="Arial"/>
                <a:sym typeface="Arial"/>
              </a:rPr>
              <a:t>Remember that one way to gather information is to interview the stakeholders that you are designing for. This has already been accomplished by creating the scenarios. </a:t>
            </a:r>
          </a:p>
          <a:p>
            <a:pPr marL="457200" lvl="0" indent="-228600" rtl="0">
              <a:spcBef>
                <a:spcPts val="0"/>
              </a:spcBef>
              <a:spcAft>
                <a:spcPts val="0"/>
              </a:spcAft>
              <a:buFont typeface="Arial"/>
              <a:buChar char="●"/>
            </a:pPr>
            <a:r>
              <a:rPr lang="en">
                <a:latin typeface="Arial"/>
                <a:ea typeface="Arial"/>
                <a:cs typeface="Arial"/>
                <a:sym typeface="Arial"/>
              </a:rPr>
              <a:t>Additionally, you have knowledge of physical therapy and nervous system injuries from previous lessons. </a:t>
            </a:r>
          </a:p>
          <a:p>
            <a:pPr marL="457200" lvl="0" indent="-228600" rtl="0">
              <a:spcBef>
                <a:spcPts val="0"/>
              </a:spcBef>
              <a:spcAft>
                <a:spcPts val="0"/>
              </a:spcAft>
              <a:buFont typeface="Arial"/>
              <a:buChar char="●"/>
            </a:pPr>
            <a:r>
              <a:rPr lang="en">
                <a:latin typeface="Arial"/>
                <a:ea typeface="Arial"/>
                <a:cs typeface="Arial"/>
                <a:sym typeface="Arial"/>
              </a:rPr>
              <a:t>You can also use the video clips you’ve seen as observations, since you aren’t actually going to a therapy facility to observe in person. </a:t>
            </a:r>
          </a:p>
          <a:p>
            <a:pPr marL="457200" lvl="0" indent="-228600" rtl="0">
              <a:spcBef>
                <a:spcPts val="0"/>
              </a:spcBef>
              <a:spcAft>
                <a:spcPts val="0"/>
              </a:spcAft>
              <a:buFont typeface="Arial"/>
              <a:buChar char="●"/>
            </a:pPr>
            <a:r>
              <a:rPr lang="en">
                <a:latin typeface="Arial"/>
                <a:ea typeface="Arial"/>
                <a:cs typeface="Arial"/>
                <a:sym typeface="Arial"/>
              </a:rPr>
              <a:t>Reviewing the scenarios and making observations will help you have have empathy. </a:t>
            </a:r>
          </a:p>
          <a:p>
            <a:pPr marL="457200" lvl="0" indent="-228600" rtl="0">
              <a:spcBef>
                <a:spcPts val="0"/>
              </a:spcBef>
              <a:spcAft>
                <a:spcPts val="0"/>
              </a:spcAft>
              <a:buFont typeface="Arial"/>
              <a:buChar char="●"/>
            </a:pPr>
            <a:r>
              <a:rPr lang="en">
                <a:latin typeface="Arial"/>
                <a:ea typeface="Arial"/>
                <a:cs typeface="Arial"/>
                <a:sym typeface="Arial"/>
              </a:rPr>
              <a:t>This is important because you might not know of someone with a nervous system injury and you might not have ever done therapy before. </a:t>
            </a:r>
          </a:p>
          <a:p>
            <a:pPr lvl="0" rtl="0">
              <a:spcBef>
                <a:spcPts val="0"/>
              </a:spcBef>
              <a:buNone/>
            </a:pPr>
            <a:endParaRPr/>
          </a:p>
        </p:txBody>
      </p:sp>
    </p:spTree>
    <p:extLst>
      <p:ext uri="{BB962C8B-B14F-4D97-AF65-F5344CB8AC3E}">
        <p14:creationId xmlns:p14="http://schemas.microsoft.com/office/powerpoint/2010/main" val="37956448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Design Thinking Phase 1: Discovery </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p:txBody>
      </p:sp>
      <p:sp>
        <p:nvSpPr>
          <p:cNvPr id="187" name="Shape 187"/>
          <p:cNvSpPr txBox="1">
            <a:spLocks noGrp="1"/>
          </p:cNvSpPr>
          <p:nvPr>
            <p:ph type="body" idx="1"/>
          </p:nvPr>
        </p:nvSpPr>
        <p:spPr>
          <a:xfrm>
            <a:off x="360475" y="1270650"/>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Arial"/>
              <a:buChar char="●"/>
            </a:pPr>
            <a:r>
              <a:rPr lang="en">
                <a:latin typeface="Arial"/>
                <a:ea typeface="Arial"/>
                <a:cs typeface="Arial"/>
                <a:sym typeface="Arial"/>
              </a:rPr>
              <a:t>Fill out questions 3-11 on the Planner Handout </a:t>
            </a:r>
          </a:p>
          <a:p>
            <a:pPr marL="457200" lvl="0" indent="-228600" rtl="0">
              <a:spcBef>
                <a:spcPts val="0"/>
              </a:spcBef>
              <a:spcAft>
                <a:spcPts val="0"/>
              </a:spcAft>
              <a:buFont typeface="Arial"/>
              <a:buChar char="●"/>
            </a:pPr>
            <a:r>
              <a:rPr lang="en">
                <a:latin typeface="Arial"/>
                <a:ea typeface="Arial"/>
                <a:cs typeface="Arial"/>
                <a:sym typeface="Arial"/>
              </a:rPr>
              <a:t>Next, we will move into the next phases of design thinking: Interpretation and Ideation</a:t>
            </a:r>
          </a:p>
          <a:p>
            <a:pPr marL="457200" lvl="0" indent="-228600" rtl="0">
              <a:spcBef>
                <a:spcPts val="0"/>
              </a:spcBef>
              <a:spcAft>
                <a:spcPts val="0"/>
              </a:spcAft>
              <a:buFont typeface="Arial"/>
              <a:buChar char="●"/>
            </a:pPr>
            <a:r>
              <a:rPr lang="en">
                <a:latin typeface="Arial"/>
                <a:ea typeface="Arial"/>
                <a:cs typeface="Arial"/>
                <a:sym typeface="Arial"/>
              </a:rPr>
              <a:t>You will need your scenarios for those next phases!</a:t>
            </a:r>
          </a:p>
        </p:txBody>
      </p:sp>
    </p:spTree>
    <p:extLst>
      <p:ext uri="{BB962C8B-B14F-4D97-AF65-F5344CB8AC3E}">
        <p14:creationId xmlns:p14="http://schemas.microsoft.com/office/powerpoint/2010/main" val="247933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What is a dynamic game? </a:t>
            </a:r>
          </a:p>
        </p:txBody>
      </p:sp>
      <p:sp>
        <p:nvSpPr>
          <p:cNvPr id="101" name="Shape 101"/>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lnSpc>
                <a:spcPct val="90000"/>
              </a:lnSpc>
              <a:spcBef>
                <a:spcPts val="0"/>
              </a:spcBef>
              <a:spcAft>
                <a:spcPts val="0"/>
              </a:spcAft>
              <a:buClr>
                <a:schemeClr val="dk2"/>
              </a:buClr>
              <a:buSzPct val="25000"/>
              <a:buFont typeface="Arial"/>
              <a:buNone/>
            </a:pPr>
            <a:r>
              <a:rPr lang="en" sz="2800" u="sng">
                <a:solidFill>
                  <a:srgbClr val="0563C1"/>
                </a:solidFill>
                <a:latin typeface="Oswald"/>
                <a:ea typeface="Oswald"/>
                <a:cs typeface="Oswald"/>
                <a:sym typeface="Oswald"/>
                <a:hlinkClick r:id="rId3"/>
              </a:rPr>
              <a:t>https://vimeo.com/173572280</a:t>
            </a:r>
            <a:r>
              <a:rPr lang="en">
                <a:latin typeface="Oswald"/>
                <a:ea typeface="Oswald"/>
                <a:cs typeface="Oswald"/>
                <a:sym typeface="Oswald"/>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206750" y="53775"/>
            <a:ext cx="8520600" cy="572700"/>
          </a:xfrm>
          <a:prstGeom prst="rect">
            <a:avLst/>
          </a:prstGeom>
        </p:spPr>
        <p:txBody>
          <a:bodyPr lIns="91425" tIns="91425" rIns="91425" bIns="91425" anchor="t" anchorCtr="0">
            <a:noAutofit/>
          </a:bodyPr>
          <a:lstStyle/>
          <a:p>
            <a:pPr lvl="0">
              <a:spcBef>
                <a:spcPts val="0"/>
              </a:spcBef>
              <a:buNone/>
            </a:pPr>
            <a:r>
              <a:rPr lang="en"/>
              <a:t>Pseudocode Dynamic Game Flowchart example</a:t>
            </a:r>
          </a:p>
        </p:txBody>
      </p:sp>
      <p:sp>
        <p:nvSpPr>
          <p:cNvPr id="107" name="Shape 107"/>
          <p:cNvSpPr/>
          <p:nvPr/>
        </p:nvSpPr>
        <p:spPr>
          <a:xfrm>
            <a:off x="2958250" y="761212"/>
            <a:ext cx="24237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     Mouse caught cat? </a:t>
            </a:r>
          </a:p>
        </p:txBody>
      </p:sp>
      <p:sp>
        <p:nvSpPr>
          <p:cNvPr id="108" name="Shape 108"/>
          <p:cNvSpPr/>
          <p:nvPr/>
        </p:nvSpPr>
        <p:spPr>
          <a:xfrm>
            <a:off x="1526325" y="1735637"/>
            <a:ext cx="16989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           Yes! </a:t>
            </a:r>
          </a:p>
          <a:p>
            <a:pPr lvl="0">
              <a:spcBef>
                <a:spcPts val="0"/>
              </a:spcBef>
              <a:buNone/>
            </a:pPr>
            <a:r>
              <a:rPr lang="en"/>
              <a:t>       +1 point</a:t>
            </a:r>
          </a:p>
          <a:p>
            <a:pPr lvl="0">
              <a:spcBef>
                <a:spcPts val="0"/>
              </a:spcBef>
              <a:buNone/>
            </a:pPr>
            <a:r>
              <a:rPr lang="en"/>
              <a:t>Cat gets smaller  </a:t>
            </a:r>
          </a:p>
        </p:txBody>
      </p:sp>
      <p:sp>
        <p:nvSpPr>
          <p:cNvPr id="109" name="Shape 109"/>
          <p:cNvSpPr/>
          <p:nvPr/>
        </p:nvSpPr>
        <p:spPr>
          <a:xfrm>
            <a:off x="4961425" y="1735650"/>
            <a:ext cx="16989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a:t>No. </a:t>
            </a:r>
          </a:p>
          <a:p>
            <a:pPr lvl="0" algn="ctr" rtl="0">
              <a:spcBef>
                <a:spcPts val="0"/>
              </a:spcBef>
              <a:buNone/>
            </a:pPr>
            <a:r>
              <a:rPr lang="en"/>
              <a:t>0 points. </a:t>
            </a:r>
          </a:p>
          <a:p>
            <a:pPr lvl="0" algn="ctr">
              <a:spcBef>
                <a:spcPts val="0"/>
              </a:spcBef>
              <a:buNone/>
            </a:pPr>
            <a:r>
              <a:rPr lang="en"/>
              <a:t>Cat gets bigger</a:t>
            </a:r>
          </a:p>
        </p:txBody>
      </p:sp>
      <p:sp>
        <p:nvSpPr>
          <p:cNvPr id="110" name="Shape 110"/>
          <p:cNvSpPr/>
          <p:nvPr/>
        </p:nvSpPr>
        <p:spPr>
          <a:xfrm>
            <a:off x="1030325" y="2761375"/>
            <a:ext cx="24237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     Mouse caught cat? </a:t>
            </a:r>
          </a:p>
        </p:txBody>
      </p:sp>
      <p:sp>
        <p:nvSpPr>
          <p:cNvPr id="111" name="Shape 111"/>
          <p:cNvSpPr/>
          <p:nvPr/>
        </p:nvSpPr>
        <p:spPr>
          <a:xfrm>
            <a:off x="4732625" y="2761375"/>
            <a:ext cx="24237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     Mouse caught cat? </a:t>
            </a:r>
          </a:p>
        </p:txBody>
      </p:sp>
      <p:sp>
        <p:nvSpPr>
          <p:cNvPr id="112" name="Shape 112"/>
          <p:cNvSpPr/>
          <p:nvPr/>
        </p:nvSpPr>
        <p:spPr>
          <a:xfrm>
            <a:off x="264025" y="3891162"/>
            <a:ext cx="16989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           Yes! </a:t>
            </a:r>
          </a:p>
          <a:p>
            <a:pPr lvl="0">
              <a:spcBef>
                <a:spcPts val="0"/>
              </a:spcBef>
              <a:buNone/>
            </a:pPr>
            <a:r>
              <a:rPr lang="en"/>
              <a:t>       +1 point </a:t>
            </a:r>
          </a:p>
          <a:p>
            <a:pPr lvl="0" rtl="0">
              <a:spcBef>
                <a:spcPts val="0"/>
              </a:spcBef>
              <a:buNone/>
            </a:pPr>
            <a:r>
              <a:rPr lang="en"/>
              <a:t>Cat gets smaller</a:t>
            </a:r>
          </a:p>
        </p:txBody>
      </p:sp>
      <p:sp>
        <p:nvSpPr>
          <p:cNvPr id="113" name="Shape 113"/>
          <p:cNvSpPr/>
          <p:nvPr/>
        </p:nvSpPr>
        <p:spPr>
          <a:xfrm>
            <a:off x="2145750" y="3891175"/>
            <a:ext cx="16989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No. </a:t>
            </a:r>
          </a:p>
          <a:p>
            <a:pPr lvl="0" algn="ctr" rtl="0">
              <a:spcBef>
                <a:spcPts val="0"/>
              </a:spcBef>
              <a:buNone/>
            </a:pPr>
            <a:r>
              <a:rPr lang="en"/>
              <a:t>0 points. </a:t>
            </a:r>
          </a:p>
          <a:p>
            <a:pPr lvl="0" algn="ctr" rtl="0">
              <a:spcBef>
                <a:spcPts val="0"/>
              </a:spcBef>
              <a:buNone/>
            </a:pPr>
            <a:r>
              <a:rPr lang="en"/>
              <a:t>Cat gets bigger</a:t>
            </a:r>
          </a:p>
        </p:txBody>
      </p:sp>
      <p:sp>
        <p:nvSpPr>
          <p:cNvPr id="114" name="Shape 114"/>
          <p:cNvSpPr/>
          <p:nvPr/>
        </p:nvSpPr>
        <p:spPr>
          <a:xfrm>
            <a:off x="4176250" y="3891162"/>
            <a:ext cx="16989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           Yes! </a:t>
            </a:r>
          </a:p>
          <a:p>
            <a:pPr lvl="0" rtl="0">
              <a:spcBef>
                <a:spcPts val="0"/>
              </a:spcBef>
              <a:buNone/>
            </a:pPr>
            <a:r>
              <a:rPr lang="en"/>
              <a:t>       +1 point </a:t>
            </a:r>
          </a:p>
          <a:p>
            <a:pPr lvl="0" rtl="0">
              <a:spcBef>
                <a:spcPts val="0"/>
              </a:spcBef>
              <a:buNone/>
            </a:pPr>
            <a:r>
              <a:rPr lang="en"/>
              <a:t>Cat gets smaller</a:t>
            </a:r>
          </a:p>
        </p:txBody>
      </p:sp>
      <p:sp>
        <p:nvSpPr>
          <p:cNvPr id="115" name="Shape 115"/>
          <p:cNvSpPr/>
          <p:nvPr/>
        </p:nvSpPr>
        <p:spPr>
          <a:xfrm>
            <a:off x="6153400" y="3891175"/>
            <a:ext cx="16989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No. </a:t>
            </a:r>
          </a:p>
          <a:p>
            <a:pPr lvl="0" algn="ctr" rtl="0">
              <a:spcBef>
                <a:spcPts val="0"/>
              </a:spcBef>
              <a:buNone/>
            </a:pPr>
            <a:r>
              <a:rPr lang="en"/>
              <a:t>0 points. </a:t>
            </a:r>
          </a:p>
          <a:p>
            <a:pPr lvl="0" algn="ctr" rtl="0">
              <a:spcBef>
                <a:spcPts val="0"/>
              </a:spcBef>
              <a:buNone/>
            </a:pPr>
            <a:r>
              <a:rPr lang="en"/>
              <a:t>Cat gets bigger</a:t>
            </a:r>
          </a:p>
        </p:txBody>
      </p:sp>
      <p:cxnSp>
        <p:nvCxnSpPr>
          <p:cNvPr id="116" name="Shape 116"/>
          <p:cNvCxnSpPr>
            <a:endCxn id="108" idx="0"/>
          </p:cNvCxnSpPr>
          <p:nvPr/>
        </p:nvCxnSpPr>
        <p:spPr>
          <a:xfrm flipH="1">
            <a:off x="2375775" y="1368437"/>
            <a:ext cx="544200" cy="367200"/>
          </a:xfrm>
          <a:prstGeom prst="straightConnector1">
            <a:avLst/>
          </a:prstGeom>
          <a:noFill/>
          <a:ln w="9525" cap="flat" cmpd="sng">
            <a:solidFill>
              <a:schemeClr val="dk2"/>
            </a:solidFill>
            <a:prstDash val="solid"/>
            <a:round/>
            <a:headEnd type="none" w="lg" len="lg"/>
            <a:tailEnd type="triangle" w="lg" len="lg"/>
          </a:ln>
        </p:spPr>
      </p:cxnSp>
      <p:cxnSp>
        <p:nvCxnSpPr>
          <p:cNvPr id="117" name="Shape 117"/>
          <p:cNvCxnSpPr/>
          <p:nvPr/>
        </p:nvCxnSpPr>
        <p:spPr>
          <a:xfrm flipH="1">
            <a:off x="1970075" y="2575337"/>
            <a:ext cx="544200" cy="367200"/>
          </a:xfrm>
          <a:prstGeom prst="straightConnector1">
            <a:avLst/>
          </a:prstGeom>
          <a:noFill/>
          <a:ln w="9525" cap="flat" cmpd="sng">
            <a:solidFill>
              <a:schemeClr val="dk2"/>
            </a:solidFill>
            <a:prstDash val="solid"/>
            <a:round/>
            <a:headEnd type="none" w="lg" len="lg"/>
            <a:tailEnd type="triangle" w="lg" len="lg"/>
          </a:ln>
        </p:spPr>
      </p:cxnSp>
      <p:cxnSp>
        <p:nvCxnSpPr>
          <p:cNvPr id="118" name="Shape 118"/>
          <p:cNvCxnSpPr/>
          <p:nvPr/>
        </p:nvCxnSpPr>
        <p:spPr>
          <a:xfrm flipH="1">
            <a:off x="982125" y="3601062"/>
            <a:ext cx="544200" cy="367200"/>
          </a:xfrm>
          <a:prstGeom prst="straightConnector1">
            <a:avLst/>
          </a:prstGeom>
          <a:noFill/>
          <a:ln w="9525" cap="flat" cmpd="sng">
            <a:solidFill>
              <a:schemeClr val="dk2"/>
            </a:solidFill>
            <a:prstDash val="solid"/>
            <a:round/>
            <a:headEnd type="none" w="lg" len="lg"/>
            <a:tailEnd type="triangle" w="lg" len="lg"/>
          </a:ln>
        </p:spPr>
      </p:cxnSp>
      <p:cxnSp>
        <p:nvCxnSpPr>
          <p:cNvPr id="119" name="Shape 119"/>
          <p:cNvCxnSpPr/>
          <p:nvPr/>
        </p:nvCxnSpPr>
        <p:spPr>
          <a:xfrm flipH="1">
            <a:off x="4922825" y="3601062"/>
            <a:ext cx="544200" cy="367200"/>
          </a:xfrm>
          <a:prstGeom prst="straightConnector1">
            <a:avLst/>
          </a:prstGeom>
          <a:noFill/>
          <a:ln w="9525" cap="flat" cmpd="sng">
            <a:solidFill>
              <a:schemeClr val="dk2"/>
            </a:solidFill>
            <a:prstDash val="solid"/>
            <a:round/>
            <a:headEnd type="none" w="lg" len="lg"/>
            <a:tailEnd type="triangle" w="lg" len="lg"/>
          </a:ln>
        </p:spPr>
      </p:cxnSp>
      <p:cxnSp>
        <p:nvCxnSpPr>
          <p:cNvPr id="120" name="Shape 120"/>
          <p:cNvCxnSpPr/>
          <p:nvPr/>
        </p:nvCxnSpPr>
        <p:spPr>
          <a:xfrm>
            <a:off x="5330950" y="1454037"/>
            <a:ext cx="544200" cy="367200"/>
          </a:xfrm>
          <a:prstGeom prst="straightConnector1">
            <a:avLst/>
          </a:prstGeom>
          <a:noFill/>
          <a:ln w="9525" cap="flat" cmpd="sng">
            <a:solidFill>
              <a:schemeClr val="dk2"/>
            </a:solidFill>
            <a:prstDash val="solid"/>
            <a:round/>
            <a:headEnd type="none" w="lg" len="lg"/>
            <a:tailEnd type="triangle" w="lg" len="lg"/>
          </a:ln>
        </p:spPr>
      </p:cxnSp>
      <p:cxnSp>
        <p:nvCxnSpPr>
          <p:cNvPr id="121" name="Shape 121"/>
          <p:cNvCxnSpPr/>
          <p:nvPr/>
        </p:nvCxnSpPr>
        <p:spPr>
          <a:xfrm>
            <a:off x="5609200" y="2575337"/>
            <a:ext cx="544200" cy="367200"/>
          </a:xfrm>
          <a:prstGeom prst="straightConnector1">
            <a:avLst/>
          </a:prstGeom>
          <a:noFill/>
          <a:ln w="9525" cap="flat" cmpd="sng">
            <a:solidFill>
              <a:schemeClr val="dk2"/>
            </a:solidFill>
            <a:prstDash val="solid"/>
            <a:round/>
            <a:headEnd type="none" w="lg" len="lg"/>
            <a:tailEnd type="triangle" w="lg" len="lg"/>
          </a:ln>
        </p:spPr>
      </p:cxnSp>
      <p:cxnSp>
        <p:nvCxnSpPr>
          <p:cNvPr id="122" name="Shape 122"/>
          <p:cNvCxnSpPr/>
          <p:nvPr/>
        </p:nvCxnSpPr>
        <p:spPr>
          <a:xfrm>
            <a:off x="6437350" y="3523962"/>
            <a:ext cx="544200" cy="367200"/>
          </a:xfrm>
          <a:prstGeom prst="straightConnector1">
            <a:avLst/>
          </a:prstGeom>
          <a:noFill/>
          <a:ln w="9525" cap="flat" cmpd="sng">
            <a:solidFill>
              <a:schemeClr val="dk2"/>
            </a:solidFill>
            <a:prstDash val="solid"/>
            <a:round/>
            <a:headEnd type="none" w="lg" len="lg"/>
            <a:tailEnd type="triangle" w="lg" len="lg"/>
          </a:ln>
        </p:spPr>
      </p:cxnSp>
      <p:cxnSp>
        <p:nvCxnSpPr>
          <p:cNvPr id="123" name="Shape 123"/>
          <p:cNvCxnSpPr/>
          <p:nvPr/>
        </p:nvCxnSpPr>
        <p:spPr>
          <a:xfrm>
            <a:off x="2723100" y="3523962"/>
            <a:ext cx="544200" cy="3672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Recap! </a:t>
            </a:r>
          </a:p>
        </p:txBody>
      </p:sp>
      <p:sp>
        <p:nvSpPr>
          <p:cNvPr id="129" name="Shape 129"/>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228600" lvl="0" indent="-228600">
              <a:lnSpc>
                <a:spcPct val="90000"/>
              </a:lnSpc>
              <a:spcBef>
                <a:spcPts val="0"/>
              </a:spcBef>
              <a:spcAft>
                <a:spcPts val="0"/>
              </a:spcAft>
              <a:buSzPct val="100000"/>
              <a:buFont typeface="Oswald"/>
              <a:buChar char="•"/>
            </a:pPr>
            <a:r>
              <a:rPr lang="en" sz="2800">
                <a:latin typeface="Oswald"/>
                <a:ea typeface="Oswald"/>
                <a:cs typeface="Oswald"/>
                <a:sym typeface="Oswald"/>
              </a:rPr>
              <a:t>What is </a:t>
            </a:r>
            <a:r>
              <a:rPr lang="en" sz="2800" smtClean="0">
                <a:latin typeface="Oswald"/>
                <a:ea typeface="Oswald"/>
                <a:cs typeface="Oswald"/>
                <a:sym typeface="Oswald"/>
              </a:rPr>
              <a:t>pseudocode</a:t>
            </a:r>
            <a:r>
              <a:rPr lang="en" sz="2800">
                <a:latin typeface="Oswald"/>
                <a:ea typeface="Oswald"/>
                <a:cs typeface="Oswald"/>
                <a:sym typeface="Oswald"/>
              </a:rPr>
              <a:t>?</a:t>
            </a:r>
          </a:p>
          <a:p>
            <a:pPr marL="228600" lvl="0" indent="-228600">
              <a:lnSpc>
                <a:spcPct val="90000"/>
              </a:lnSpc>
              <a:spcBef>
                <a:spcPts val="1000"/>
              </a:spcBef>
              <a:spcAft>
                <a:spcPts val="0"/>
              </a:spcAft>
              <a:buSzPct val="100000"/>
              <a:buFont typeface="Oswald"/>
              <a:buChar char="•"/>
            </a:pPr>
            <a:r>
              <a:rPr lang="en" sz="2800" dirty="0">
                <a:latin typeface="Oswald"/>
                <a:ea typeface="Oswald"/>
                <a:cs typeface="Oswald"/>
                <a:sym typeface="Oswald"/>
              </a:rPr>
              <a:t>What is a dynamic game?</a:t>
            </a: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3684</Words>
  <Application>Microsoft Office PowerPoint</Application>
  <PresentationFormat>On-screen Show (16:9)</PresentationFormat>
  <Paragraphs>352</Paragraphs>
  <Slides>63</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Oswald</vt:lpstr>
      <vt:lpstr>Calibri</vt:lpstr>
      <vt:lpstr>Playfair Display</vt:lpstr>
      <vt:lpstr>Montserrat</vt:lpstr>
      <vt:lpstr>pop</vt:lpstr>
      <vt:lpstr>Let’s Play! </vt:lpstr>
      <vt:lpstr>Let’s Play!</vt:lpstr>
      <vt:lpstr>Let’s Play!</vt:lpstr>
      <vt:lpstr>Let’s Play!</vt:lpstr>
      <vt:lpstr>A Game of Cat and Mouse</vt:lpstr>
      <vt:lpstr>A Game of Cat and Mouse</vt:lpstr>
      <vt:lpstr>What is a dynamic game? </vt:lpstr>
      <vt:lpstr>Pseudocode Dynamic Game Flowchart example</vt:lpstr>
      <vt:lpstr>Recap! </vt:lpstr>
      <vt:lpstr>Lesson 3</vt:lpstr>
      <vt:lpstr>Warm Up</vt:lpstr>
      <vt:lpstr>Nervous System Injuries</vt:lpstr>
      <vt:lpstr>Do you think….</vt:lpstr>
      <vt:lpstr>Recovery can be difficult! </vt:lpstr>
      <vt:lpstr>Not sure about brain surgery?  Hooray for physical therapy!</vt:lpstr>
      <vt:lpstr>Animals can do therapy too!</vt:lpstr>
      <vt:lpstr>Animals can do therapy too!</vt:lpstr>
      <vt:lpstr>PT is hard work! </vt:lpstr>
      <vt:lpstr>More PT Examples</vt:lpstr>
      <vt:lpstr>Project Walk Atlanta/NextStep Atlanta</vt:lpstr>
      <vt:lpstr>Recap </vt:lpstr>
      <vt:lpstr>Recap </vt:lpstr>
      <vt:lpstr>Lesson 4</vt:lpstr>
      <vt:lpstr>You are an engineer! You are a problem solver!</vt:lpstr>
      <vt:lpstr>Project inspiration</vt:lpstr>
      <vt:lpstr>Project motivation</vt:lpstr>
      <vt:lpstr>Project motivation</vt:lpstr>
      <vt:lpstr>Project motivation </vt:lpstr>
      <vt:lpstr>Strokes </vt:lpstr>
      <vt:lpstr>Pilot study</vt:lpstr>
      <vt:lpstr>Pilot study: RoboBlaster</vt:lpstr>
      <vt:lpstr>Version 1 and 2 </vt:lpstr>
      <vt:lpstr>Make RoboBlaster dynamic!</vt:lpstr>
      <vt:lpstr>Version 3 </vt:lpstr>
      <vt:lpstr>STEAM</vt:lpstr>
      <vt:lpstr>STEAM</vt:lpstr>
      <vt:lpstr>Adaptive PT example</vt:lpstr>
      <vt:lpstr>Adaptive PT example</vt:lpstr>
      <vt:lpstr>Adaptive PT example</vt:lpstr>
      <vt:lpstr>Using the Makey Makey</vt:lpstr>
      <vt:lpstr>Using the Makey Makey</vt:lpstr>
      <vt:lpstr>Recap</vt:lpstr>
      <vt:lpstr>Lesson 5</vt:lpstr>
      <vt:lpstr>Step 1: Select a scenario </vt:lpstr>
      <vt:lpstr>Scenario briefs </vt:lpstr>
      <vt:lpstr>Design Thinking </vt:lpstr>
      <vt:lpstr>Design Thinking </vt:lpstr>
      <vt:lpstr>PowerPoint Presentation</vt:lpstr>
      <vt:lpstr>Design thinking</vt:lpstr>
      <vt:lpstr>Human Centered Design with Design Thinking </vt:lpstr>
      <vt:lpstr>Human Centered Design with Design Thinking </vt:lpstr>
      <vt:lpstr>Design Thinking Phase 1: Discovery </vt:lpstr>
      <vt:lpstr>Design Thinking Phase 1: Discovery  </vt:lpstr>
      <vt:lpstr>Design Thinking Phase 1: Discovery   </vt:lpstr>
      <vt:lpstr>Design Thinking Phase 1: Discovery    </vt:lpstr>
      <vt:lpstr>Design Thinking Phase 1: Discovery     </vt:lpstr>
      <vt:lpstr>Design Thinking Phase 1: Discovery      </vt:lpstr>
      <vt:lpstr>Design Thinking Phase 1: Discovery       </vt:lpstr>
      <vt:lpstr>Discovery: Empathy through immersion </vt:lpstr>
      <vt:lpstr>Discovery: Empathy through immersion </vt:lpstr>
      <vt:lpstr>Design Thinking Phase 1: Discovery        </vt:lpstr>
      <vt:lpstr>Design Thinking Phase 1: Discovery        </vt:lpstr>
      <vt:lpstr>Design Thinking Phase 1: Discovery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Play!</dc:title>
  <dc:creator>Rykowski's</dc:creator>
  <cp:lastModifiedBy>Rykowski's</cp:lastModifiedBy>
  <cp:revision>3</cp:revision>
  <dcterms:modified xsi:type="dcterms:W3CDTF">2016-12-07T23:47:20Z</dcterms:modified>
</cp:coreProperties>
</file>