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4572000" cy="64008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/>
    <p:restoredTop sz="94696"/>
  </p:normalViewPr>
  <p:slideViewPr>
    <p:cSldViewPr>
      <p:cViewPr varScale="1">
        <p:scale>
          <a:sx n="131" d="100"/>
          <a:sy n="131" d="100"/>
        </p:scale>
        <p:origin x="273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317"/>
          </a:xfrm>
          <a:prstGeom prst="rect">
            <a:avLst/>
          </a:prstGeom>
        </p:spPr>
        <p:txBody>
          <a:bodyPr vert="horz" lIns="139364" tIns="69682" rIns="139364" bIns="69682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56" y="1"/>
            <a:ext cx="2945659" cy="497317"/>
          </a:xfrm>
          <a:prstGeom prst="rect">
            <a:avLst/>
          </a:prstGeom>
        </p:spPr>
        <p:txBody>
          <a:bodyPr vert="horz" lIns="139364" tIns="69682" rIns="139364" bIns="69682" rtlCol="0"/>
          <a:lstStyle>
            <a:lvl1pPr algn="r">
              <a:defRPr sz="1800"/>
            </a:lvl1pPr>
          </a:lstStyle>
          <a:p>
            <a:fld id="{163FD8A8-882D-BE4E-B8CF-D216E2A98EB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41425"/>
            <a:ext cx="2390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9364" tIns="69682" rIns="139364" bIns="696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210"/>
            <a:ext cx="5438140" cy="3909598"/>
          </a:xfrm>
          <a:prstGeom prst="rect">
            <a:avLst/>
          </a:prstGeom>
        </p:spPr>
        <p:txBody>
          <a:bodyPr vert="horz" lIns="139364" tIns="69682" rIns="139364" bIns="696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22"/>
            <a:ext cx="2945659" cy="497317"/>
          </a:xfrm>
          <a:prstGeom prst="rect">
            <a:avLst/>
          </a:prstGeom>
        </p:spPr>
        <p:txBody>
          <a:bodyPr vert="horz" lIns="139364" tIns="69682" rIns="139364" bIns="69682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56" y="9429322"/>
            <a:ext cx="2945659" cy="497317"/>
          </a:xfrm>
          <a:prstGeom prst="rect">
            <a:avLst/>
          </a:prstGeom>
        </p:spPr>
        <p:txBody>
          <a:bodyPr vert="horz" lIns="139364" tIns="69682" rIns="139364" bIns="69682" rtlCol="0" anchor="b"/>
          <a:lstStyle>
            <a:lvl1pPr algn="r">
              <a:defRPr sz="1800"/>
            </a:lvl1pPr>
          </a:lstStyle>
          <a:p>
            <a:fld id="{2C2587DF-B4F1-5142-A0E7-188C1D145C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8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587DF-B4F1-5142-A0E7-188C1D145C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7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Burbank Big Regular" charset="0"/>
                <a:cs typeface="Burbank Big Regular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Source Sans Pro Semibold" charset="0"/>
                <a:cs typeface="Source Sans Pro Semibold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Burbank Big Regular" charset="0"/>
                <a:cs typeface="Burbank Big Regular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40649C"/>
                </a:solidFill>
                <a:latin typeface="Source Sans Pro Semibold" charset="0"/>
                <a:cs typeface="Source Sans Pro Semibold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Burbank Big Regular" charset="0"/>
                <a:cs typeface="Burbank Big Regular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Source Sans Pro Semibold" charset="0"/>
                <a:cs typeface="Source Sans Pro Semibold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Source Sans Pro Semibold" charset="0"/>
                <a:cs typeface="Source Sans Pro Semibold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Burbank Big Regular" charset="0"/>
                <a:cs typeface="Burbank Big Regular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264871"/>
            <a:ext cx="4140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2558" y="1843308"/>
            <a:ext cx="2164079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40649C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1" i="0">
                <a:solidFill>
                  <a:schemeClr val="tx1">
                    <a:tint val="75000"/>
                  </a:schemeClr>
                </a:solidFill>
                <a:latin typeface="Source Sans Pro Semibold" charset="0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1" i="0">
                <a:solidFill>
                  <a:schemeClr val="tx1">
                    <a:tint val="75000"/>
                  </a:schemeClr>
                </a:solidFill>
                <a:latin typeface="Source Sans Pro Semibold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 i="0">
                <a:solidFill>
                  <a:schemeClr val="tx1">
                    <a:tint val="75000"/>
                  </a:schemeClr>
                </a:solidFill>
                <a:latin typeface="Source Sans Pro Semibold" charset="0"/>
              </a:defRPr>
            </a:lvl1pPr>
          </a:lstStyle>
          <a:p>
            <a:fld id="{B6F15528-21DE-4FAA-801E-634DDDAF4B2B}" type="slidenum">
              <a:rPr lang="uk-UA" smtClean="0"/>
              <a:pPr/>
              <a:t>‹N›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Burbank Big Regular" charset="0"/>
          <a:ea typeface="+mj-ea"/>
          <a:cs typeface="Burbank Big Regular" charset="0"/>
        </a:defRPr>
      </a:lvl1pPr>
    </p:titleStyle>
    <p:bodyStyle>
      <a:lvl1pPr marL="0">
        <a:defRPr b="1" i="0">
          <a:latin typeface="Source Sans Pro Semibold" charset="0"/>
          <a:ea typeface="+mn-ea"/>
          <a:cs typeface="Source Sans Pro Semibold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emf"/><Relationship Id="rId10" Type="http://schemas.openxmlformats.org/officeDocument/2006/relationships/image" Target="../media/image19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9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775"/>
              </a:spcBef>
            </a:pPr>
            <a:r>
              <a:rPr sz="1000" b="1" spc="2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Pong</a:t>
            </a:r>
            <a:r>
              <a:rPr sz="1000" b="1" spc="-10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Game</a:t>
            </a:r>
            <a:endParaRPr sz="10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40649C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18285" y="866775"/>
            <a:ext cx="184907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it-IT" sz="2700" spc="-75" dirty="0">
                <a:solidFill>
                  <a:srgbClr val="40649C"/>
                </a:solidFill>
              </a:rPr>
              <a:t>Crea il Gioco </a:t>
            </a:r>
            <a:r>
              <a:rPr lang="it-IT" sz="2700" spc="-75" dirty="0" err="1">
                <a:solidFill>
                  <a:srgbClr val="40649C"/>
                </a:solidFill>
              </a:rPr>
              <a:t>Pong</a:t>
            </a:r>
            <a:endParaRPr sz="2700" dirty="0"/>
          </a:p>
        </p:txBody>
      </p:sp>
      <p:sp>
        <p:nvSpPr>
          <p:cNvPr id="14" name="object 14"/>
          <p:cNvSpPr txBox="1"/>
          <p:nvPr/>
        </p:nvSpPr>
        <p:spPr>
          <a:xfrm>
            <a:off x="1007070" y="4437696"/>
            <a:ext cx="239776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it-IT" sz="1400" b="1" spc="-10" dirty="0" smtClean="0">
                <a:solidFill>
                  <a:srgbClr val="40649C"/>
                </a:solidFill>
                <a:latin typeface="Source Sans Pro Semibold" charset="0"/>
                <a:cs typeface="Source Sans Pro Semibold" charset="0"/>
              </a:rPr>
              <a:t>Crea un gioco con una palla che rimbalza, aggiungi i suoni, il punteggio e altri effetti.</a:t>
            </a:r>
            <a:endParaRPr sz="14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9020" y="2050288"/>
            <a:ext cx="1456931" cy="1094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9020" y="3243198"/>
            <a:ext cx="1463037" cy="1097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31834" y="3243198"/>
            <a:ext cx="1463040" cy="1097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41079" y="2048827"/>
            <a:ext cx="1450657" cy="1097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6900" y="5940425"/>
            <a:ext cx="13843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3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sc</a:t>
            </a:r>
            <a:r>
              <a:rPr sz="1000" b="1" spc="-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r</a:t>
            </a:r>
            <a:r>
              <a:rPr sz="1000" b="1" spc="2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a</a:t>
            </a:r>
            <a:r>
              <a:rPr sz="1000" b="1" spc="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t</a:t>
            </a:r>
            <a:r>
              <a:rPr sz="1000" b="1" spc="2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ch.mit</a:t>
            </a:r>
            <a:r>
              <a:rPr sz="1000" b="1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.</a:t>
            </a:r>
            <a:r>
              <a:rPr sz="1000" b="1" spc="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edu/pong</a:t>
            </a:r>
            <a:endParaRPr sz="1000" b="1" dirty="0">
              <a:latin typeface="Source Sans Pro Semibold" charset="0"/>
              <a:cs typeface="Source Sans Pro Semibold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7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3" y="941831"/>
            <a:ext cx="4572000" cy="2613511"/>
          </a:xfrm>
          <a:custGeom>
            <a:avLst/>
            <a:gdLst/>
            <a:ahLst/>
            <a:cxnLst/>
            <a:rect l="l" t="t" r="r" b="b"/>
            <a:pathLst>
              <a:path w="4572000" h="2148840">
                <a:moveTo>
                  <a:pt x="0" y="2148840"/>
                </a:moveTo>
                <a:lnTo>
                  <a:pt x="4572000" y="2148840"/>
                </a:lnTo>
                <a:lnTo>
                  <a:pt x="4572000" y="0"/>
                </a:lnTo>
                <a:lnTo>
                  <a:pt x="0" y="0"/>
                </a:lnTo>
                <a:lnTo>
                  <a:pt x="0" y="214884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588298"/>
            <a:ext cx="4572000" cy="2232039"/>
          </a:xfrm>
          <a:custGeom>
            <a:avLst/>
            <a:gdLst/>
            <a:ahLst/>
            <a:cxnLst/>
            <a:rect l="l" t="t" r="r" b="b"/>
            <a:pathLst>
              <a:path w="4572000" h="2298065">
                <a:moveTo>
                  <a:pt x="0" y="2297493"/>
                </a:moveTo>
                <a:lnTo>
                  <a:pt x="4572000" y="2297493"/>
                </a:lnTo>
                <a:lnTo>
                  <a:pt x="4572000" y="0"/>
                </a:lnTo>
                <a:lnTo>
                  <a:pt x="0" y="0"/>
                </a:lnTo>
                <a:lnTo>
                  <a:pt x="0" y="229749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564364"/>
            <a:ext cx="4572000" cy="2794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9272" y="989475"/>
            <a:ext cx="11372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00A1CB"/>
                </a:solidFill>
                <a:latin typeface="Burbank Big Regular" charset="0"/>
                <a:cs typeface="Burbank Big Regular" charset="0"/>
              </a:rPr>
              <a:t>PER INIZIARE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5043" y="4148255"/>
            <a:ext cx="1215169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ct val="111100"/>
              </a:lnSpc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Per scegliere il colore clicca su questo ovale</a:t>
            </a:r>
            <a:r>
              <a:rPr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89378" y="2652675"/>
            <a:ext cx="841375" cy="686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1187" y="2348959"/>
            <a:ext cx="910363" cy="295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</a:pPr>
            <a:r>
              <a:rPr lang="it-IT" sz="900" b="1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Disegna una </a:t>
            </a:r>
          </a:p>
          <a:p>
            <a:pPr marL="12700" marR="5080" algn="ctr">
              <a:lnSpc>
                <a:spcPct val="111100"/>
              </a:lnSpc>
            </a:pPr>
            <a:r>
              <a:rPr lang="it-IT" sz="900" b="1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linea in basso.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2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Game</a:t>
            </a:r>
            <a:r>
              <a:rPr spc="-65" dirty="0"/>
              <a:t> </a:t>
            </a:r>
            <a:r>
              <a:rPr spc="-75" dirty="0"/>
              <a:t>Over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Source Sans Pro Semibold" charset="0"/>
                <a:cs typeface="Source Sans Pro Semibold" charset="0"/>
              </a:rPr>
              <a:t>scratch.mit.edu/pong</a:t>
            </a:r>
            <a:endParaRPr sz="900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5844272"/>
            <a:ext cx="4572000" cy="556718"/>
          </a:xfrm>
          <a:custGeom>
            <a:avLst/>
            <a:gdLst/>
            <a:ahLst/>
            <a:cxnLst/>
            <a:rect l="l" t="t" r="r" b="b"/>
            <a:pathLst>
              <a:path w="4572000" h="1025525">
                <a:moveTo>
                  <a:pt x="0" y="1025334"/>
                </a:moveTo>
                <a:lnTo>
                  <a:pt x="4572000" y="1025334"/>
                </a:lnTo>
                <a:lnTo>
                  <a:pt x="4572000" y="0"/>
                </a:lnTo>
                <a:lnTo>
                  <a:pt x="0" y="0"/>
                </a:lnTo>
                <a:lnTo>
                  <a:pt x="0" y="1025334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580696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2628" y="5872680"/>
            <a:ext cx="66027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6BA883"/>
                </a:solidFill>
                <a:latin typeface="Burbank Big Regular" charset="0"/>
                <a:cs typeface="Burbank Big Regular" charset="0"/>
              </a:rPr>
              <a:t>PROVA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2529" y="6067595"/>
            <a:ext cx="13798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sulla bandiera verde per iniziare</a:t>
            </a:r>
            <a:r>
              <a:rPr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47848" y="5964471"/>
            <a:ext cx="469391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47848" y="5964471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07848"/>
                </a:lnTo>
                <a:lnTo>
                  <a:pt x="1190" y="351901"/>
                </a:lnTo>
                <a:lnTo>
                  <a:pt x="9525" y="374523"/>
                </a:lnTo>
                <a:lnTo>
                  <a:pt x="32146" y="382857"/>
                </a:lnTo>
                <a:lnTo>
                  <a:pt x="76200" y="384048"/>
                </a:lnTo>
                <a:lnTo>
                  <a:pt x="393192" y="384048"/>
                </a:lnTo>
                <a:lnTo>
                  <a:pt x="437245" y="382857"/>
                </a:lnTo>
                <a:lnTo>
                  <a:pt x="459867" y="374523"/>
                </a:lnTo>
                <a:lnTo>
                  <a:pt x="468201" y="351901"/>
                </a:lnTo>
                <a:lnTo>
                  <a:pt x="469392" y="307848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52902" y="615649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6729" y="1337455"/>
            <a:ext cx="195073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Poi clicca sulla linguetta sfondi.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2910" y="1524000"/>
            <a:ext cx="21971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2663" y="213360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4114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8699" y="2350360"/>
            <a:ext cx="1353978" cy="7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Scegli lo </a:t>
            </a:r>
            <a:b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</a:b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strumento linea.</a:t>
            </a:r>
          </a:p>
          <a:p>
            <a:pPr marL="12700" marR="5080">
              <a:lnSpc>
                <a:spcPct val="111100"/>
              </a:lnSpc>
            </a:pPr>
            <a:endParaRPr lang="it-IT" sz="900" b="1" spc="15" dirty="0" smtClean="0">
              <a:solidFill>
                <a:srgbClr val="636466"/>
              </a:solidFill>
              <a:latin typeface="Source Sans Pro Semibold" charset="0"/>
              <a:cs typeface="Source Sans Pro Semibold" charset="0"/>
            </a:endParaRPr>
          </a:p>
          <a:p>
            <a:pPr marL="12700" marR="5080">
              <a:lnSpc>
                <a:spcPct val="111100"/>
              </a:lnSpc>
            </a:pPr>
            <a:endParaRPr lang="it-IT" sz="900" b="1" spc="15" dirty="0" smtClean="0">
              <a:solidFill>
                <a:srgbClr val="636466"/>
              </a:solidFill>
              <a:latin typeface="Source Sans Pro Semibold" charset="0"/>
              <a:cs typeface="Source Sans Pro Semibold" charset="0"/>
            </a:endParaRPr>
          </a:p>
          <a:p>
            <a:pPr marL="12700" marR="5080" algn="r">
              <a:lnSpc>
                <a:spcPct val="1111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Scegli il colore rosso.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4652" y="3626733"/>
            <a:ext cx="271622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Burbank Big Regular" charset="0"/>
                <a:cs typeface="Burbank Big Regular" charset="0"/>
              </a:rPr>
              <a:t>AGGIUNGI QUESTE ISTRUZIONI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40233" y="1563085"/>
            <a:ext cx="1058159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per selezionare lo Stage</a:t>
            </a:r>
            <a:r>
              <a:rPr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86" y="3855218"/>
            <a:ext cx="140677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per selezionare la palla</a:t>
            </a:r>
            <a:r>
              <a:rPr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40" y="1057243"/>
            <a:ext cx="891719" cy="952662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669" y="1579573"/>
            <a:ext cx="1460413" cy="254201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sp>
        <p:nvSpPr>
          <p:cNvPr id="42" name="object 34"/>
          <p:cNvSpPr/>
          <p:nvPr/>
        </p:nvSpPr>
        <p:spPr>
          <a:xfrm rot="1522184">
            <a:off x="3262471" y="1558211"/>
            <a:ext cx="273800" cy="194020"/>
          </a:xfrm>
          <a:custGeom>
            <a:avLst/>
            <a:gdLst/>
            <a:ahLst/>
            <a:cxnLst/>
            <a:rect l="l" t="t" r="r" b="b"/>
            <a:pathLst>
              <a:path w="424180">
                <a:moveTo>
                  <a:pt x="42405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06" y="2290390"/>
            <a:ext cx="542166" cy="1037518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234" y="2239773"/>
            <a:ext cx="881435" cy="1265427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43" y="4198265"/>
            <a:ext cx="1141286" cy="667773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5325331"/>
            <a:ext cx="1730122" cy="268369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5090" y="4051736"/>
            <a:ext cx="1855532" cy="1606282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sp>
        <p:nvSpPr>
          <p:cNvPr id="52" name="object 38"/>
          <p:cNvSpPr txBox="1"/>
          <p:nvPr/>
        </p:nvSpPr>
        <p:spPr>
          <a:xfrm>
            <a:off x="1181437" y="4949596"/>
            <a:ext cx="11582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949960" algn="l"/>
              </a:tabLst>
            </a:pPr>
            <a:r>
              <a:rPr lang="it-IT" sz="900" b="1" spc="30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sulla linguetta codice.</a:t>
            </a:r>
            <a:endParaRPr lang="it-IT" sz="900" b="1" dirty="0">
              <a:latin typeface="Source Sans Pro Semibold" charset="0"/>
              <a:cs typeface="Source Sans Pro Semibold" charset="0"/>
            </a:endParaRPr>
          </a:p>
        </p:txBody>
      </p:sp>
      <p:cxnSp>
        <p:nvCxnSpPr>
          <p:cNvPr id="54" name="Connettore diritto 53"/>
          <p:cNvCxnSpPr/>
          <p:nvPr/>
        </p:nvCxnSpPr>
        <p:spPr>
          <a:xfrm>
            <a:off x="2600212" y="4525128"/>
            <a:ext cx="1320343" cy="40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/>
          <p:cNvCxnSpPr/>
          <p:nvPr/>
        </p:nvCxnSpPr>
        <p:spPr>
          <a:xfrm flipH="1">
            <a:off x="1066800" y="1706673"/>
            <a:ext cx="273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8944" y="1140714"/>
            <a:ext cx="218598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25000"/>
              </a:lnSpc>
            </a:pPr>
            <a:r>
              <a:rPr lang="it-IT" sz="1200" b="1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Aggiungi un punto ogni volta che tocchi </a:t>
            </a:r>
            <a:r>
              <a:rPr lang="it-IT" sz="1200" b="1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la palla con la racchetta.</a:t>
            </a:r>
            <a:endParaRPr sz="12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5806" y="1864614"/>
            <a:ext cx="228039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3215" y="421943"/>
            <a:ext cx="4140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spc="65" dirty="0" smtClean="0"/>
              <a:t>Guadagna Punti</a:t>
            </a:r>
            <a:endParaRPr sz="2800" dirty="0"/>
          </a:p>
        </p:txBody>
      </p:sp>
      <p:sp>
        <p:nvSpPr>
          <p:cNvPr id="13" name="object 13"/>
          <p:cNvSpPr/>
          <p:nvPr/>
        </p:nvSpPr>
        <p:spPr>
          <a:xfrm>
            <a:off x="1145806" y="3731514"/>
            <a:ext cx="2280399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5580" y="5924677"/>
            <a:ext cx="1009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5</a:t>
            </a:r>
            <a:endParaRPr sz="11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83226" y="1902561"/>
            <a:ext cx="950373" cy="176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596900" y="5940425"/>
            <a:ext cx="12040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25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Crea il Gioco </a:t>
            </a:r>
            <a:r>
              <a:rPr lang="it-IT" sz="1000" b="1" spc="25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Pong</a:t>
            </a:r>
            <a:endParaRPr sz="1000" b="1" dirty="0">
              <a:latin typeface="Source Sans Pro Semibold" charset="0"/>
              <a:cs typeface="Source Sans Pro Semibold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14" y="1921858"/>
            <a:ext cx="866395" cy="143337"/>
          </a:xfrm>
          <a:prstGeom prst="rect">
            <a:avLst/>
          </a:prstGeom>
        </p:spPr>
      </p:pic>
      <p:sp>
        <p:nvSpPr>
          <p:cNvPr id="20" name="object 16"/>
          <p:cNvSpPr/>
          <p:nvPr/>
        </p:nvSpPr>
        <p:spPr>
          <a:xfrm>
            <a:off x="1202989" y="3788670"/>
            <a:ext cx="950373" cy="176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94" y="3802665"/>
            <a:ext cx="888561" cy="1447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7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2" y="941578"/>
            <a:ext cx="4572000" cy="1888489"/>
          </a:xfrm>
          <a:custGeom>
            <a:avLst/>
            <a:gdLst/>
            <a:ahLst/>
            <a:cxnLst/>
            <a:rect l="l" t="t" r="r" b="b"/>
            <a:pathLst>
              <a:path w="4572000" h="1888489">
                <a:moveTo>
                  <a:pt x="0" y="1888261"/>
                </a:moveTo>
                <a:lnTo>
                  <a:pt x="4572000" y="1888261"/>
                </a:lnTo>
                <a:lnTo>
                  <a:pt x="4572000" y="0"/>
                </a:lnTo>
                <a:lnTo>
                  <a:pt x="0" y="0"/>
                </a:lnTo>
                <a:lnTo>
                  <a:pt x="0" y="1888261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1640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817367"/>
            <a:ext cx="4572000" cy="2340611"/>
          </a:xfrm>
          <a:custGeom>
            <a:avLst/>
            <a:gdLst/>
            <a:ahLst/>
            <a:cxnLst/>
            <a:rect l="l" t="t" r="r" b="b"/>
            <a:pathLst>
              <a:path w="4572000" h="2261235">
                <a:moveTo>
                  <a:pt x="0" y="2260828"/>
                </a:moveTo>
                <a:lnTo>
                  <a:pt x="4572000" y="2260828"/>
                </a:lnTo>
                <a:lnTo>
                  <a:pt x="4572000" y="0"/>
                </a:lnTo>
                <a:lnTo>
                  <a:pt x="0" y="0"/>
                </a:lnTo>
                <a:lnTo>
                  <a:pt x="0" y="226082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804667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156200"/>
            <a:ext cx="4572000" cy="1244701"/>
          </a:xfrm>
          <a:custGeom>
            <a:avLst/>
            <a:gdLst/>
            <a:ahLst/>
            <a:cxnLst/>
            <a:rect l="l" t="t" r="r" b="b"/>
            <a:pathLst>
              <a:path w="4572000" h="1322704">
                <a:moveTo>
                  <a:pt x="0" y="1322603"/>
                </a:moveTo>
                <a:lnTo>
                  <a:pt x="4572000" y="1322603"/>
                </a:lnTo>
                <a:lnTo>
                  <a:pt x="4572000" y="0"/>
                </a:lnTo>
                <a:lnTo>
                  <a:pt x="0" y="0"/>
                </a:lnTo>
                <a:lnTo>
                  <a:pt x="0" y="1322603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156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000" y="2908756"/>
            <a:ext cx="26611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Burbank Big Regular" charset="0"/>
                <a:cs typeface="Burbank Big Regular" charset="0"/>
              </a:rPr>
              <a:t>AGGIUNGI QUESTE ISTRUZIONI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9170" y="996950"/>
            <a:ext cx="113092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00A1CB"/>
                </a:solidFill>
                <a:latin typeface="Burbank Big Regular" charset="0"/>
                <a:cs typeface="Burbank Big Regular" charset="0"/>
              </a:rPr>
              <a:t>PER INIZIARE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878" y="5252567"/>
            <a:ext cx="333752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1400" b="1" spc="-15" dirty="0" smtClean="0">
                <a:solidFill>
                  <a:srgbClr val="00A1CB"/>
                </a:solidFill>
                <a:latin typeface="Burbank Big Regular" charset="0"/>
                <a:cs typeface="Burbank Big Regular" charset="0"/>
              </a:rPr>
              <a:t>SUGGERIMENTO</a:t>
            </a:r>
            <a:endParaRPr lang="it-IT" sz="1400" b="1" dirty="0" smtClean="0">
              <a:latin typeface="Burbank Big Regular" charset="0"/>
              <a:cs typeface="Burbank Big Regular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2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55" dirty="0" smtClean="0"/>
              <a:t>Guadagna Punti</a:t>
            </a:r>
            <a:endParaRPr spc="-25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Source Sans Pro Semibold" charset="0"/>
                <a:cs typeface="Source Sans Pro Semibold" charset="0"/>
              </a:rPr>
              <a:t>scratch.mit.edu/pong</a:t>
            </a:r>
            <a:endParaRPr sz="900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4595" y="3239340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4076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2225" y="3293531"/>
            <a:ext cx="308609" cy="375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4595" y="3239340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3370" y="1953522"/>
            <a:ext cx="11409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sul bottone Crea una Variabile</a:t>
            </a:r>
            <a:r>
              <a:rPr sz="900" b="1" spc="1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3872" y="2447446"/>
            <a:ext cx="19446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it-IT" sz="900" b="1" spc="1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Chiama questa variabile punteggio e poi clicca su OK.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90007" y="3878532"/>
            <a:ext cx="120482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Aggiungi questo blocco</a:t>
            </a:r>
            <a:r>
              <a:rPr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6069" y="1153637"/>
            <a:ext cx="79176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Scegli Variabili</a:t>
            </a:r>
            <a:r>
              <a:rPr sz="900" b="1" spc="2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" y="1520148"/>
            <a:ext cx="328829" cy="910602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69" y="1325131"/>
            <a:ext cx="977778" cy="488889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629" y="1265386"/>
            <a:ext cx="1451302" cy="1473292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cxnSp>
        <p:nvCxnSpPr>
          <p:cNvPr id="33" name="Connettore diritto 32"/>
          <p:cNvCxnSpPr/>
          <p:nvPr/>
        </p:nvCxnSpPr>
        <p:spPr>
          <a:xfrm flipH="1">
            <a:off x="244272" y="1430636"/>
            <a:ext cx="430716" cy="455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 flipH="1" flipV="1">
            <a:off x="1657940" y="1643845"/>
            <a:ext cx="80203" cy="309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968" y="3172284"/>
            <a:ext cx="1684753" cy="1917350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cxnSp>
        <p:nvCxnSpPr>
          <p:cNvPr id="39" name="Connettore diritto 38"/>
          <p:cNvCxnSpPr/>
          <p:nvPr/>
        </p:nvCxnSpPr>
        <p:spPr>
          <a:xfrm flipH="1" flipV="1">
            <a:off x="2364631" y="3952488"/>
            <a:ext cx="583521" cy="59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083" y="5562600"/>
            <a:ext cx="1327239" cy="727357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sp>
        <p:nvSpPr>
          <p:cNvPr id="42" name="object 11"/>
          <p:cNvSpPr txBox="1"/>
          <p:nvPr/>
        </p:nvSpPr>
        <p:spPr>
          <a:xfrm>
            <a:off x="2196527" y="5869838"/>
            <a:ext cx="204047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it-IT" sz="900" b="1" spc="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Usa il blocco </a:t>
            </a:r>
            <a:r>
              <a:rPr lang="it-IT" sz="900" b="1" i="1" spc="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porta punteggio </a:t>
            </a:r>
            <a:r>
              <a:rPr lang="it-IT" sz="900" b="1" spc="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per azzerare il punteggio quando clicchi sulla bandiera verde.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876" y="1140767"/>
            <a:ext cx="273223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25000"/>
              </a:lnSpc>
            </a:pPr>
            <a:r>
              <a:rPr lang="it-IT" sz="1200" b="1" spc="-20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Quando guadagni abbastanza punti mostra</a:t>
            </a:r>
            <a:r>
              <a:rPr lang="it-IT" sz="1200" b="1" spc="2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 </a:t>
            </a:r>
            <a:r>
              <a:rPr lang="it-IT" sz="1200" b="1" spc="25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un messaggio </a:t>
            </a:r>
            <a:r>
              <a:rPr lang="it-IT" sz="1200" b="1" spc="25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di vittoria!</a:t>
            </a:r>
            <a:endParaRPr sz="12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200" y="407313"/>
            <a:ext cx="4140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0280">
              <a:lnSpc>
                <a:spcPct val="100000"/>
              </a:lnSpc>
            </a:pPr>
            <a:r>
              <a:rPr lang="it-IT" sz="2800" dirty="0" smtClean="0"/>
              <a:t>Vinci la Partita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2235580" y="5924677"/>
            <a:ext cx="1009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6</a:t>
            </a:r>
            <a:endParaRPr sz="11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596900" y="5940425"/>
            <a:ext cx="12040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25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Crea il Gioco </a:t>
            </a:r>
            <a:r>
              <a:rPr lang="it-IT" sz="1000" b="1" spc="25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Pong</a:t>
            </a:r>
            <a:endParaRPr sz="1000" b="1" dirty="0">
              <a:latin typeface="Source Sans Pro Semibold" charset="0"/>
              <a:cs typeface="Source Sans Pro Semibol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4" y="2517367"/>
            <a:ext cx="3038398" cy="228046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12800" y="2565400"/>
            <a:ext cx="1016000" cy="192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8" y="2586154"/>
            <a:ext cx="957083" cy="1467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7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8050"/>
            <a:ext cx="4572000" cy="2202815"/>
          </a:xfrm>
          <a:custGeom>
            <a:avLst/>
            <a:gdLst/>
            <a:ahLst/>
            <a:cxnLst/>
            <a:rect l="l" t="t" r="r" b="b"/>
            <a:pathLst>
              <a:path w="4572000" h="2202815">
                <a:moveTo>
                  <a:pt x="0" y="2202433"/>
                </a:moveTo>
                <a:lnTo>
                  <a:pt x="4572000" y="2202433"/>
                </a:lnTo>
                <a:lnTo>
                  <a:pt x="4572000" y="0"/>
                </a:lnTo>
                <a:lnTo>
                  <a:pt x="0" y="0"/>
                </a:lnTo>
                <a:lnTo>
                  <a:pt x="0" y="2202433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110483"/>
            <a:ext cx="4572000" cy="2084070"/>
          </a:xfrm>
          <a:custGeom>
            <a:avLst/>
            <a:gdLst/>
            <a:ahLst/>
            <a:cxnLst/>
            <a:rect l="l" t="t" r="r" b="b"/>
            <a:pathLst>
              <a:path w="4572000" h="2084070">
                <a:moveTo>
                  <a:pt x="0" y="2083816"/>
                </a:moveTo>
                <a:lnTo>
                  <a:pt x="4572000" y="2083816"/>
                </a:lnTo>
                <a:lnTo>
                  <a:pt x="4572000" y="0"/>
                </a:lnTo>
                <a:lnTo>
                  <a:pt x="0" y="0"/>
                </a:lnTo>
                <a:lnTo>
                  <a:pt x="0" y="208381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09778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194300"/>
            <a:ext cx="4572000" cy="1206500"/>
          </a:xfrm>
          <a:custGeom>
            <a:avLst/>
            <a:gdLst/>
            <a:ahLst/>
            <a:cxnLst/>
            <a:rect l="l" t="t" r="r" b="b"/>
            <a:pathLst>
              <a:path w="4572000" h="1206500">
                <a:moveTo>
                  <a:pt x="0" y="1206500"/>
                </a:moveTo>
                <a:lnTo>
                  <a:pt x="4572000" y="1206500"/>
                </a:lnTo>
                <a:lnTo>
                  <a:pt x="4572000" y="0"/>
                </a:lnTo>
                <a:lnTo>
                  <a:pt x="0" y="0"/>
                </a:lnTo>
                <a:lnTo>
                  <a:pt x="0" y="12065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181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3132" y="5276850"/>
            <a:ext cx="6448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6BA883"/>
                </a:solidFill>
                <a:latin typeface="Burbank Big Regular" charset="0"/>
                <a:cs typeface="Burbank Big Regular" charset="0"/>
              </a:rPr>
              <a:t>PROVA</a:t>
            </a:r>
            <a:endParaRPr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9170" y="990600"/>
            <a:ext cx="1153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00A1CB"/>
                </a:solidFill>
                <a:latin typeface="Burbank Big Regular" charset="0"/>
                <a:cs typeface="Burbank Big Regular" charset="0"/>
              </a:rPr>
              <a:t>PER INIZIARE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2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dirty="0" smtClean="0"/>
              <a:t>Vinci la Partita</a:t>
            </a:r>
            <a:endParaRPr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Source Sans Pro Semibold" charset="0"/>
                <a:cs typeface="Source Sans Pro Semibold" charset="0"/>
              </a:rPr>
              <a:t>scratch.mit.edu/pong</a:t>
            </a:r>
            <a:endParaRPr sz="900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8400" y="1313766"/>
            <a:ext cx="2057400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Usa lo strumento Testo per scrivere un messaggio come </a:t>
            </a:r>
            <a:r>
              <a:rPr sz="900" b="1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“</a:t>
            </a:r>
            <a:r>
              <a:rPr lang="it-IT" sz="900" b="1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Hai </a:t>
            </a:r>
            <a:r>
              <a:rPr lang="it-IT" sz="900" b="1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v</a:t>
            </a:r>
            <a:r>
              <a:rPr lang="it-IT" sz="900" b="1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into</a:t>
            </a:r>
            <a:r>
              <a:rPr sz="900" b="1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!”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1830" y="1339290"/>
            <a:ext cx="1618669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sul pennello per disegnare un nuovo </a:t>
            </a:r>
            <a:r>
              <a:rPr lang="it-IT" sz="900" b="1" spc="30" dirty="0" err="1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sprite</a:t>
            </a:r>
            <a:r>
              <a:rPr sz="900" b="1" spc="1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96414" y="129540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16200" y="2664280"/>
            <a:ext cx="1574800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-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Puoi cambiare font, colore, dimensione e stile</a:t>
            </a:r>
            <a:r>
              <a:rPr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3522" y="5700242"/>
            <a:ext cx="1683169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Gioca fino a quando non guadagni abbastanza punti per vincere</a:t>
            </a:r>
            <a:r>
              <a:rPr sz="900" b="1" spc="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!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86000" y="5592571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5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5800" y="5810957"/>
            <a:ext cx="95015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30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sulla bandiera verde per iniziare</a:t>
            </a:r>
            <a:r>
              <a:rPr lang="it-IT" sz="900" b="1" spc="15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lang="it-IT"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11300" y="5685028"/>
            <a:ext cx="469391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11300" y="5685028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07848"/>
                </a:lnTo>
                <a:lnTo>
                  <a:pt x="1190" y="351901"/>
                </a:lnTo>
                <a:lnTo>
                  <a:pt x="9525" y="374523"/>
                </a:lnTo>
                <a:lnTo>
                  <a:pt x="32146" y="382857"/>
                </a:lnTo>
                <a:lnTo>
                  <a:pt x="76200" y="384048"/>
                </a:lnTo>
                <a:lnTo>
                  <a:pt x="393192" y="384048"/>
                </a:lnTo>
                <a:lnTo>
                  <a:pt x="437245" y="382857"/>
                </a:lnTo>
                <a:lnTo>
                  <a:pt x="459867" y="374523"/>
                </a:lnTo>
                <a:lnTo>
                  <a:pt x="468201" y="351901"/>
                </a:lnTo>
                <a:lnTo>
                  <a:pt x="469392" y="307848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16349" y="587705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7046" y="3197473"/>
            <a:ext cx="2731352" cy="45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Burbank Big Regular" charset="0"/>
                <a:cs typeface="Burbank Big Regular" charset="0"/>
              </a:rPr>
              <a:t>AGGIUNGI QUESTE ISTRUZIONI</a:t>
            </a:r>
            <a:endParaRPr sz="1400" b="1" dirty="0">
              <a:latin typeface="Burbank Big Regular" charset="0"/>
              <a:cs typeface="Burbank Big Regular" charset="0"/>
            </a:endParaRPr>
          </a:p>
          <a:p>
            <a:pPr marR="4445" algn="ctr">
              <a:lnSpc>
                <a:spcPct val="100000"/>
              </a:lnSpc>
              <a:spcBef>
                <a:spcPts val="825"/>
              </a:spcBef>
              <a:tabLst>
                <a:tab pos="937260" algn="l"/>
              </a:tabLst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sulla linguetta</a:t>
            </a:r>
            <a:r>
              <a:rPr sz="900" b="1" spc="10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	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11119" y="4103839"/>
            <a:ext cx="11201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Inserisci il blocco punteggio</a:t>
            </a:r>
            <a:r>
              <a:rPr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09" y="1828394"/>
            <a:ext cx="1750290" cy="1024434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598" y="3463754"/>
            <a:ext cx="1730122" cy="268369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365" y="1716946"/>
            <a:ext cx="1181033" cy="862240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39" y="3728951"/>
            <a:ext cx="1891868" cy="1351334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sp>
        <p:nvSpPr>
          <p:cNvPr id="35" name="object 35"/>
          <p:cNvSpPr/>
          <p:nvPr/>
        </p:nvSpPr>
        <p:spPr>
          <a:xfrm>
            <a:off x="2209800" y="4185754"/>
            <a:ext cx="879475" cy="235523"/>
          </a:xfrm>
          <a:custGeom>
            <a:avLst/>
            <a:gdLst/>
            <a:ahLst/>
            <a:cxnLst/>
            <a:rect l="l" t="t" r="r" b="b"/>
            <a:pathLst>
              <a:path w="650875" h="177164">
                <a:moveTo>
                  <a:pt x="650875" y="0"/>
                </a:moveTo>
                <a:lnTo>
                  <a:pt x="178308" y="0"/>
                </a:lnTo>
                <a:lnTo>
                  <a:pt x="0" y="177101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775"/>
              </a:spcBef>
            </a:pPr>
            <a:r>
              <a:rPr sz="1000" b="1" spc="2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Pong</a:t>
            </a:r>
            <a:r>
              <a:rPr sz="1000" b="1" spc="-10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Game</a:t>
            </a:r>
            <a:endParaRPr sz="10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40649C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18285" y="714375"/>
            <a:ext cx="184907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it-IT" sz="2700" spc="-75" dirty="0" smtClean="0">
                <a:solidFill>
                  <a:srgbClr val="40649C"/>
                </a:solidFill>
              </a:rPr>
              <a:t>Crea il Gioco </a:t>
            </a:r>
            <a:r>
              <a:rPr lang="it-IT" sz="2700" spc="-75" dirty="0" err="1" smtClean="0">
                <a:solidFill>
                  <a:srgbClr val="40649C"/>
                </a:solidFill>
              </a:rPr>
              <a:t>Pong</a:t>
            </a:r>
            <a:endParaRPr sz="2700" dirty="0"/>
          </a:p>
        </p:txBody>
      </p:sp>
      <p:sp>
        <p:nvSpPr>
          <p:cNvPr id="14" name="object 14"/>
          <p:cNvSpPr txBox="1"/>
          <p:nvPr/>
        </p:nvSpPr>
        <p:spPr>
          <a:xfrm>
            <a:off x="1348828" y="1638300"/>
            <a:ext cx="238497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30" dirty="0" smtClean="0">
                <a:solidFill>
                  <a:srgbClr val="5A84C4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Us</a:t>
            </a:r>
            <a:r>
              <a:rPr lang="it-IT" sz="1200" b="1" spc="30" dirty="0" smtClean="0">
                <a:solidFill>
                  <a:srgbClr val="5A84C4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a le card in questo ordine:</a:t>
            </a:r>
            <a:endParaRPr sz="1200" b="1" dirty="0"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1347473" y="1941242"/>
            <a:ext cx="2850842" cy="2325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525145" indent="-5715">
              <a:lnSpc>
                <a:spcPct val="161000"/>
              </a:lnSpc>
            </a:pPr>
            <a:r>
              <a:rPr lang="it-IT" sz="1600" spc="55" dirty="0" smtClean="0"/>
              <a:t>Muoviti e Rimbalza</a:t>
            </a:r>
          </a:p>
          <a:p>
            <a:pPr marL="26670" marR="525145" indent="-5715">
              <a:lnSpc>
                <a:spcPct val="161000"/>
              </a:lnSpc>
            </a:pPr>
            <a:r>
              <a:rPr lang="it-IT" sz="1600" spc="-5" dirty="0" smtClean="0"/>
              <a:t>Muovi la Racchetta</a:t>
            </a:r>
            <a:endParaRPr sz="1600" spc="70" dirty="0"/>
          </a:p>
          <a:p>
            <a:pPr marL="21590" marR="5080" indent="-9525">
              <a:lnSpc>
                <a:spcPct val="161000"/>
              </a:lnSpc>
            </a:pPr>
            <a:r>
              <a:rPr lang="it-IT" sz="1600" spc="55" dirty="0" smtClean="0"/>
              <a:t>Rimbalza sulla Racchetta</a:t>
            </a:r>
          </a:p>
          <a:p>
            <a:pPr marL="21590" marR="5080" indent="-9525">
              <a:lnSpc>
                <a:spcPct val="161000"/>
              </a:lnSpc>
            </a:pPr>
            <a:r>
              <a:rPr sz="1600" spc="55" dirty="0" smtClean="0"/>
              <a:t>Game</a:t>
            </a:r>
            <a:r>
              <a:rPr sz="1600" spc="-110" dirty="0" smtClean="0"/>
              <a:t> </a:t>
            </a:r>
            <a:r>
              <a:rPr sz="1600" spc="65" dirty="0"/>
              <a:t>Over</a:t>
            </a:r>
          </a:p>
          <a:p>
            <a:pPr marL="21590" marR="795020">
              <a:lnSpc>
                <a:spcPct val="161000"/>
              </a:lnSpc>
            </a:pPr>
            <a:r>
              <a:rPr lang="it-IT" sz="1600" spc="70" dirty="0" smtClean="0"/>
              <a:t>Guadagna Punti</a:t>
            </a:r>
          </a:p>
          <a:p>
            <a:pPr marL="21590" marR="795020">
              <a:lnSpc>
                <a:spcPct val="161000"/>
              </a:lnSpc>
            </a:pPr>
            <a:r>
              <a:rPr lang="it-IT" sz="1600" spc="70" dirty="0" smtClean="0"/>
              <a:t>Vinci la Partita</a:t>
            </a:r>
            <a:endParaRPr sz="1600" spc="55" dirty="0"/>
          </a:p>
        </p:txBody>
      </p:sp>
      <p:sp>
        <p:nvSpPr>
          <p:cNvPr id="16" name="object 16"/>
          <p:cNvSpPr/>
          <p:nvPr/>
        </p:nvSpPr>
        <p:spPr>
          <a:xfrm>
            <a:off x="1066800" y="2019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40649C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6966" y="2003425"/>
            <a:ext cx="1282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4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1</a:t>
            </a:r>
            <a:endParaRPr sz="15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6800" y="242611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40649C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6966" y="2417558"/>
            <a:ext cx="1282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4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2</a:t>
            </a:r>
            <a:endParaRPr sz="15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66800" y="283293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40649C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6966" y="2824390"/>
            <a:ext cx="1282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4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3</a:t>
            </a:r>
            <a:endParaRPr sz="15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66800" y="323977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40649C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16966" y="3231210"/>
            <a:ext cx="1282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4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4</a:t>
            </a:r>
            <a:endParaRPr sz="15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66800" y="364658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299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599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299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40649C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6966" y="3638029"/>
            <a:ext cx="1282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4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5</a:t>
            </a:r>
            <a:endParaRPr sz="15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66800" y="405340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40649C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6966" y="4044860"/>
            <a:ext cx="1282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4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6</a:t>
            </a:r>
            <a:endParaRPr sz="15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6900" y="5940425"/>
            <a:ext cx="13843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3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sc</a:t>
            </a:r>
            <a:r>
              <a:rPr sz="1000" b="1" spc="-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r</a:t>
            </a:r>
            <a:r>
              <a:rPr sz="1000" b="1" spc="2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a</a:t>
            </a:r>
            <a:r>
              <a:rPr sz="1000" b="1" spc="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t</a:t>
            </a:r>
            <a:r>
              <a:rPr sz="1000" b="1" spc="2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ch.mit</a:t>
            </a:r>
            <a:r>
              <a:rPr sz="1000" b="1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.</a:t>
            </a:r>
            <a:r>
              <a:rPr sz="1000" b="1" spc="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edu/pong</a:t>
            </a:r>
            <a:endParaRPr sz="1000" b="1" dirty="0">
              <a:latin typeface="Source Sans Pro Semibold" charset="0"/>
              <a:cs typeface="Source Sans Pro Semibold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4572000" cy="6517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ts val="1260"/>
              </a:lnSpc>
              <a:spcBef>
                <a:spcPts val="715"/>
              </a:spcBef>
            </a:pPr>
            <a:r>
              <a:rPr sz="1100" b="1" spc="4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Create</a:t>
            </a:r>
            <a:r>
              <a:rPr sz="1100" b="1" spc="-10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 </a:t>
            </a:r>
            <a:r>
              <a:rPr sz="1100" b="1" spc="5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Pong!</a:t>
            </a:r>
            <a:endParaRPr sz="1100" b="1" dirty="0">
              <a:latin typeface="Source Sans Pro Semibold" charset="0"/>
              <a:cs typeface="Source Sans Pro Semibold" charset="0"/>
            </a:endParaRPr>
          </a:p>
          <a:p>
            <a:pPr algn="ctr">
              <a:lnSpc>
                <a:spcPts val="1260"/>
              </a:lnSpc>
            </a:pPr>
            <a:r>
              <a:rPr sz="1100" b="1" spc="50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Step</a:t>
            </a:r>
            <a:r>
              <a:rPr sz="1100" b="1" spc="-10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1</a:t>
            </a:r>
            <a:endParaRPr sz="11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900" y="5940425"/>
            <a:ext cx="12040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25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Crea il Gioco </a:t>
            </a:r>
            <a:r>
              <a:rPr lang="it-IT" sz="1000" b="1" spc="25" dirty="0" err="1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Pong</a:t>
            </a:r>
            <a:endParaRPr sz="10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515" y="1302759"/>
            <a:ext cx="287402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1200" b="1" spc="-25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Fai muovere la palla in giro per lo Stage</a:t>
            </a:r>
            <a:r>
              <a:rPr sz="1200" b="1" spc="25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12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6944" y="1749196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5900" y="404263"/>
            <a:ext cx="4140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spc="-30" dirty="0" smtClean="0"/>
              <a:t>Muoviti e Rimbalza</a:t>
            </a:r>
            <a:endParaRPr sz="2800" dirty="0"/>
          </a:p>
        </p:txBody>
      </p:sp>
      <p:sp>
        <p:nvSpPr>
          <p:cNvPr id="15" name="object 15"/>
          <p:cNvSpPr/>
          <p:nvPr/>
        </p:nvSpPr>
        <p:spPr>
          <a:xfrm>
            <a:off x="1456944" y="3033801"/>
            <a:ext cx="1658099" cy="1234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56944" y="4331563"/>
            <a:ext cx="1658099" cy="1234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5580" y="5924677"/>
            <a:ext cx="1009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1</a:t>
            </a:r>
            <a:endParaRPr sz="1100" b="1" dirty="0">
              <a:latin typeface="Source Sans Pro Semibold" charset="0"/>
              <a:cs typeface="Source Sans Pro Semibold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7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9132"/>
            <a:ext cx="4572000" cy="1267460"/>
          </a:xfrm>
          <a:custGeom>
            <a:avLst/>
            <a:gdLst/>
            <a:ahLst/>
            <a:cxnLst/>
            <a:rect l="l" t="t" r="r" b="b"/>
            <a:pathLst>
              <a:path w="4572000" h="1267460">
                <a:moveTo>
                  <a:pt x="0" y="1266952"/>
                </a:moveTo>
                <a:lnTo>
                  <a:pt x="4572000" y="1266952"/>
                </a:lnTo>
                <a:lnTo>
                  <a:pt x="4572000" y="0"/>
                </a:lnTo>
                <a:lnTo>
                  <a:pt x="0" y="0"/>
                </a:lnTo>
                <a:lnTo>
                  <a:pt x="0" y="126695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196083"/>
            <a:ext cx="4572000" cy="2093187"/>
          </a:xfrm>
          <a:custGeom>
            <a:avLst/>
            <a:gdLst/>
            <a:ahLst/>
            <a:cxnLst/>
            <a:rect l="l" t="t" r="r" b="b"/>
            <a:pathLst>
              <a:path w="4572000" h="1858645">
                <a:moveTo>
                  <a:pt x="0" y="1858581"/>
                </a:moveTo>
                <a:lnTo>
                  <a:pt x="4572000" y="1858581"/>
                </a:lnTo>
                <a:lnTo>
                  <a:pt x="4572000" y="0"/>
                </a:lnTo>
                <a:lnTo>
                  <a:pt x="0" y="0"/>
                </a:lnTo>
                <a:lnTo>
                  <a:pt x="0" y="185858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18338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283224"/>
            <a:ext cx="4572000" cy="657266"/>
          </a:xfrm>
          <a:custGeom>
            <a:avLst/>
            <a:gdLst/>
            <a:ahLst/>
            <a:cxnLst/>
            <a:rect l="l" t="t" r="r" b="b"/>
            <a:pathLst>
              <a:path w="4572000" h="885825">
                <a:moveTo>
                  <a:pt x="0" y="885634"/>
                </a:moveTo>
                <a:lnTo>
                  <a:pt x="4572000" y="885634"/>
                </a:lnTo>
                <a:lnTo>
                  <a:pt x="4572000" y="0"/>
                </a:lnTo>
                <a:lnTo>
                  <a:pt x="0" y="0"/>
                </a:lnTo>
                <a:lnTo>
                  <a:pt x="0" y="885634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258047"/>
            <a:ext cx="4572000" cy="2794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940300"/>
            <a:ext cx="4572000" cy="1460500"/>
          </a:xfrm>
          <a:custGeom>
            <a:avLst/>
            <a:gdLst/>
            <a:ahLst/>
            <a:cxnLst/>
            <a:rect l="l" t="t" r="r" b="b"/>
            <a:pathLst>
              <a:path w="4572000" h="1460500">
                <a:moveTo>
                  <a:pt x="0" y="1460500"/>
                </a:moveTo>
                <a:lnTo>
                  <a:pt x="4572000" y="1460500"/>
                </a:lnTo>
                <a:lnTo>
                  <a:pt x="4572000" y="0"/>
                </a:lnTo>
                <a:lnTo>
                  <a:pt x="0" y="0"/>
                </a:lnTo>
                <a:lnTo>
                  <a:pt x="0" y="14605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4927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4841" y="2250134"/>
            <a:ext cx="273135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Burbank Big Regular" charset="0"/>
                <a:cs typeface="Burbank Big Regular" charset="0"/>
              </a:rPr>
              <a:t>AGGIUNGI QUESTE ISTRUZIONI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3131" y="4353913"/>
            <a:ext cx="637985" cy="23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6BA883"/>
                </a:solidFill>
                <a:latin typeface="Burbank Big Regular" charset="0"/>
                <a:cs typeface="Burbank Big Regular" charset="0"/>
              </a:rPr>
              <a:t>PROVA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3819" y="986282"/>
            <a:ext cx="11679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00A1CB"/>
                </a:solidFill>
                <a:latin typeface="Burbank Big Regular" charset="0"/>
                <a:cs typeface="Burbank Big Regular" charset="0"/>
              </a:rPr>
              <a:t>PER INIZIARE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8868" y="4997295"/>
            <a:ext cx="2362200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15" dirty="0" smtClean="0">
                <a:solidFill>
                  <a:srgbClr val="00A1CB"/>
                </a:solidFill>
                <a:latin typeface="Burbank Big Regular" charset="0"/>
                <a:cs typeface="Burbank Big Regular" charset="0"/>
              </a:rPr>
              <a:t>SUGGERIMENTO</a:t>
            </a:r>
            <a:endParaRPr lang="it-IT" sz="1400" b="1" dirty="0" smtClean="0">
              <a:latin typeface="Burbank Big Regular" charset="0"/>
              <a:cs typeface="Burbank Big Regular" charset="0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it-IT" sz="900" b="1" spc="1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    imposta la direzione iniziale della palla</a:t>
            </a:r>
            <a:r>
              <a:rPr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2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-25" dirty="0" smtClean="0"/>
              <a:t>Muoviti e Rimbalza</a:t>
            </a:r>
            <a:endParaRPr spc="-105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Source Sans Pro Semibold" charset="0"/>
                <a:cs typeface="Source Sans Pro Semibold" charset="0"/>
              </a:rPr>
              <a:t>scratch.mit.edu/pong</a:t>
            </a:r>
            <a:endParaRPr sz="900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4309" y="4579500"/>
            <a:ext cx="1379855" cy="27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la bandiera verde per iniziare.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36075" y="4476377"/>
            <a:ext cx="469391" cy="384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36075" y="4476377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07848"/>
                </a:lnTo>
                <a:lnTo>
                  <a:pt x="1190" y="351901"/>
                </a:lnTo>
                <a:lnTo>
                  <a:pt x="9525" y="374523"/>
                </a:lnTo>
                <a:lnTo>
                  <a:pt x="32146" y="382857"/>
                </a:lnTo>
                <a:lnTo>
                  <a:pt x="76200" y="384048"/>
                </a:lnTo>
                <a:lnTo>
                  <a:pt x="393192" y="384048"/>
                </a:lnTo>
                <a:lnTo>
                  <a:pt x="437245" y="382857"/>
                </a:lnTo>
                <a:lnTo>
                  <a:pt x="459867" y="374523"/>
                </a:lnTo>
                <a:lnTo>
                  <a:pt x="468201" y="351901"/>
                </a:lnTo>
                <a:lnTo>
                  <a:pt x="469392" y="307848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41117" y="466840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92312" y="5756884"/>
            <a:ext cx="375729" cy="239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57145" y="586418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118135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91486" y="5833040"/>
            <a:ext cx="85725" cy="62865"/>
          </a:xfrm>
          <a:custGeom>
            <a:avLst/>
            <a:gdLst/>
            <a:ahLst/>
            <a:cxnLst/>
            <a:rect l="l" t="t" r="r" b="b"/>
            <a:pathLst>
              <a:path w="85725" h="62864">
                <a:moveTo>
                  <a:pt x="85572" y="0"/>
                </a:moveTo>
                <a:lnTo>
                  <a:pt x="0" y="31140"/>
                </a:lnTo>
                <a:lnTo>
                  <a:pt x="85572" y="62280"/>
                </a:lnTo>
                <a:lnTo>
                  <a:pt x="65659" y="31140"/>
                </a:lnTo>
                <a:lnTo>
                  <a:pt x="85572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78875" y="586418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118135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77096" y="5833040"/>
            <a:ext cx="85725" cy="62865"/>
          </a:xfrm>
          <a:custGeom>
            <a:avLst/>
            <a:gdLst/>
            <a:ahLst/>
            <a:cxnLst/>
            <a:rect l="l" t="t" r="r" b="b"/>
            <a:pathLst>
              <a:path w="85725" h="62864">
                <a:moveTo>
                  <a:pt x="0" y="0"/>
                </a:moveTo>
                <a:lnTo>
                  <a:pt x="19913" y="31140"/>
                </a:lnTo>
                <a:lnTo>
                  <a:pt x="0" y="62280"/>
                </a:lnTo>
                <a:lnTo>
                  <a:pt x="85572" y="31140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10561" y="5492750"/>
            <a:ext cx="844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0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94382" y="5781018"/>
            <a:ext cx="1797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-90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0450" y="6055956"/>
            <a:ext cx="20193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180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83586" y="5630986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135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52446" y="5565330"/>
            <a:ext cx="62865" cy="85725"/>
          </a:xfrm>
          <a:custGeom>
            <a:avLst/>
            <a:gdLst/>
            <a:ahLst/>
            <a:cxnLst/>
            <a:rect l="l" t="t" r="r" b="b"/>
            <a:pathLst>
              <a:path w="62864" h="85725">
                <a:moveTo>
                  <a:pt x="31140" y="0"/>
                </a:moveTo>
                <a:lnTo>
                  <a:pt x="0" y="85559"/>
                </a:lnTo>
                <a:lnTo>
                  <a:pt x="31140" y="65658"/>
                </a:lnTo>
                <a:lnTo>
                  <a:pt x="55037" y="65658"/>
                </a:lnTo>
                <a:lnTo>
                  <a:pt x="31140" y="0"/>
                </a:lnTo>
                <a:close/>
              </a:path>
              <a:path w="62864" h="85725">
                <a:moveTo>
                  <a:pt x="55037" y="65658"/>
                </a:moveTo>
                <a:lnTo>
                  <a:pt x="31140" y="65658"/>
                </a:lnTo>
                <a:lnTo>
                  <a:pt x="62280" y="85559"/>
                </a:lnTo>
                <a:lnTo>
                  <a:pt x="55037" y="65658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83586" y="5986462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135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52446" y="6084696"/>
            <a:ext cx="62865" cy="85725"/>
          </a:xfrm>
          <a:custGeom>
            <a:avLst/>
            <a:gdLst/>
            <a:ahLst/>
            <a:cxnLst/>
            <a:rect l="l" t="t" r="r" b="b"/>
            <a:pathLst>
              <a:path w="62864" h="85725">
                <a:moveTo>
                  <a:pt x="0" y="0"/>
                </a:moveTo>
                <a:lnTo>
                  <a:pt x="31140" y="85559"/>
                </a:lnTo>
                <a:lnTo>
                  <a:pt x="55037" y="19900"/>
                </a:lnTo>
                <a:lnTo>
                  <a:pt x="31140" y="19900"/>
                </a:lnTo>
                <a:lnTo>
                  <a:pt x="0" y="0"/>
                </a:lnTo>
                <a:close/>
              </a:path>
              <a:path w="62864" h="85725">
                <a:moveTo>
                  <a:pt x="62280" y="0"/>
                </a:moveTo>
                <a:lnTo>
                  <a:pt x="31140" y="19900"/>
                </a:lnTo>
                <a:lnTo>
                  <a:pt x="55037" y="19900"/>
                </a:lnTo>
                <a:lnTo>
                  <a:pt x="6228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0679" y="2978555"/>
            <a:ext cx="1957426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900"/>
              </a:lnSpc>
            </a:pPr>
            <a:r>
              <a:rPr lang="it-IT"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Imposta la posizione iniziale</a:t>
            </a:r>
            <a:r>
              <a:rPr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  </a:t>
            </a:r>
            <a:endParaRPr lang="it-IT" sz="900" b="1" spc="15" dirty="0" smtClean="0">
              <a:solidFill>
                <a:srgbClr val="636466"/>
              </a:solidFill>
              <a:latin typeface="Source Sans Pro Semibold" charset="0"/>
              <a:cs typeface="Source Sans Pro Semibold" charset="0"/>
            </a:endParaRPr>
          </a:p>
          <a:p>
            <a:pPr marL="12700" marR="5080">
              <a:lnSpc>
                <a:spcPct val="1389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Scrivi la direzione iniziale</a:t>
            </a:r>
            <a:r>
              <a:rPr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170180">
              <a:lnSpc>
                <a:spcPct val="1111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Scrivi un numero più grande per muoverti più velocemente.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96667" y="5544966"/>
            <a:ext cx="227329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45</a:t>
            </a:r>
            <a:endParaRPr sz="900" b="1" dirty="0">
              <a:latin typeface="Source Sans Pro Semibold" charset="0"/>
              <a:cs typeface="Source Sans Pro Semibold" charset="0"/>
            </a:endParaRPr>
          </a:p>
          <a:p>
            <a:pPr marL="97155">
              <a:lnSpc>
                <a:spcPct val="100000"/>
              </a:lnSpc>
              <a:spcBef>
                <a:spcPts val="775"/>
              </a:spcBef>
            </a:pPr>
            <a:r>
              <a:rPr sz="900" b="1" spc="5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90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85125" y="131508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46708" y="1395730"/>
            <a:ext cx="589279" cy="551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85125" y="131508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5385" y="1202764"/>
            <a:ext cx="2999740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Scegli una palla.</a:t>
            </a:r>
            <a:endParaRPr sz="900" b="1" dirty="0">
              <a:latin typeface="Source Sans Pro Semibold" charset="0"/>
              <a:cs typeface="Source Sans Pro Semibold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Scegli uno sfondo.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621404" y="131508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749040" y="1393189"/>
            <a:ext cx="457200" cy="556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621404" y="131508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171700" y="1275080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80010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367914" y="570365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540" y="0"/>
                </a:moveTo>
                <a:lnTo>
                  <a:pt x="0" y="8354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415349" y="5657227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524" y="0"/>
                </a:moveTo>
                <a:lnTo>
                  <a:pt x="0" y="38493"/>
                </a:lnTo>
                <a:lnTo>
                  <a:pt x="36093" y="46431"/>
                </a:lnTo>
                <a:lnTo>
                  <a:pt x="44030" y="82524"/>
                </a:lnTo>
                <a:lnTo>
                  <a:pt x="82524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72" y="1145353"/>
            <a:ext cx="890320" cy="797578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4013" y="1398964"/>
            <a:ext cx="1079422" cy="727510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226" y="2518504"/>
            <a:ext cx="1730122" cy="268369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0213" y="2518504"/>
            <a:ext cx="1415887" cy="1699064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913" y="5349357"/>
            <a:ext cx="1199301" cy="399767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sp>
        <p:nvSpPr>
          <p:cNvPr id="52" name="object 52"/>
          <p:cNvSpPr/>
          <p:nvPr/>
        </p:nvSpPr>
        <p:spPr>
          <a:xfrm>
            <a:off x="2395408" y="3671191"/>
            <a:ext cx="728792" cy="53559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35966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1" name="object 51"/>
          <p:cNvSpPr/>
          <p:nvPr/>
        </p:nvSpPr>
        <p:spPr>
          <a:xfrm flipV="1">
            <a:off x="2237231" y="3170416"/>
            <a:ext cx="805561" cy="64933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154431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5" name="object 35"/>
          <p:cNvSpPr/>
          <p:nvPr/>
        </p:nvSpPr>
        <p:spPr>
          <a:xfrm rot="21184036" flipV="1">
            <a:off x="2408589" y="2965563"/>
            <a:ext cx="635945" cy="73478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332231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35325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spc="-30" dirty="0" smtClean="0"/>
              <a:t>Muovi la Racchetta</a:t>
            </a:r>
            <a:endParaRPr sz="2800" dirty="0"/>
          </a:p>
        </p:txBody>
      </p:sp>
      <p:sp>
        <p:nvSpPr>
          <p:cNvPr id="12" name="object 12"/>
          <p:cNvSpPr/>
          <p:nvPr/>
        </p:nvSpPr>
        <p:spPr>
          <a:xfrm>
            <a:off x="1456944" y="1755762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6944" y="3040379"/>
            <a:ext cx="1658099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56944" y="4325010"/>
            <a:ext cx="1658099" cy="1234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343" y="1278538"/>
            <a:ext cx="32893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25000"/>
              </a:lnSpc>
            </a:pPr>
            <a:r>
              <a:rPr lang="it-IT" sz="1200" b="1" spc="20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Controlla la racchetta muovendo il mouse</a:t>
            </a:r>
            <a:endParaRPr sz="12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5580" y="5924677"/>
            <a:ext cx="1009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2</a:t>
            </a:r>
            <a:endParaRPr sz="11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48866" y="2882620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81890" y="86258"/>
                </a:moveTo>
                <a:lnTo>
                  <a:pt x="44818" y="86258"/>
                </a:lnTo>
                <a:lnTo>
                  <a:pt x="55549" y="101600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5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8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48866" y="2882620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600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40"/>
                </a:lnTo>
                <a:lnTo>
                  <a:pt x="87833" y="58928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13786" y="4167238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81890" y="86258"/>
                </a:moveTo>
                <a:lnTo>
                  <a:pt x="44818" y="86258"/>
                </a:lnTo>
                <a:lnTo>
                  <a:pt x="55549" y="101599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4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7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13786" y="4167238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599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39"/>
                </a:lnTo>
                <a:lnTo>
                  <a:pt x="87833" y="58927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93657" y="5451862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81890" y="86258"/>
                </a:moveTo>
                <a:lnTo>
                  <a:pt x="44818" y="86258"/>
                </a:lnTo>
                <a:lnTo>
                  <a:pt x="55549" y="101599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4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7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93657" y="5451862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599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39"/>
                </a:lnTo>
                <a:lnTo>
                  <a:pt x="87833" y="58927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596900" y="5940425"/>
            <a:ext cx="12040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25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Crea il Gioco </a:t>
            </a:r>
            <a:r>
              <a:rPr lang="it-IT" sz="1000" b="1" spc="25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Pong</a:t>
            </a:r>
            <a:endParaRPr sz="1000" b="1" dirty="0">
              <a:latin typeface="Source Sans Pro Semibold" charset="0"/>
              <a:cs typeface="Source Sans Pro Semibold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7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8037"/>
            <a:ext cx="4572000" cy="1943735"/>
          </a:xfrm>
          <a:custGeom>
            <a:avLst/>
            <a:gdLst/>
            <a:ahLst/>
            <a:cxnLst/>
            <a:rect l="l" t="t" r="r" b="b"/>
            <a:pathLst>
              <a:path w="4572000" h="1943735">
                <a:moveTo>
                  <a:pt x="0" y="1943455"/>
                </a:moveTo>
                <a:lnTo>
                  <a:pt x="4572000" y="1943455"/>
                </a:lnTo>
                <a:lnTo>
                  <a:pt x="4572000" y="0"/>
                </a:lnTo>
                <a:lnTo>
                  <a:pt x="0" y="0"/>
                </a:lnTo>
                <a:lnTo>
                  <a:pt x="0" y="194345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851492"/>
            <a:ext cx="4572000" cy="1519555"/>
          </a:xfrm>
          <a:custGeom>
            <a:avLst/>
            <a:gdLst/>
            <a:ahLst/>
            <a:cxnLst/>
            <a:rect l="l" t="t" r="r" b="b"/>
            <a:pathLst>
              <a:path w="4572000" h="1519554">
                <a:moveTo>
                  <a:pt x="0" y="1519339"/>
                </a:moveTo>
                <a:lnTo>
                  <a:pt x="4572000" y="1519339"/>
                </a:lnTo>
                <a:lnTo>
                  <a:pt x="4572000" y="0"/>
                </a:lnTo>
                <a:lnTo>
                  <a:pt x="0" y="0"/>
                </a:lnTo>
                <a:lnTo>
                  <a:pt x="0" y="151933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83878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370832"/>
            <a:ext cx="4572000" cy="1153795"/>
          </a:xfrm>
          <a:custGeom>
            <a:avLst/>
            <a:gdLst/>
            <a:ahLst/>
            <a:cxnLst/>
            <a:rect l="l" t="t" r="r" b="b"/>
            <a:pathLst>
              <a:path w="4572000" h="1153795">
                <a:moveTo>
                  <a:pt x="0" y="1153668"/>
                </a:moveTo>
                <a:lnTo>
                  <a:pt x="4572000" y="1153668"/>
                </a:lnTo>
                <a:lnTo>
                  <a:pt x="4572000" y="0"/>
                </a:lnTo>
                <a:lnTo>
                  <a:pt x="0" y="0"/>
                </a:lnTo>
                <a:lnTo>
                  <a:pt x="0" y="1153668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3581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524500"/>
            <a:ext cx="4572000" cy="876300"/>
          </a:xfrm>
          <a:custGeom>
            <a:avLst/>
            <a:gdLst/>
            <a:ahLst/>
            <a:cxnLst/>
            <a:rect l="l" t="t" r="r" b="b"/>
            <a:pathLst>
              <a:path w="4572000" h="876300">
                <a:moveTo>
                  <a:pt x="0" y="876300"/>
                </a:moveTo>
                <a:lnTo>
                  <a:pt x="4572000" y="876300"/>
                </a:lnTo>
                <a:lnTo>
                  <a:pt x="457200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511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2948" y="2928568"/>
            <a:ext cx="269325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Burbank Big Regular" charset="0"/>
                <a:cs typeface="Burbank Big Regular" charset="0"/>
              </a:rPr>
              <a:t>AGGIUNGI QUESTE ISTRUZIONI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3132" y="4453382"/>
            <a:ext cx="6638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6BA883"/>
                </a:solidFill>
                <a:latin typeface="Burbank Big Regular" charset="0"/>
                <a:cs typeface="Burbank Big Regular" charset="0"/>
              </a:rPr>
              <a:t>PROVA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3819" y="984250"/>
            <a:ext cx="11679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00A1CB"/>
                </a:solidFill>
                <a:latin typeface="Burbank Big Regular" charset="0"/>
                <a:cs typeface="Burbank Big Regular" charset="0"/>
              </a:rPr>
              <a:t>PER INIZIARE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7048" y="1288366"/>
            <a:ext cx="1520152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1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Trascina la racchetta nella parte inferiore dello Stage</a:t>
            </a:r>
            <a:r>
              <a:rPr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510" y="1313826"/>
            <a:ext cx="139448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Seleziona la Racchetta</a:t>
            </a:r>
            <a:r>
              <a:rPr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69285" y="1648586"/>
            <a:ext cx="1335887" cy="96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69273" y="1648586"/>
            <a:ext cx="1336040" cy="967740"/>
          </a:xfrm>
          <a:custGeom>
            <a:avLst/>
            <a:gdLst/>
            <a:ahLst/>
            <a:cxnLst/>
            <a:rect l="l" t="t" r="r" b="b"/>
            <a:pathLst>
              <a:path w="1336039" h="96773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891032"/>
                </a:lnTo>
                <a:lnTo>
                  <a:pt x="1190" y="935085"/>
                </a:lnTo>
                <a:lnTo>
                  <a:pt x="9525" y="957707"/>
                </a:lnTo>
                <a:lnTo>
                  <a:pt x="32146" y="966041"/>
                </a:lnTo>
                <a:lnTo>
                  <a:pt x="76200" y="967232"/>
                </a:lnTo>
                <a:lnTo>
                  <a:pt x="1259687" y="967232"/>
                </a:lnTo>
                <a:lnTo>
                  <a:pt x="1303740" y="966041"/>
                </a:lnTo>
                <a:lnTo>
                  <a:pt x="1326362" y="957707"/>
                </a:lnTo>
                <a:lnTo>
                  <a:pt x="1334696" y="935085"/>
                </a:lnTo>
                <a:lnTo>
                  <a:pt x="1335887" y="891032"/>
                </a:lnTo>
                <a:lnTo>
                  <a:pt x="1335887" y="76200"/>
                </a:lnTo>
                <a:lnTo>
                  <a:pt x="1334696" y="32146"/>
                </a:lnTo>
                <a:lnTo>
                  <a:pt x="1326362" y="9525"/>
                </a:lnTo>
                <a:lnTo>
                  <a:pt x="1303740" y="1190"/>
                </a:lnTo>
                <a:lnTo>
                  <a:pt x="1259687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05716" y="1950518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57151" y="2118793"/>
            <a:ext cx="609600" cy="375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05716" y="1950518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86000" y="1285239"/>
            <a:ext cx="0" cy="1394460"/>
          </a:xfrm>
          <a:custGeom>
            <a:avLst/>
            <a:gdLst/>
            <a:ahLst/>
            <a:cxnLst/>
            <a:rect l="l" t="t" r="r" b="b"/>
            <a:pathLst>
              <a:path h="1394460">
                <a:moveTo>
                  <a:pt x="0" y="0"/>
                </a:moveTo>
                <a:lnTo>
                  <a:pt x="0" y="139446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92631" y="4742981"/>
            <a:ext cx="1355035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-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Muovi il mouse per muovere la racchetta</a:t>
            </a:r>
            <a:r>
              <a:rPr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lang="it-IT" sz="900" b="1" spc="15" dirty="0" smtClean="0">
              <a:solidFill>
                <a:srgbClr val="636466"/>
              </a:solidFill>
              <a:latin typeface="Source Sans Pro Semibold" charset="0"/>
              <a:cs typeface="Source Sans Pro Semibold" charset="0"/>
            </a:endParaRPr>
          </a:p>
          <a:p>
            <a:pPr marL="12700" marR="5080">
              <a:lnSpc>
                <a:spcPct val="1111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Su un </a:t>
            </a:r>
            <a:r>
              <a:rPr lang="it-IT" sz="900" b="1" spc="15" dirty="0" err="1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tablet</a:t>
            </a: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, usa direttamente il tuo dito.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77286" y="3768473"/>
            <a:ext cx="1326406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Inserisci il blocco x del mouse dentro il blocco vai dove x</a:t>
            </a:r>
            <a:r>
              <a:rPr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86000" y="4779771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5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-30" dirty="0"/>
              <a:t>Muovi la </a:t>
            </a:r>
            <a:r>
              <a:rPr lang="it-IT" spc="-30" dirty="0" smtClean="0"/>
              <a:t>Racchetta</a:t>
            </a:r>
            <a:br>
              <a:rPr lang="it-IT" spc="-30" dirty="0" smtClean="0"/>
            </a:br>
            <a:r>
              <a:rPr sz="900" spc="10" dirty="0" smtClean="0">
                <a:latin typeface="Source Sans Pro Semibold" charset="0"/>
                <a:cs typeface="Source Sans Pro Semibold" charset="0"/>
              </a:rPr>
              <a:t>scratch.mit.edu/pong</a:t>
            </a:r>
            <a:endParaRPr sz="900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0321" y="4950974"/>
            <a:ext cx="91440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56005" algn="l"/>
              </a:tabLst>
            </a:pPr>
            <a:r>
              <a:rPr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</a:t>
            </a: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ca sulla bandiera verde per iniziare.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92275" y="4872228"/>
            <a:ext cx="469391" cy="384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92275" y="4872228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07848"/>
                </a:lnTo>
                <a:lnTo>
                  <a:pt x="1190" y="351901"/>
                </a:lnTo>
                <a:lnTo>
                  <a:pt x="9525" y="374523"/>
                </a:lnTo>
                <a:lnTo>
                  <a:pt x="32146" y="382857"/>
                </a:lnTo>
                <a:lnTo>
                  <a:pt x="76200" y="384048"/>
                </a:lnTo>
                <a:lnTo>
                  <a:pt x="393192" y="384048"/>
                </a:lnTo>
                <a:lnTo>
                  <a:pt x="437245" y="382857"/>
                </a:lnTo>
                <a:lnTo>
                  <a:pt x="459867" y="374523"/>
                </a:lnTo>
                <a:lnTo>
                  <a:pt x="468201" y="351901"/>
                </a:lnTo>
                <a:lnTo>
                  <a:pt x="469392" y="307848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45313" y="5607050"/>
            <a:ext cx="283400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41655" algn="ctr"/>
            <a:r>
              <a:rPr lang="it-IT" sz="1400" b="1" spc="-15" dirty="0" smtClean="0">
                <a:solidFill>
                  <a:srgbClr val="00A1CB"/>
                </a:solidFill>
                <a:latin typeface="Burbank Big Regular" charset="0"/>
                <a:cs typeface="Burbank Big Regular" charset="0"/>
              </a:rPr>
              <a:t>SUGGERIMENTO</a:t>
            </a:r>
            <a:endParaRPr lang="it-IT" sz="1400" b="1" dirty="0" smtClean="0">
              <a:latin typeface="Burbank Big Regular" charset="0"/>
              <a:cs typeface="Burbank Big Regular" charset="0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lang="it-IT"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cambia man mano che muovi il puntatore del mouse in giro per lo Stage</a:t>
            </a:r>
            <a:r>
              <a:rPr sz="900" b="1" spc="2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69106" y="2479433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81890" y="86258"/>
                </a:moveTo>
                <a:lnTo>
                  <a:pt x="44818" y="86258"/>
                </a:lnTo>
                <a:lnTo>
                  <a:pt x="55549" y="101600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5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8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69106" y="2479433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600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40"/>
                </a:lnTo>
                <a:lnTo>
                  <a:pt x="87833" y="58928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035399" y="4932235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81890" y="86258"/>
                </a:moveTo>
                <a:lnTo>
                  <a:pt x="44818" y="86258"/>
                </a:lnTo>
                <a:lnTo>
                  <a:pt x="55549" y="101599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4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7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035399" y="4932235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599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39"/>
                </a:lnTo>
                <a:lnTo>
                  <a:pt x="87833" y="58927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1" y="5877484"/>
            <a:ext cx="698028" cy="303772"/>
          </a:xfrm>
          <a:prstGeom prst="rect">
            <a:avLst/>
          </a:prstGeom>
        </p:spPr>
      </p:pic>
      <p:sp>
        <p:nvSpPr>
          <p:cNvPr id="43" name="object 20"/>
          <p:cNvSpPr/>
          <p:nvPr/>
        </p:nvSpPr>
        <p:spPr>
          <a:xfrm>
            <a:off x="1197580" y="504050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50" y="1558309"/>
            <a:ext cx="1079422" cy="727510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295" y="3208400"/>
            <a:ext cx="1358749" cy="1079848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sp>
        <p:nvSpPr>
          <p:cNvPr id="28" name="object 28"/>
          <p:cNvSpPr/>
          <p:nvPr/>
        </p:nvSpPr>
        <p:spPr>
          <a:xfrm flipV="1">
            <a:off x="2747048" y="3866247"/>
            <a:ext cx="306235" cy="45719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186944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5580" y="5924677"/>
            <a:ext cx="1009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3</a:t>
            </a:r>
            <a:endParaRPr sz="11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9530" y="1295400"/>
            <a:ext cx="26480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200" b="1" spc="-25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Fai rimbalzare la palla sulla racchetta.</a:t>
            </a:r>
            <a:endParaRPr sz="12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56944" y="1755762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4191000" cy="535325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spc="-30" dirty="0" smtClean="0"/>
              <a:t>Rimbalza sulla Racchetta</a:t>
            </a:r>
            <a:endParaRPr sz="2800" dirty="0"/>
          </a:p>
        </p:txBody>
      </p:sp>
      <p:sp>
        <p:nvSpPr>
          <p:cNvPr id="14" name="object 14"/>
          <p:cNvSpPr/>
          <p:nvPr/>
        </p:nvSpPr>
        <p:spPr>
          <a:xfrm>
            <a:off x="1456944" y="3040379"/>
            <a:ext cx="1658099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56944" y="4325010"/>
            <a:ext cx="1658099" cy="1234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596900" y="5940425"/>
            <a:ext cx="12040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25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Crea il Gioco </a:t>
            </a:r>
            <a:r>
              <a:rPr lang="it-IT" sz="1000" b="1" spc="25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Pong</a:t>
            </a:r>
            <a:endParaRPr sz="1000" b="1" dirty="0">
              <a:latin typeface="Source Sans Pro Semibold" charset="0"/>
              <a:cs typeface="Source Sans Pro Semibold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2118867"/>
            <a:ext cx="4572000" cy="2347970"/>
          </a:xfrm>
          <a:custGeom>
            <a:avLst/>
            <a:gdLst/>
            <a:ahLst/>
            <a:cxnLst/>
            <a:rect l="l" t="t" r="r" b="b"/>
            <a:pathLst>
              <a:path w="4572000" h="2125979">
                <a:moveTo>
                  <a:pt x="0" y="2125471"/>
                </a:moveTo>
                <a:lnTo>
                  <a:pt x="4572000" y="2125471"/>
                </a:lnTo>
                <a:lnTo>
                  <a:pt x="4572000" y="0"/>
                </a:lnTo>
                <a:lnTo>
                  <a:pt x="0" y="0"/>
                </a:lnTo>
                <a:lnTo>
                  <a:pt x="0" y="212547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4572000" cy="137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0762"/>
            <a:ext cx="4572000" cy="1198245"/>
          </a:xfrm>
          <a:custGeom>
            <a:avLst/>
            <a:gdLst/>
            <a:ahLst/>
            <a:cxnLst/>
            <a:rect l="l" t="t" r="r" b="b"/>
            <a:pathLst>
              <a:path w="4572000" h="1198245">
                <a:moveTo>
                  <a:pt x="0" y="1198105"/>
                </a:moveTo>
                <a:lnTo>
                  <a:pt x="4572000" y="1198105"/>
                </a:lnTo>
                <a:lnTo>
                  <a:pt x="4572000" y="0"/>
                </a:lnTo>
                <a:lnTo>
                  <a:pt x="0" y="0"/>
                </a:lnTo>
                <a:lnTo>
                  <a:pt x="0" y="119810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106167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468914"/>
            <a:ext cx="4572000" cy="719035"/>
          </a:xfrm>
          <a:custGeom>
            <a:avLst/>
            <a:gdLst/>
            <a:ahLst/>
            <a:cxnLst/>
            <a:rect l="l" t="t" r="r" b="b"/>
            <a:pathLst>
              <a:path w="4572000" h="943610">
                <a:moveTo>
                  <a:pt x="0" y="943356"/>
                </a:moveTo>
                <a:lnTo>
                  <a:pt x="4572000" y="943356"/>
                </a:lnTo>
                <a:lnTo>
                  <a:pt x="4572000" y="0"/>
                </a:lnTo>
                <a:lnTo>
                  <a:pt x="0" y="0"/>
                </a:lnTo>
                <a:lnTo>
                  <a:pt x="0" y="943356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46426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187696"/>
            <a:ext cx="4572000" cy="1213485"/>
          </a:xfrm>
          <a:custGeom>
            <a:avLst/>
            <a:gdLst/>
            <a:ahLst/>
            <a:cxnLst/>
            <a:rect l="l" t="t" r="r" b="b"/>
            <a:pathLst>
              <a:path w="4572000" h="1213485">
                <a:moveTo>
                  <a:pt x="0" y="1213103"/>
                </a:moveTo>
                <a:lnTo>
                  <a:pt x="4572000" y="1213103"/>
                </a:lnTo>
                <a:lnTo>
                  <a:pt x="4572000" y="0"/>
                </a:lnTo>
                <a:lnTo>
                  <a:pt x="0" y="0"/>
                </a:lnTo>
                <a:lnTo>
                  <a:pt x="0" y="1213103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17499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55" y="5277037"/>
            <a:ext cx="4495800" cy="418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1400" b="1" spc="-15" dirty="0" smtClean="0">
                <a:solidFill>
                  <a:srgbClr val="00A1CB"/>
                </a:solidFill>
                <a:latin typeface="Burbank Big Regular" charset="0"/>
                <a:cs typeface="Burbank Big Regular" charset="0"/>
              </a:rPr>
              <a:t>SUGGERIMENTO</a:t>
            </a:r>
            <a:endParaRPr lang="it-IT" sz="1400" b="1" dirty="0" smtClean="0">
              <a:latin typeface="Burbank Big Regular" charset="0"/>
              <a:cs typeface="Burbank Big Regular" charset="0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Inserisci il blocco numero a caso per far rimbalzare la palla in direzioni diverse.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3819" y="996950"/>
            <a:ext cx="11679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00A1CB"/>
                </a:solidFill>
                <a:latin typeface="Burbank Big Regular" charset="0"/>
                <a:cs typeface="Burbank Big Regular" charset="0"/>
              </a:rPr>
              <a:t>PER INIZIARE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805" y="1620686"/>
            <a:ext cx="13672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per selezionare </a:t>
            </a:r>
          </a:p>
          <a:p>
            <a:pPr marL="12700">
              <a:lnSpc>
                <a:spcPct val="1000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lo sprite Ball</a:t>
            </a:r>
            <a:r>
              <a:rPr sz="900" b="1" spc="1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	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03132" y="4508956"/>
            <a:ext cx="8041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6BA883"/>
                </a:solidFill>
                <a:latin typeface="Burbank Big Regular" charset="0"/>
                <a:cs typeface="Burbank Big Regular" charset="0"/>
              </a:rPr>
              <a:t>PROVA</a:t>
            </a:r>
            <a:endParaRPr lang="it-IT" sz="1400" b="1" dirty="0">
              <a:latin typeface="Burbank Big Regular" charset="0"/>
              <a:cs typeface="Burbank Big Regular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-30" dirty="0"/>
              <a:t>Rimbalza sulla </a:t>
            </a:r>
            <a:r>
              <a:rPr lang="it-IT" spc="-30" dirty="0" smtClean="0"/>
              <a:t>Racchetta</a:t>
            </a:r>
            <a:br>
              <a:rPr lang="it-IT" spc="-30" dirty="0" smtClean="0"/>
            </a:br>
            <a:r>
              <a:rPr sz="900" spc="10" dirty="0" smtClean="0">
                <a:latin typeface="Source Sans Pro Semibold" charset="0"/>
                <a:cs typeface="Source Sans Pro Semibold" charset="0"/>
              </a:rPr>
              <a:t>scratch.mit.edu/pong</a:t>
            </a:r>
            <a:endParaRPr sz="900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2529" y="4828401"/>
            <a:ext cx="13798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Clicca sulla bandiera verde per iniziare</a:t>
            </a:r>
            <a:r>
              <a:rPr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47848" y="4712577"/>
            <a:ext cx="469391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47848" y="4712577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07848"/>
                </a:lnTo>
                <a:lnTo>
                  <a:pt x="1190" y="351901"/>
                </a:lnTo>
                <a:lnTo>
                  <a:pt x="9525" y="374523"/>
                </a:lnTo>
                <a:lnTo>
                  <a:pt x="32146" y="382857"/>
                </a:lnTo>
                <a:lnTo>
                  <a:pt x="76200" y="384048"/>
                </a:lnTo>
                <a:lnTo>
                  <a:pt x="393192" y="384048"/>
                </a:lnTo>
                <a:lnTo>
                  <a:pt x="437245" y="382857"/>
                </a:lnTo>
                <a:lnTo>
                  <a:pt x="459867" y="374523"/>
                </a:lnTo>
                <a:lnTo>
                  <a:pt x="468201" y="351901"/>
                </a:lnTo>
                <a:lnTo>
                  <a:pt x="469392" y="307848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52902" y="490460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12384" y="6056291"/>
            <a:ext cx="13996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900" b="1" spc="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Usa numeri vicini a 180</a:t>
            </a:r>
            <a:r>
              <a:rPr sz="900" b="1" spc="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sz="9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78109" y="2238702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-45" dirty="0">
                <a:solidFill>
                  <a:srgbClr val="939598"/>
                </a:solidFill>
                <a:latin typeface="Burbank Big Regular" charset="0"/>
                <a:cs typeface="Burbank Big Regular" charset="0"/>
              </a:rPr>
              <a:t>AGGIUNGI QUESTE </a:t>
            </a:r>
            <a:r>
              <a:rPr lang="en-US" sz="1400" b="1" spc="-45" dirty="0" smtClean="0">
                <a:solidFill>
                  <a:srgbClr val="939598"/>
                </a:solidFill>
                <a:latin typeface="Burbank Big Regular" charset="0"/>
                <a:cs typeface="Burbank Big Regular" charset="0"/>
              </a:rPr>
              <a:t>ISTRUZIONI</a:t>
            </a:r>
            <a:endParaRPr lang="en-US" sz="1400" b="1" dirty="0">
              <a:latin typeface="Burbank Big Regular" charset="0"/>
              <a:cs typeface="Burbank Big Regular" charset="0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907" y="1293158"/>
            <a:ext cx="1271325" cy="743860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sp>
        <p:nvSpPr>
          <p:cNvPr id="17" name="object 17"/>
          <p:cNvSpPr/>
          <p:nvPr/>
        </p:nvSpPr>
        <p:spPr>
          <a:xfrm>
            <a:off x="1977351" y="1701800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5">
                <a:moveTo>
                  <a:pt x="0" y="0"/>
                </a:moveTo>
                <a:lnTo>
                  <a:pt x="266801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75" y="2569844"/>
            <a:ext cx="1874985" cy="1821414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  <p:sp>
        <p:nvSpPr>
          <p:cNvPr id="25" name="object 25"/>
          <p:cNvSpPr/>
          <p:nvPr/>
        </p:nvSpPr>
        <p:spPr>
          <a:xfrm>
            <a:off x="1752600" y="2764763"/>
            <a:ext cx="1293495" cy="418277"/>
          </a:xfrm>
          <a:custGeom>
            <a:avLst/>
            <a:gdLst/>
            <a:ahLst/>
            <a:cxnLst/>
            <a:rect l="l" t="t" r="r" b="b"/>
            <a:pathLst>
              <a:path w="560069" h="350519">
                <a:moveTo>
                  <a:pt x="0" y="350520"/>
                </a:moveTo>
                <a:lnTo>
                  <a:pt x="265849" y="0"/>
                </a:lnTo>
                <a:lnTo>
                  <a:pt x="559816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48000" y="2590800"/>
            <a:ext cx="117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spc="15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Scegli lo </a:t>
            </a:r>
            <a:r>
              <a:rPr lang="it-IT" sz="900" b="1" spc="15" dirty="0" err="1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sprite</a:t>
            </a: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 Paddle </a:t>
            </a:r>
            <a:r>
              <a:rPr lang="it-IT" sz="900" b="1" spc="15" dirty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dal menu</a:t>
            </a:r>
            <a:r>
              <a:rPr lang="it-IT" sz="900" b="1" spc="15" dirty="0" smtClean="0">
                <a:solidFill>
                  <a:srgbClr val="636466"/>
                </a:solidFill>
                <a:latin typeface="Source Sans Pro Semibold" charset="0"/>
                <a:cs typeface="Source Sans Pro Semibold" charset="0"/>
              </a:rPr>
              <a:t>.</a:t>
            </a:r>
            <a:endParaRPr lang="it-IT" sz="900" b="1" dirty="0">
              <a:latin typeface="Source Sans Pro Semibold" charset="0"/>
              <a:cs typeface="Source Sans Pro Semibold" charset="0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" y="5770896"/>
            <a:ext cx="2317784" cy="423894"/>
          </a:xfrm>
          <a:prstGeom prst="rect">
            <a:avLst/>
          </a:prstGeom>
          <a:ln w="19050">
            <a:solidFill>
              <a:srgbClr val="00A1CB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41669F"/>
          </a:solid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41669F"/>
            </a:solidFill>
          </a:ln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7233" y="1190895"/>
            <a:ext cx="249862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1200" b="1" spc="30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Interrompi il gioco se la palla tocca la linea rossa.</a:t>
            </a:r>
            <a:endParaRPr sz="12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8600" y="501567"/>
            <a:ext cx="3048000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01420" algn="l">
              <a:lnSpc>
                <a:spcPct val="100000"/>
              </a:lnSpc>
            </a:pPr>
            <a:r>
              <a:rPr sz="2800" spc="-35" dirty="0" smtClean="0"/>
              <a:t>Game</a:t>
            </a:r>
            <a:r>
              <a:rPr sz="2800" spc="-70" dirty="0" smtClean="0"/>
              <a:t> </a:t>
            </a:r>
            <a:r>
              <a:rPr sz="2800" spc="-85" dirty="0" smtClean="0"/>
              <a:t>Over</a:t>
            </a:r>
            <a:endParaRPr sz="2800" dirty="0"/>
          </a:p>
        </p:txBody>
      </p:sp>
      <p:sp>
        <p:nvSpPr>
          <p:cNvPr id="12" name="object 12"/>
          <p:cNvSpPr/>
          <p:nvPr/>
        </p:nvSpPr>
        <p:spPr>
          <a:xfrm>
            <a:off x="762000" y="2514600"/>
            <a:ext cx="3047987" cy="228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Source Sans Pro Semibold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5580" y="5924677"/>
            <a:ext cx="1009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4</a:t>
            </a:r>
            <a:endParaRPr sz="1100" b="1" dirty="0">
              <a:latin typeface="Source Sans Pro Semibold" charset="0"/>
              <a:cs typeface="Source Sans Pro Semibold" charset="0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596900" y="5940425"/>
            <a:ext cx="12040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25" dirty="0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Crea il Gioco </a:t>
            </a:r>
            <a:r>
              <a:rPr lang="it-IT" sz="1000" b="1" spc="25" smtClean="0">
                <a:solidFill>
                  <a:srgbClr val="FFFFFF"/>
                </a:solidFill>
                <a:latin typeface="Source Sans Pro Semibold" charset="0"/>
                <a:cs typeface="Source Sans Pro Semibold" charset="0"/>
              </a:rPr>
              <a:t>Pong</a:t>
            </a:r>
            <a:endParaRPr sz="1000" b="1" dirty="0">
              <a:latin typeface="Source Sans Pro Semibold" charset="0"/>
              <a:cs typeface="Source Sans Pro Semibold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534</Words>
  <Application>Microsoft Office PowerPoint</Application>
  <PresentationFormat>Personalizzato</PresentationFormat>
  <Paragraphs>249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Burbank Big Regular</vt:lpstr>
      <vt:lpstr>Calibri</vt:lpstr>
      <vt:lpstr>Cambria</vt:lpstr>
      <vt:lpstr>Source Sans Pro Black</vt:lpstr>
      <vt:lpstr>Source Sans Pro Semibold</vt:lpstr>
      <vt:lpstr>Times New Roman</vt:lpstr>
      <vt:lpstr>Office Theme</vt:lpstr>
      <vt:lpstr>Crea il Gioco Pong</vt:lpstr>
      <vt:lpstr>Crea il Gioco Pong</vt:lpstr>
      <vt:lpstr>Muoviti e Rimbalza</vt:lpstr>
      <vt:lpstr>Muoviti e Rimbalza scratch.mit.edu/pong</vt:lpstr>
      <vt:lpstr>Muovi la Racchetta</vt:lpstr>
      <vt:lpstr>Muovi la Racchetta scratch.mit.edu/pong</vt:lpstr>
      <vt:lpstr>Rimbalza sulla Racchetta</vt:lpstr>
      <vt:lpstr>Rimbalza sulla Racchetta scratch.mit.edu/pong</vt:lpstr>
      <vt:lpstr>Game Over</vt:lpstr>
      <vt:lpstr>Game Over scratch.mit.edu/pong</vt:lpstr>
      <vt:lpstr>Guadagna Punti</vt:lpstr>
      <vt:lpstr>Guadagna Punti scratch.mit.edu/pong</vt:lpstr>
      <vt:lpstr>Vinci la Partita</vt:lpstr>
      <vt:lpstr>Vinci la Partita scratch.mit.edu/pong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Pong Game  Cards</dc:title>
  <dc:creator>augusto</dc:creator>
  <cp:lastModifiedBy>Admin</cp:lastModifiedBy>
  <cp:revision>60</cp:revision>
  <cp:lastPrinted>2018-10-11T10:57:05Z</cp:lastPrinted>
  <dcterms:created xsi:type="dcterms:W3CDTF">2016-11-28T17:16:41Z</dcterms:created>
  <dcterms:modified xsi:type="dcterms:W3CDTF">2018-11-07T15:27:10Z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2016-11-28T00:00:00Z</vt:filetime>
  </property>
</Properties>
</file>