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9" r:id="rId2"/>
    <p:sldId id="257" r:id="rId3"/>
    <p:sldId id="258" r:id="rId4"/>
    <p:sldId id="259" r:id="rId5"/>
    <p:sldId id="260" r:id="rId6"/>
    <p:sldId id="261" r:id="rId7"/>
    <p:sldId id="262" r:id="rId8"/>
    <p:sldId id="263" r:id="rId9"/>
    <p:sldId id="268" r:id="rId10"/>
    <p:sldId id="264"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779126-A410-4090-9ED1-AB01D39BD297}">
          <p14:sldIdLst>
            <p14:sldId id="269"/>
            <p14:sldId id="257"/>
            <p14:sldId id="258"/>
            <p14:sldId id="259"/>
            <p14:sldId id="260"/>
            <p14:sldId id="261"/>
            <p14:sldId id="262"/>
            <p14:sldId id="263"/>
          </p14:sldIdLst>
        </p14:section>
        <p14:section name="Untitled Section" id="{3831AD1E-B62A-4BBB-BA3C-A21D9BCD4BE4}">
          <p14:sldIdLst>
            <p14:sldId id="268"/>
            <p14:sldId id="264"/>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746"/>
    <a:srgbClr val="8E244D"/>
    <a:srgbClr val="39C2D7"/>
    <a:srgbClr val="1A9CB0"/>
    <a:srgbClr val="4472C4"/>
    <a:srgbClr val="005A7A"/>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3921" autoAdjust="0"/>
  </p:normalViewPr>
  <p:slideViewPr>
    <p:cSldViewPr snapToGrid="0">
      <p:cViewPr varScale="1">
        <p:scale>
          <a:sx n="57" d="100"/>
          <a:sy n="57" d="100"/>
        </p:scale>
        <p:origin x="18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144B4-7C70-46D6-B622-5DEC52885165}" type="datetimeFigureOut">
              <a:rPr lang="ru-RU" smtClean="0"/>
              <a:t>08.12.2017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51E9E-3EB2-4277-9B71-B3925216C412}" type="slidenum">
              <a:rPr lang="ru-RU" smtClean="0"/>
              <a:t>‹#›</a:t>
            </a:fld>
            <a:endParaRPr lang="ru-RU"/>
          </a:p>
        </p:txBody>
      </p:sp>
    </p:spTree>
    <p:extLst>
      <p:ext uri="{BB962C8B-B14F-4D97-AF65-F5344CB8AC3E}">
        <p14:creationId xmlns:p14="http://schemas.microsoft.com/office/powerpoint/2010/main" val="291901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 Do you want your child to become a cool programmer?</a:t>
            </a:r>
          </a:p>
          <a:p>
            <a:r>
              <a:rPr lang="en-US" dirty="0"/>
              <a:t>E: There are many modern people who will answer: Yes, we want.</a:t>
            </a:r>
          </a:p>
          <a:p>
            <a:r>
              <a:rPr lang="en-US" dirty="0"/>
              <a:t>S: But do you know how to achieve this? What is cool about this?</a:t>
            </a:r>
          </a:p>
          <a:p>
            <a:r>
              <a:rPr lang="en-US" dirty="0"/>
              <a:t>E: I know one secret. Develop procedural thinking.</a:t>
            </a:r>
          </a:p>
          <a:p>
            <a:r>
              <a:rPr lang="en-US" dirty="0"/>
              <a:t>S: What's it? Visit the doctor and do a procedure to develop the mind?</a:t>
            </a:r>
          </a:p>
          <a:p>
            <a:r>
              <a:rPr lang="en-US" dirty="0"/>
              <a:t>E: No, attend Scratch classes and learn how to distinguish parts from the whole by meaning, and then use them many times ...</a:t>
            </a:r>
            <a:endParaRPr lang="ru-RU" dirty="0"/>
          </a:p>
        </p:txBody>
      </p:sp>
      <p:sp>
        <p:nvSpPr>
          <p:cNvPr id="4" name="Номер слайда 3"/>
          <p:cNvSpPr>
            <a:spLocks noGrp="1"/>
          </p:cNvSpPr>
          <p:nvPr>
            <p:ph type="sldNum" sz="quarter" idx="10"/>
          </p:nvPr>
        </p:nvSpPr>
        <p:spPr/>
        <p:txBody>
          <a:bodyPr/>
          <a:lstStyle/>
          <a:p>
            <a:fld id="{F0851E9E-3EB2-4277-9B71-B3925216C412}" type="slidenum">
              <a:rPr lang="ru-RU" smtClean="0"/>
              <a:t>1</a:t>
            </a:fld>
            <a:endParaRPr lang="ru-RU"/>
          </a:p>
        </p:txBody>
      </p:sp>
    </p:spTree>
    <p:extLst>
      <p:ext uri="{BB962C8B-B14F-4D97-AF65-F5344CB8AC3E}">
        <p14:creationId xmlns:p14="http://schemas.microsoft.com/office/powerpoint/2010/main" val="146570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a:solidFill>
                  <a:schemeClr val="tx1"/>
                </a:solidFill>
                <a:effectLst/>
                <a:latin typeface="+mn-lt"/>
                <a:ea typeface="+mn-ea"/>
                <a:cs typeface="+mn-cs"/>
              </a:rPr>
              <a:t>Procedural thinking - can we assume that we have reached the top of the path in programming? </a:t>
            </a:r>
            <a:r>
              <a:rPr lang="ru-RU" sz="1200" b="1" kern="1200" dirty="0" err="1">
                <a:solidFill>
                  <a:schemeClr val="tx1"/>
                </a:solidFill>
                <a:effectLst/>
                <a:latin typeface="+mn-lt"/>
                <a:ea typeface="+mn-ea"/>
                <a:cs typeface="+mn-cs"/>
              </a:rPr>
              <a:t>Partly</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yes</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But</a:t>
            </a:r>
            <a:r>
              <a:rPr lang="ru-RU" sz="1200" b="1"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F0851E9E-3EB2-4277-9B71-B3925216C412}" type="slidenum">
              <a:rPr lang="ru-RU" smtClean="0"/>
              <a:t>10</a:t>
            </a:fld>
            <a:endParaRPr lang="ru-RU"/>
          </a:p>
        </p:txBody>
      </p:sp>
    </p:spTree>
    <p:extLst>
      <p:ext uri="{BB962C8B-B14F-4D97-AF65-F5344CB8AC3E}">
        <p14:creationId xmlns:p14="http://schemas.microsoft.com/office/powerpoint/2010/main" val="80104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a:solidFill>
                  <a:schemeClr val="tx1"/>
                </a:solidFill>
                <a:effectLst/>
                <a:latin typeface="+mn-lt"/>
                <a:ea typeface="+mn-ea"/>
                <a:cs typeface="+mn-cs"/>
              </a:rPr>
              <a:t>There is still a long way to go. We passed it and it was not so scary and difficult, because every stage of the journey was clear, everything turned out good and now we have a HAPPY CHILD who likes to program!</a:t>
            </a:r>
            <a:endParaRPr lang="ru-R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now here are some examples.</a:t>
            </a:r>
          </a:p>
          <a:p>
            <a:endParaRPr lang="ru-R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latin typeface="Arial Black" panose="020B0A04020102020204" pitchFamily="34" charset="0"/>
              </a:rPr>
              <a:t>https://scratch.mit.edu/studios/4226124</a:t>
            </a:r>
            <a:r>
              <a:rPr lang="en-US" sz="1200" b="1" dirty="0">
                <a:latin typeface="Arial Black" panose="020B0A04020102020204" pitchFamily="34" charset="0"/>
              </a:rPr>
              <a: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Evgeniya.It.Edu@gmail.com</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F0851E9E-3EB2-4277-9B71-B3925216C412}" type="slidenum">
              <a:rPr lang="ru-RU" smtClean="0"/>
              <a:t>11</a:t>
            </a:fld>
            <a:endParaRPr lang="ru-RU"/>
          </a:p>
        </p:txBody>
      </p:sp>
    </p:spTree>
    <p:extLst>
      <p:ext uri="{BB962C8B-B14F-4D97-AF65-F5344CB8AC3E}">
        <p14:creationId xmlns:p14="http://schemas.microsoft.com/office/powerpoint/2010/main" val="181595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a:solidFill>
                  <a:schemeClr val="tx1"/>
                </a:solidFill>
                <a:effectLst/>
                <a:latin typeface="+mn-lt"/>
                <a:ea typeface="+mn-ea"/>
                <a:cs typeface="+mn-cs"/>
              </a:rPr>
              <a:t>Procedural thinking for kids: ways of obtaining.</a:t>
            </a:r>
            <a:endParaRPr lang="ru-R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Simple projects on the movement of sprites, pen drawing, animation – all of these children learn to do very quickly and easily in Scratch. But there comes a point where </a:t>
            </a:r>
            <a:endParaRPr lang="ru-RU"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simple solutions are no longer so good. </a:t>
            </a:r>
            <a:r>
              <a:rPr lang="ru-RU" sz="1200" b="1" kern="1200" dirty="0" err="1">
                <a:solidFill>
                  <a:schemeClr val="tx1"/>
                </a:solidFill>
                <a:effectLst/>
                <a:latin typeface="+mn-lt"/>
                <a:ea typeface="+mn-ea"/>
                <a:cs typeface="+mn-cs"/>
              </a:rPr>
              <a:t>Let's</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consider</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an</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example</a:t>
            </a:r>
            <a:r>
              <a:rPr lang="ru-RU" sz="1200" b="1" kern="1200" dirty="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F0851E9E-3EB2-4277-9B71-B3925216C412}" type="slidenum">
              <a:rPr lang="ru-RU" smtClean="0"/>
              <a:t>2</a:t>
            </a:fld>
            <a:endParaRPr lang="ru-RU"/>
          </a:p>
        </p:txBody>
      </p:sp>
    </p:spTree>
    <p:extLst>
      <p:ext uri="{BB962C8B-B14F-4D97-AF65-F5344CB8AC3E}">
        <p14:creationId xmlns:p14="http://schemas.microsoft.com/office/powerpoint/2010/main" val="155031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a:solidFill>
                  <a:schemeClr val="tx1"/>
                </a:solidFill>
                <a:effectLst/>
                <a:latin typeface="+mn-lt"/>
                <a:ea typeface="+mn-ea"/>
                <a:cs typeface="+mn-cs"/>
              </a:rPr>
              <a:t>Circle the shapes. For example, a square, a hexagon and a pentagon. Let’s suppose that the child already knows most of the basic commands. We told him/her a secret with the angles in the equilateral shape 360 / n. And off we went rolling. So the child wrote the first piece, the second one turned out good, and then the third one. We got the program and we got a happy kid. But ... The program is already so long that it is completely inconvenient to understand it, if you need to fix it or add something ... Well, in this case, to begin with, it is worth looking for pieces of code with repetitions. What is repeated? How many repeats are there?</a:t>
            </a:r>
            <a:endParaRPr lang="ru-RU" dirty="0"/>
          </a:p>
        </p:txBody>
      </p:sp>
      <p:sp>
        <p:nvSpPr>
          <p:cNvPr id="4" name="Номер слайда 3"/>
          <p:cNvSpPr>
            <a:spLocks noGrp="1"/>
          </p:cNvSpPr>
          <p:nvPr>
            <p:ph type="sldNum" sz="quarter" idx="10"/>
          </p:nvPr>
        </p:nvSpPr>
        <p:spPr/>
        <p:txBody>
          <a:bodyPr/>
          <a:lstStyle/>
          <a:p>
            <a:fld id="{F0851E9E-3EB2-4277-9B71-B3925216C412}" type="slidenum">
              <a:rPr lang="ru-RU" smtClean="0"/>
              <a:t>3</a:t>
            </a:fld>
            <a:endParaRPr lang="ru-RU"/>
          </a:p>
        </p:txBody>
      </p:sp>
    </p:spTree>
    <p:extLst>
      <p:ext uri="{BB962C8B-B14F-4D97-AF65-F5344CB8AC3E}">
        <p14:creationId xmlns:p14="http://schemas.microsoft.com/office/powerpoint/2010/main" val="226115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a:solidFill>
                  <a:schemeClr val="tx1"/>
                </a:solidFill>
                <a:effectLst/>
                <a:latin typeface="+mn-lt"/>
                <a:ea typeface="+mn-ea"/>
                <a:cs typeface="+mn-cs"/>
              </a:rPr>
              <a:t>Let's just use the REPEAT command! One, two, three. We used repetitions and our program became significantly shorter. Is this a plus for the program? Of course, a plus. And yet again we get - a happy child. But ... What will we say about this program in a week, a year? What is what? Maybe we'll remember, maybe not ... And if we want to use these shapes in different combinations many more times, will we have to write the same pieces with cycles every time? So let's come up with such new commands that will draw a square, a hexagon and a pentagon. And even the remaining piece at the beginning of the program can be given a self-explanatory name. For example, we prepare to draw. How can we create such a new command in Scratch?</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F0851E9E-3EB2-4277-9B71-B3925216C412}" type="slidenum">
              <a:rPr lang="ru-RU" smtClean="0"/>
              <a:t>4</a:t>
            </a:fld>
            <a:endParaRPr lang="ru-RU"/>
          </a:p>
        </p:txBody>
      </p:sp>
    </p:spTree>
    <p:extLst>
      <p:ext uri="{BB962C8B-B14F-4D97-AF65-F5344CB8AC3E}">
        <p14:creationId xmlns:p14="http://schemas.microsoft.com/office/powerpoint/2010/main" val="317241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For this we have the purple group OTHER BLOCKS. And the CREATE BLOCK button. One: This is a new block - prepare for drawing. Two: This is a new block - draw a square. Three: It's a new block - draw a hexagon. Four: It's a new block - draw a pentagon. The very body of the program has become very short. It’s clear what happens next. And if we decide to change something, then it is clearly visible in which part it should be done. Here it is important to discuss what can be the name of the procedure block, and what is not desirable. For example, the name ‘Draw a square’ is much clearer than a block called One. Can we now use the new blocks many times in any combination? Of course yes!</a:t>
            </a:r>
            <a:endParaRPr lang="ru-RU" dirty="0"/>
          </a:p>
          <a:p>
            <a:endParaRPr lang="ru-RU" dirty="0"/>
          </a:p>
        </p:txBody>
      </p:sp>
      <p:sp>
        <p:nvSpPr>
          <p:cNvPr id="4" name="Номер слайда 3"/>
          <p:cNvSpPr>
            <a:spLocks noGrp="1"/>
          </p:cNvSpPr>
          <p:nvPr>
            <p:ph type="sldNum" sz="quarter" idx="10"/>
          </p:nvPr>
        </p:nvSpPr>
        <p:spPr/>
        <p:txBody>
          <a:bodyPr/>
          <a:lstStyle/>
          <a:p>
            <a:fld id="{F0851E9E-3EB2-4277-9B71-B3925216C412}" type="slidenum">
              <a:rPr lang="ru-RU" smtClean="0"/>
              <a:t>5</a:t>
            </a:fld>
            <a:endParaRPr lang="ru-RU"/>
          </a:p>
        </p:txBody>
      </p:sp>
    </p:spTree>
    <p:extLst>
      <p:ext uri="{BB962C8B-B14F-4D97-AF65-F5344CB8AC3E}">
        <p14:creationId xmlns:p14="http://schemas.microsoft.com/office/powerpoint/2010/main" val="149990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And again - </a:t>
            </a:r>
            <a:r>
              <a:rPr lang="ru-RU" sz="1200" b="1" kern="1200" dirty="0" err="1">
                <a:solidFill>
                  <a:schemeClr val="tx1"/>
                </a:solidFill>
                <a:effectLst/>
                <a:latin typeface="+mn-lt"/>
                <a:ea typeface="+mn-ea"/>
                <a:cs typeface="+mn-cs"/>
              </a:rPr>
              <a:t>We</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get</a:t>
            </a:r>
            <a:r>
              <a:rPr lang="ru-RU" sz="1200" b="1" kern="1200" dirty="0">
                <a:solidFill>
                  <a:schemeClr val="tx1"/>
                </a:solidFill>
                <a:effectLst/>
                <a:latin typeface="+mn-lt"/>
                <a:ea typeface="+mn-ea"/>
                <a:cs typeface="+mn-cs"/>
              </a:rPr>
              <a:t> a </a:t>
            </a:r>
            <a:r>
              <a:rPr lang="en-US" sz="1200" b="1" kern="1200" dirty="0">
                <a:solidFill>
                  <a:schemeClr val="tx1"/>
                </a:solidFill>
                <a:effectLst/>
                <a:latin typeface="+mn-lt"/>
                <a:ea typeface="+mn-ea"/>
                <a:cs typeface="+mn-cs"/>
              </a:rPr>
              <a:t>happy </a:t>
            </a:r>
            <a:r>
              <a:rPr lang="ru-RU" sz="1200" b="1" kern="1200" dirty="0" err="1">
                <a:solidFill>
                  <a:schemeClr val="tx1"/>
                </a:solidFill>
                <a:effectLst/>
                <a:latin typeface="+mn-lt"/>
                <a:ea typeface="+mn-ea"/>
                <a:cs typeface="+mn-cs"/>
              </a:rPr>
              <a:t>child</a:t>
            </a:r>
            <a:r>
              <a:rPr lang="en-US" sz="1200" b="1" kern="1200" dirty="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F0851E9E-3EB2-4277-9B71-B3925216C412}" type="slidenum">
              <a:rPr lang="ru-RU" smtClean="0"/>
              <a:t>6</a:t>
            </a:fld>
            <a:endParaRPr lang="ru-RU"/>
          </a:p>
        </p:txBody>
      </p:sp>
    </p:spTree>
    <p:extLst>
      <p:ext uri="{BB962C8B-B14F-4D97-AF65-F5344CB8AC3E}">
        <p14:creationId xmlns:p14="http://schemas.microsoft.com/office/powerpoint/2010/main" val="56654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a:solidFill>
                  <a:schemeClr val="tx1"/>
                </a:solidFill>
                <a:effectLst/>
                <a:latin typeface="+mn-lt"/>
                <a:ea typeface="+mn-ea"/>
                <a:cs typeface="+mn-cs"/>
              </a:rPr>
              <a:t>But ... Is it worth dwelling on this? Of course not! Let's look at our code with the new blocks again. Looking closely we can recognize that three procedures - a hexagon, a square and a pentagon - are very similar and differ only in the number of angles and the length of the sides. And actually the fact that the angle of rotation depends on the number of angles according to the formula 360 / n -was already known to us. What if we only add one block procedure, to which we will say: "Now, for example, the number of sides is denoted by the letter q, and the length of the side we will denote by the letter L."</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F0851E9E-3EB2-4277-9B71-B3925216C412}" type="slidenum">
              <a:rPr lang="ru-RU" smtClean="0"/>
              <a:t>7</a:t>
            </a:fld>
            <a:endParaRPr lang="ru-RU"/>
          </a:p>
        </p:txBody>
      </p:sp>
    </p:spTree>
    <p:extLst>
      <p:ext uri="{BB962C8B-B14F-4D97-AF65-F5344CB8AC3E}">
        <p14:creationId xmlns:p14="http://schemas.microsoft.com/office/powerpoint/2010/main" val="269663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Scratch gives us this opportunity. It is called a Procedure with parameters. Initially, you can leave a simple “Prepare” block as it was. Next, create a procedure with two parameters: q - the number of sides in the polygon, L - the length of the side. Note: inside the procedure, the variables q and L are used, equal to the values that we have indicated. Where are the square, hexagon and pentagon? And here they are! We received a short, vivid, easily upgradable program. And, most importantly, a child who is willing to try these principles on many other programs. We have been going to this mountain for a long time, but it's so cool! And now we will try to formulate some stages we have passed on this way and what emphases were revealed in the course of work.</a:t>
            </a:r>
            <a:endParaRPr lang="ru-RU" sz="1200" kern="1200" dirty="0">
              <a:solidFill>
                <a:schemeClr val="tx1"/>
              </a:solidFill>
              <a:effectLst/>
              <a:latin typeface="+mn-lt"/>
              <a:ea typeface="+mn-ea"/>
              <a:cs typeface="+mn-cs"/>
            </a:endParaRPr>
          </a:p>
          <a:p>
            <a:r>
              <a:rPr lang="ru-RU" baseline="0" dirty="0"/>
              <a:t>.</a:t>
            </a:r>
            <a:endParaRPr lang="ru-RU" dirty="0"/>
          </a:p>
        </p:txBody>
      </p:sp>
      <p:sp>
        <p:nvSpPr>
          <p:cNvPr id="4" name="Номер слайда 3"/>
          <p:cNvSpPr>
            <a:spLocks noGrp="1"/>
          </p:cNvSpPr>
          <p:nvPr>
            <p:ph type="sldNum" sz="quarter" idx="10"/>
          </p:nvPr>
        </p:nvSpPr>
        <p:spPr/>
        <p:txBody>
          <a:bodyPr/>
          <a:lstStyle/>
          <a:p>
            <a:fld id="{F0851E9E-3EB2-4277-9B71-B3925216C412}" type="slidenum">
              <a:rPr lang="ru-RU" smtClean="0"/>
              <a:t>8</a:t>
            </a:fld>
            <a:endParaRPr lang="ru-RU"/>
          </a:p>
        </p:txBody>
      </p:sp>
    </p:spTree>
    <p:extLst>
      <p:ext uri="{BB962C8B-B14F-4D97-AF65-F5344CB8AC3E}">
        <p14:creationId xmlns:p14="http://schemas.microsoft.com/office/powerpoint/2010/main" val="334915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851E9E-3EB2-4277-9B71-B3925216C412}" type="slidenum">
              <a:rPr lang="ru-RU" smtClean="0"/>
              <a:t>9</a:t>
            </a:fld>
            <a:endParaRPr lang="ru-RU"/>
          </a:p>
        </p:txBody>
      </p:sp>
    </p:spTree>
    <p:extLst>
      <p:ext uri="{BB962C8B-B14F-4D97-AF65-F5344CB8AC3E}">
        <p14:creationId xmlns:p14="http://schemas.microsoft.com/office/powerpoint/2010/main" val="253143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583BD42-6D30-425C-8ADB-90634DC08FFD}" type="datetimeFigureOut">
              <a:rPr lang="ru-RU" smtClean="0"/>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423650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583BD42-6D30-425C-8ADB-90634DC08FFD}" type="datetimeFigureOut">
              <a:rPr lang="ru-RU" smtClean="0"/>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40910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583BD42-6D30-425C-8ADB-90634DC08FFD}" type="datetimeFigureOut">
              <a:rPr lang="ru-RU" smtClean="0"/>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284425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583BD42-6D30-425C-8ADB-90634DC08FFD}" type="datetimeFigureOut">
              <a:rPr lang="ru-RU" smtClean="0"/>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358739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583BD42-6D30-425C-8ADB-90634DC08FFD}" type="datetimeFigureOut">
              <a:rPr lang="ru-RU" smtClean="0"/>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26389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583BD42-6D30-425C-8ADB-90634DC08FFD}" type="datetimeFigureOut">
              <a:rPr lang="ru-RU" smtClean="0"/>
              <a:t>08.12.2017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404778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583BD42-6D30-425C-8ADB-90634DC08FFD}" type="datetimeFigureOut">
              <a:rPr lang="ru-RU" smtClean="0"/>
              <a:t>08.12.2017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200459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583BD42-6D30-425C-8ADB-90634DC08FFD}" type="datetimeFigureOut">
              <a:rPr lang="ru-RU" smtClean="0"/>
              <a:t>08.12.2017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193011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83BD42-6D30-425C-8ADB-90634DC08FFD}" type="datetimeFigureOut">
              <a:rPr lang="ru-RU" smtClean="0"/>
              <a:t>08.12.2017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237524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583BD42-6D30-425C-8ADB-90634DC08FFD}" type="datetimeFigureOut">
              <a:rPr lang="ru-RU" smtClean="0"/>
              <a:t>08.12.2017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206189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583BD42-6D30-425C-8ADB-90634DC08FFD}" type="datetimeFigureOut">
              <a:rPr lang="ru-RU" smtClean="0"/>
              <a:t>08.12.2017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96E6F1-842C-4FA2-8D26-50D9DB4591DD}" type="slidenum">
              <a:rPr lang="ru-RU" smtClean="0"/>
              <a:t>‹#›</a:t>
            </a:fld>
            <a:endParaRPr lang="ru-RU"/>
          </a:p>
        </p:txBody>
      </p:sp>
    </p:spTree>
    <p:extLst>
      <p:ext uri="{BB962C8B-B14F-4D97-AF65-F5344CB8AC3E}">
        <p14:creationId xmlns:p14="http://schemas.microsoft.com/office/powerpoint/2010/main" val="212360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3BD42-6D30-425C-8ADB-90634DC08FFD}" type="datetimeFigureOut">
              <a:rPr lang="ru-RU" smtClean="0"/>
              <a:t>08.12.2017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6E6F1-842C-4FA2-8D26-50D9DB4591DD}" type="slidenum">
              <a:rPr lang="ru-RU" smtClean="0"/>
              <a:t>‹#›</a:t>
            </a:fld>
            <a:endParaRPr lang="ru-RU"/>
          </a:p>
        </p:txBody>
      </p:sp>
    </p:spTree>
    <p:extLst>
      <p:ext uri="{BB962C8B-B14F-4D97-AF65-F5344CB8AC3E}">
        <p14:creationId xmlns:p14="http://schemas.microsoft.com/office/powerpoint/2010/main" val="1495885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8835" y="0"/>
            <a:ext cx="10472385" cy="2480154"/>
          </a:xfrm>
        </p:spPr>
        <p:txBody>
          <a:bodyPr>
            <a:normAutofit/>
          </a:bodyPr>
          <a:lstStyle/>
          <a:p>
            <a:r>
              <a:rPr lang="en-US" sz="4800" b="1" dirty="0">
                <a:effectLst>
                  <a:outerShdw blurRad="38100" dist="38100" dir="2700000" algn="tl">
                    <a:srgbClr val="000000">
                      <a:alpha val="43137"/>
                    </a:srgbClr>
                  </a:outerShdw>
                </a:effectLst>
                <a:latin typeface="Arial Black" panose="020B0A04020102020204" pitchFamily="34" charset="0"/>
              </a:rPr>
              <a:t>Evgeniya </a:t>
            </a:r>
            <a:r>
              <a:rPr lang="en-US" sz="4800" b="1" dirty="0" err="1">
                <a:effectLst>
                  <a:outerShdw blurRad="38100" dist="38100" dir="2700000" algn="tl">
                    <a:srgbClr val="000000">
                      <a:alpha val="43137"/>
                    </a:srgbClr>
                  </a:outerShdw>
                </a:effectLst>
                <a:latin typeface="Arial Black" panose="020B0A04020102020204" pitchFamily="34" charset="0"/>
              </a:rPr>
              <a:t>Gushchina</a:t>
            </a:r>
            <a:br>
              <a:rPr lang="en-US" b="1" dirty="0">
                <a:effectLst>
                  <a:outerShdw blurRad="38100" dist="38100" dir="2700000" algn="tl">
                    <a:srgbClr val="000000">
                      <a:alpha val="43137"/>
                    </a:srgbClr>
                  </a:outerShdw>
                </a:effectLst>
                <a:latin typeface="Arial Black" panose="020B0A04020102020204" pitchFamily="34" charset="0"/>
              </a:rPr>
            </a:br>
            <a:r>
              <a:rPr lang="en-US" sz="4000" b="1" dirty="0">
                <a:effectLst>
                  <a:outerShdw blurRad="38100" dist="38100" dir="2700000" algn="tl">
                    <a:srgbClr val="000000">
                      <a:alpha val="43137"/>
                    </a:srgbClr>
                  </a:outerShdw>
                </a:effectLst>
                <a:latin typeface="Arial Black" panose="020B0A04020102020204" pitchFamily="34" charset="0"/>
              </a:rPr>
              <a:t>EPAM e-kids </a:t>
            </a:r>
            <a:r>
              <a:rPr lang="ru-RU" altLang="ru-RU" sz="4000" b="1" dirty="0">
                <a:effectLst>
                  <a:outerShdw blurRad="38100" dist="38100" dir="2700000" algn="tl">
                    <a:srgbClr val="000000">
                      <a:alpha val="43137"/>
                    </a:srgbClr>
                  </a:outerShdw>
                </a:effectLst>
                <a:latin typeface="Arial Black" panose="020B0A04020102020204" pitchFamily="34" charset="0"/>
              </a:rPr>
              <a:t>volunteer</a:t>
            </a:r>
            <a:br>
              <a:rPr lang="en-US" altLang="ru-RU" sz="4000" b="1" dirty="0">
                <a:effectLst>
                  <a:outerShdw blurRad="38100" dist="38100" dir="2700000" algn="tl">
                    <a:srgbClr val="000000">
                      <a:alpha val="43137"/>
                    </a:srgbClr>
                  </a:outerShdw>
                </a:effectLst>
                <a:latin typeface="Arial Black" panose="020B0A04020102020204" pitchFamily="34" charset="0"/>
              </a:rPr>
            </a:br>
            <a:r>
              <a:rPr lang="en-US" altLang="ru-RU" sz="4000" b="1" dirty="0">
                <a:effectLst>
                  <a:outerShdw blurRad="38100" dist="38100" dir="2700000" algn="tl">
                    <a:srgbClr val="000000">
                      <a:alpha val="43137"/>
                    </a:srgbClr>
                  </a:outerShdw>
                </a:effectLst>
                <a:latin typeface="Arial Black" panose="020B0A04020102020204" pitchFamily="34" charset="0"/>
              </a:rPr>
              <a:t>computer science </a:t>
            </a:r>
            <a:r>
              <a:rPr lang="ru-RU" altLang="ru-RU" sz="4000" b="1" dirty="0">
                <a:effectLst>
                  <a:outerShdw blurRad="38100" dist="38100" dir="2700000" algn="tl">
                    <a:srgbClr val="000000">
                      <a:alpha val="43137"/>
                    </a:srgbClr>
                  </a:outerShdw>
                </a:effectLst>
                <a:latin typeface="Arial Black" panose="020B0A04020102020204" pitchFamily="34" charset="0"/>
              </a:rPr>
              <a:t>teacher</a:t>
            </a:r>
            <a:endParaRPr lang="ru-RU" sz="4000" b="1" dirty="0">
              <a:effectLst>
                <a:outerShdw blurRad="38100" dist="38100" dir="2700000" algn="tl">
                  <a:srgbClr val="000000">
                    <a:alpha val="43137"/>
                  </a:srgbClr>
                </a:outerShdw>
              </a:effectLst>
              <a:latin typeface="Arial Black" panose="020B0A04020102020204" pitchFamily="34" charset="0"/>
            </a:endParaRPr>
          </a:p>
        </p:txBody>
      </p:sp>
      <p:pic>
        <p:nvPicPr>
          <p:cNvPr id="5" name="Объект 4"/>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094243" y="189766"/>
            <a:ext cx="1573801" cy="2049960"/>
          </a:xfrm>
        </p:spPr>
      </p:pic>
      <p:sp>
        <p:nvSpPr>
          <p:cNvPr id="7" name="Rectangle 2"/>
          <p:cNvSpPr>
            <a:spLocks noChangeArrowheads="1"/>
          </p:cNvSpPr>
          <p:nvPr/>
        </p:nvSpPr>
        <p:spPr bwMode="auto">
          <a:xfrm>
            <a:off x="0" y="67017"/>
            <a:ext cx="67326"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a:ln>
                  <a:noFill/>
                </a:ln>
                <a:solidFill>
                  <a:srgbClr val="212121"/>
                </a:solidFill>
                <a:effectLst/>
                <a:latin typeface="inherit"/>
              </a:rPr>
              <a:t>I</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8" name="Прямоугольник 7"/>
          <p:cNvSpPr/>
          <p:nvPr/>
        </p:nvSpPr>
        <p:spPr>
          <a:xfrm>
            <a:off x="1094243" y="2580363"/>
            <a:ext cx="1573801" cy="1929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248835" y="2239726"/>
            <a:ext cx="10472385" cy="2480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effectLst>
                  <a:outerShdw blurRad="38100" dist="38100" dir="2700000" algn="tl">
                    <a:srgbClr val="000000">
                      <a:alpha val="43137"/>
                    </a:srgbClr>
                  </a:outerShdw>
                </a:effectLst>
                <a:latin typeface="Arial Black" panose="020B0A04020102020204" pitchFamily="34" charset="0"/>
              </a:rPr>
              <a:t>Sergei Rudenkov</a:t>
            </a:r>
            <a:br>
              <a:rPr lang="en-US" b="1" dirty="0">
                <a:effectLst>
                  <a:outerShdw blurRad="38100" dist="38100" dir="2700000" algn="tl">
                    <a:srgbClr val="000000">
                      <a:alpha val="43137"/>
                    </a:srgbClr>
                  </a:outerShdw>
                </a:effectLst>
                <a:latin typeface="Arial Black" panose="020B0A04020102020204" pitchFamily="34" charset="0"/>
              </a:rPr>
            </a:br>
            <a:r>
              <a:rPr lang="en-US" sz="4000" b="1" dirty="0">
                <a:effectLst>
                  <a:outerShdw blurRad="38100" dist="38100" dir="2700000" algn="tl">
                    <a:srgbClr val="000000">
                      <a:alpha val="43137"/>
                    </a:srgbClr>
                  </a:outerShdw>
                </a:effectLst>
                <a:latin typeface="Arial Black" panose="020B0A04020102020204" pitchFamily="34" charset="0"/>
              </a:rPr>
              <a:t>EPAM e-kids </a:t>
            </a:r>
            <a:r>
              <a:rPr lang="ru-RU" altLang="ru-RU" sz="4000" b="1" dirty="0">
                <a:effectLst>
                  <a:outerShdw blurRad="38100" dist="38100" dir="2700000" algn="tl">
                    <a:srgbClr val="000000">
                      <a:alpha val="43137"/>
                    </a:srgbClr>
                  </a:outerShdw>
                </a:effectLst>
                <a:latin typeface="Arial Black" panose="020B0A04020102020204" pitchFamily="34" charset="0"/>
              </a:rPr>
              <a:t>volunteer</a:t>
            </a:r>
            <a:br>
              <a:rPr lang="en-US" altLang="ru-RU" sz="4000" b="1" dirty="0">
                <a:effectLst>
                  <a:outerShdw blurRad="38100" dist="38100" dir="2700000" algn="tl">
                    <a:srgbClr val="000000">
                      <a:alpha val="43137"/>
                    </a:srgbClr>
                  </a:outerShdw>
                </a:effectLst>
                <a:latin typeface="Arial Black" panose="020B0A04020102020204" pitchFamily="34" charset="0"/>
              </a:rPr>
            </a:br>
            <a:r>
              <a:rPr lang="en-US" altLang="ru-RU" sz="4000" b="1" dirty="0">
                <a:effectLst>
                  <a:outerShdw blurRad="38100" dist="38100" dir="2700000" algn="tl">
                    <a:srgbClr val="000000">
                      <a:alpha val="43137"/>
                    </a:srgbClr>
                  </a:outerShdw>
                </a:effectLst>
                <a:latin typeface="Arial Black" panose="020B0A04020102020204" pitchFamily="34" charset="0"/>
              </a:rPr>
              <a:t>programmer from EPAM</a:t>
            </a:r>
            <a:endParaRPr lang="ru-RU" sz="4000" b="1" dirty="0">
              <a:effectLst>
                <a:outerShdw blurRad="38100" dist="38100" dir="2700000" algn="tl">
                  <a:srgbClr val="000000">
                    <a:alpha val="43137"/>
                  </a:srgbClr>
                </a:outerShdw>
              </a:effectLst>
              <a:latin typeface="Arial Black" panose="020B0A04020102020204" pitchFamily="34" charset="0"/>
            </a:endParaRPr>
          </a:p>
        </p:txBody>
      </p:sp>
      <p:grpSp>
        <p:nvGrpSpPr>
          <p:cNvPr id="13" name="Группа 12"/>
          <p:cNvGrpSpPr/>
          <p:nvPr/>
        </p:nvGrpSpPr>
        <p:grpSpPr>
          <a:xfrm>
            <a:off x="630604" y="4923046"/>
            <a:ext cx="2325362" cy="1627752"/>
            <a:chOff x="1094243" y="4923046"/>
            <a:chExt cx="2325362" cy="1627752"/>
          </a:xfrm>
        </p:grpSpPr>
        <p:sp>
          <p:nvSpPr>
            <p:cNvPr id="10" name="Овал 9"/>
            <p:cNvSpPr/>
            <p:nvPr/>
          </p:nvSpPr>
          <p:spPr>
            <a:xfrm>
              <a:off x="1094243" y="5060517"/>
              <a:ext cx="2325362" cy="1352811"/>
            </a:xfrm>
            <a:prstGeom prst="ellipse">
              <a:avLst/>
            </a:prstGeom>
            <a:solidFill>
              <a:schemeClr val="accent1">
                <a:lumMod val="20000"/>
                <a:lumOff val="80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1864642" y="4923046"/>
              <a:ext cx="1384193" cy="1627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effectLst>
                    <a:outerShdw blurRad="38100" dist="38100" dir="2700000" algn="tl">
                      <a:srgbClr val="000000">
                        <a:alpha val="43137"/>
                      </a:srgbClr>
                    </a:outerShdw>
                  </a:effectLst>
                  <a:latin typeface="Arial Black" panose="020B0A04020102020204" pitchFamily="34" charset="0"/>
                </a:rPr>
                <a:t>IT</a:t>
              </a:r>
              <a:endParaRPr lang="ru-RU" sz="4000" b="1" dirty="0">
                <a:effectLst>
                  <a:outerShdw blurRad="38100" dist="38100" dir="2700000" algn="tl">
                    <a:srgbClr val="000000">
                      <a:alpha val="43137"/>
                    </a:srgbClr>
                  </a:outerShdw>
                </a:effectLst>
                <a:latin typeface="Arial Black" panose="020B0A04020102020204" pitchFamily="34" charset="0"/>
              </a:endParaRPr>
            </a:p>
          </p:txBody>
        </p:sp>
      </p:grpSp>
      <p:sp>
        <p:nvSpPr>
          <p:cNvPr id="12" name="Крест 11"/>
          <p:cNvSpPr/>
          <p:nvPr/>
        </p:nvSpPr>
        <p:spPr>
          <a:xfrm>
            <a:off x="3554683" y="5306094"/>
            <a:ext cx="678210" cy="726865"/>
          </a:xfrm>
          <a:prstGeom prst="plus">
            <a:avLst>
              <a:gd name="adj" fmla="val 45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13"/>
          <p:cNvGrpSpPr/>
          <p:nvPr/>
        </p:nvGrpSpPr>
        <p:grpSpPr>
          <a:xfrm>
            <a:off x="4904241" y="4923046"/>
            <a:ext cx="3670478" cy="1627752"/>
            <a:chOff x="1094243" y="4923046"/>
            <a:chExt cx="3670478" cy="1627752"/>
          </a:xfrm>
        </p:grpSpPr>
        <p:sp>
          <p:nvSpPr>
            <p:cNvPr id="15" name="Овал 14"/>
            <p:cNvSpPr/>
            <p:nvPr/>
          </p:nvSpPr>
          <p:spPr>
            <a:xfrm>
              <a:off x="1094243" y="5060517"/>
              <a:ext cx="2325362" cy="1352811"/>
            </a:xfrm>
            <a:prstGeom prst="ellipse">
              <a:avLst/>
            </a:prstGeom>
            <a:solidFill>
              <a:schemeClr val="accent1">
                <a:lumMod val="20000"/>
                <a:lumOff val="80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1"/>
            <p:cNvSpPr txBox="1">
              <a:spLocks/>
            </p:cNvSpPr>
            <p:nvPr/>
          </p:nvSpPr>
          <p:spPr>
            <a:xfrm>
              <a:off x="1094243" y="4923046"/>
              <a:ext cx="3670478" cy="1627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effectLst>
                    <a:outerShdw blurRad="38100" dist="38100" dir="2700000" algn="tl">
                      <a:srgbClr val="000000">
                        <a:alpha val="43137"/>
                      </a:srgbClr>
                    </a:outerShdw>
                  </a:effectLst>
                  <a:latin typeface="Arial Black" panose="020B0A04020102020204" pitchFamily="34" charset="0"/>
                </a:rPr>
                <a:t>EDU</a:t>
              </a:r>
              <a:r>
                <a:rPr lang="en-US" sz="2000" b="1" dirty="0" err="1">
                  <a:effectLst>
                    <a:outerShdw blurRad="38100" dist="38100" dir="2700000" algn="tl">
                      <a:srgbClr val="000000">
                        <a:alpha val="43137"/>
                      </a:srgbClr>
                    </a:outerShdw>
                  </a:effectLst>
                  <a:latin typeface="Arial Black" panose="020B0A04020102020204" pitchFamily="34" charset="0"/>
                </a:rPr>
                <a:t>cation</a:t>
              </a:r>
              <a:endParaRPr lang="ru-RU" sz="2000" b="1" dirty="0">
                <a:effectLst>
                  <a:outerShdw blurRad="38100" dist="38100" dir="2700000" algn="tl">
                    <a:srgbClr val="000000">
                      <a:alpha val="43137"/>
                    </a:srgbClr>
                  </a:outerShdw>
                </a:effectLst>
                <a:latin typeface="Arial Black" panose="020B0A04020102020204" pitchFamily="34" charset="0"/>
              </a:endParaRPr>
            </a:p>
          </p:txBody>
        </p:sp>
      </p:grpSp>
      <p:grpSp>
        <p:nvGrpSpPr>
          <p:cNvPr id="23" name="Группа 22"/>
          <p:cNvGrpSpPr/>
          <p:nvPr/>
        </p:nvGrpSpPr>
        <p:grpSpPr>
          <a:xfrm>
            <a:off x="7624292" y="5512158"/>
            <a:ext cx="744824" cy="396348"/>
            <a:chOff x="7740203" y="5512158"/>
            <a:chExt cx="744824" cy="396348"/>
          </a:xfrm>
        </p:grpSpPr>
        <p:sp>
          <p:nvSpPr>
            <p:cNvPr id="17" name="Прямоугольник 16"/>
            <p:cNvSpPr/>
            <p:nvPr/>
          </p:nvSpPr>
          <p:spPr>
            <a:xfrm>
              <a:off x="7740203" y="5512158"/>
              <a:ext cx="744824" cy="12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40203" y="5779718"/>
              <a:ext cx="744824" cy="12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9" name="Группа 18"/>
          <p:cNvGrpSpPr/>
          <p:nvPr/>
        </p:nvGrpSpPr>
        <p:grpSpPr>
          <a:xfrm>
            <a:off x="8729267" y="4855650"/>
            <a:ext cx="4220172" cy="1627752"/>
            <a:chOff x="1094243" y="4923046"/>
            <a:chExt cx="3756212" cy="1627752"/>
          </a:xfrm>
        </p:grpSpPr>
        <p:sp>
          <p:nvSpPr>
            <p:cNvPr id="20" name="Овал 19"/>
            <p:cNvSpPr/>
            <p:nvPr/>
          </p:nvSpPr>
          <p:spPr>
            <a:xfrm>
              <a:off x="1094243" y="5060517"/>
              <a:ext cx="2969504" cy="1352811"/>
            </a:xfrm>
            <a:prstGeom prst="ellipse">
              <a:avLst/>
            </a:prstGeom>
            <a:solidFill>
              <a:schemeClr val="accent1">
                <a:lumMod val="20000"/>
                <a:lumOff val="80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Заголовок 1"/>
            <p:cNvSpPr txBox="1">
              <a:spLocks/>
            </p:cNvSpPr>
            <p:nvPr/>
          </p:nvSpPr>
          <p:spPr>
            <a:xfrm>
              <a:off x="1179977" y="4923046"/>
              <a:ext cx="3670478" cy="1627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effectLst>
                    <a:outerShdw blurRad="38100" dist="38100" dir="2700000" algn="tl">
                      <a:srgbClr val="000000">
                        <a:alpha val="43137"/>
                      </a:srgbClr>
                    </a:outerShdw>
                  </a:effectLst>
                  <a:latin typeface="Arial Black" panose="020B0A04020102020204" pitchFamily="34" charset="0"/>
                </a:rPr>
                <a:t>The best result</a:t>
              </a:r>
              <a:endParaRPr lang="ru-RU" sz="2800" b="1" dirty="0">
                <a:effectLst>
                  <a:outerShdw blurRad="38100" dist="38100" dir="2700000" algn="tl">
                    <a:srgbClr val="000000">
                      <a:alpha val="43137"/>
                    </a:srgbClr>
                  </a:outerShdw>
                </a:effectLst>
                <a:latin typeface="Arial Black" panose="020B0A04020102020204" pitchFamily="34" charset="0"/>
              </a:endParaRPr>
            </a:p>
          </p:txBody>
        </p:sp>
      </p:gr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6440" y="2341309"/>
            <a:ext cx="1561604" cy="2342683"/>
          </a:xfrm>
          <a:prstGeom prst="rect">
            <a:avLst/>
          </a:prstGeom>
        </p:spPr>
      </p:pic>
    </p:spTree>
    <p:extLst>
      <p:ext uri="{BB962C8B-B14F-4D97-AF65-F5344CB8AC3E}">
        <p14:creationId xmlns:p14="http://schemas.microsoft.com/office/powerpoint/2010/main" val="185859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380" y="-6110"/>
            <a:ext cx="12202863" cy="6864110"/>
          </a:xfrm>
        </p:spPr>
      </p:pic>
      <p:sp>
        <p:nvSpPr>
          <p:cNvPr id="6" name="Овал 5"/>
          <p:cNvSpPr/>
          <p:nvPr/>
        </p:nvSpPr>
        <p:spPr>
          <a:xfrm>
            <a:off x="2315254" y="-34686"/>
            <a:ext cx="7141029" cy="6864110"/>
          </a:xfrm>
          <a:prstGeom prst="ellipse">
            <a:avLst/>
          </a:prstGeom>
          <a:noFill/>
          <a:ln w="276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42254" y="4578832"/>
            <a:ext cx="13439553" cy="1813645"/>
          </a:xfrm>
        </p:spPr>
        <p:txBody>
          <a:bodyPr>
            <a:noAutofit/>
          </a:bodyPr>
          <a:lstStyle/>
          <a:p>
            <a:r>
              <a:rPr lang="en-US" sz="6600" b="1" dirty="0">
                <a:effectLst>
                  <a:outerShdw blurRad="38100" dist="38100" dir="2700000" algn="tl">
                    <a:srgbClr val="000000">
                      <a:alpha val="43137"/>
                    </a:srgbClr>
                  </a:outerShdw>
                </a:effectLst>
                <a:latin typeface="Arial Black" panose="020B0A04020102020204" pitchFamily="34" charset="0"/>
              </a:rPr>
              <a:t>"Procedural Thinking: </a:t>
            </a:r>
            <a:br>
              <a:rPr lang="ru-RU" sz="6600" b="1" dirty="0">
                <a:effectLst>
                  <a:outerShdw blurRad="38100" dist="38100" dir="2700000" algn="tl">
                    <a:srgbClr val="000000">
                      <a:alpha val="43137"/>
                    </a:srgbClr>
                  </a:outerShdw>
                </a:effectLst>
                <a:latin typeface="Arial Black" panose="020B0A04020102020204" pitchFamily="34" charset="0"/>
              </a:rPr>
            </a:br>
            <a:r>
              <a:rPr lang="en-US" sz="6600" b="1" dirty="0">
                <a:effectLst>
                  <a:outerShdw blurRad="38100" dist="38100" dir="2700000" algn="tl">
                    <a:srgbClr val="000000">
                      <a:alpha val="43137"/>
                    </a:srgbClr>
                  </a:outerShdw>
                </a:effectLst>
                <a:latin typeface="Arial Black" panose="020B0A04020102020204" pitchFamily="34" charset="0"/>
              </a:rPr>
              <a:t>The Ways Of Obtaining"</a:t>
            </a:r>
            <a:endParaRPr lang="ru-RU" sz="6600" b="1" dirty="0">
              <a:effectLst>
                <a:outerShdw blurRad="38100" dist="38100" dir="2700000" algn="tl">
                  <a:srgbClr val="000000">
                    <a:alpha val="43137"/>
                  </a:srgbClr>
                </a:outerShdw>
              </a:effectLst>
            </a:endParaRPr>
          </a:p>
        </p:txBody>
      </p:sp>
      <p:sp>
        <p:nvSpPr>
          <p:cNvPr id="7" name="TextBox 6"/>
          <p:cNvSpPr txBox="1"/>
          <p:nvPr/>
        </p:nvSpPr>
        <p:spPr>
          <a:xfrm>
            <a:off x="11854903" y="6523389"/>
            <a:ext cx="339210" cy="307777"/>
          </a:xfrm>
          <a:prstGeom prst="rect">
            <a:avLst/>
          </a:prstGeom>
          <a:noFill/>
        </p:spPr>
        <p:txBody>
          <a:bodyPr wrap="square" rtlCol="0">
            <a:spAutoFit/>
          </a:bodyPr>
          <a:lstStyle/>
          <a:p>
            <a:r>
              <a:rPr lang="ru-RU" sz="1400" dirty="0">
                <a:solidFill>
                  <a:schemeClr val="bg1">
                    <a:lumMod val="95000"/>
                  </a:schemeClr>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189631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2919412" y="0"/>
            <a:ext cx="9272588" cy="7026434"/>
          </a:xfrm>
          <a:prstGeom prst="rect">
            <a:avLst/>
          </a:prstGeom>
        </p:spPr>
      </p:pic>
      <p:pic>
        <p:nvPicPr>
          <p:cNvPr id="5" name="Рисунок 4"/>
          <p:cNvPicPr>
            <a:picLocks noChangeAspect="1"/>
          </p:cNvPicPr>
          <p:nvPr/>
        </p:nvPicPr>
        <p:blipFill>
          <a:blip r:embed="rId4"/>
          <a:stretch>
            <a:fillRect/>
          </a:stretch>
        </p:blipFill>
        <p:spPr>
          <a:xfrm>
            <a:off x="-177624" y="3693902"/>
            <a:ext cx="3097036" cy="3164098"/>
          </a:xfrm>
          <a:prstGeom prst="rect">
            <a:avLst/>
          </a:prstGeom>
        </p:spPr>
      </p:pic>
      <p:pic>
        <p:nvPicPr>
          <p:cNvPr id="6" name="Рисунок 5"/>
          <p:cNvPicPr>
            <a:picLocks noChangeAspect="1"/>
          </p:cNvPicPr>
          <p:nvPr/>
        </p:nvPicPr>
        <p:blipFill>
          <a:blip r:embed="rId5"/>
          <a:stretch>
            <a:fillRect/>
          </a:stretch>
        </p:blipFill>
        <p:spPr>
          <a:xfrm>
            <a:off x="136279" y="926710"/>
            <a:ext cx="2469231" cy="1079267"/>
          </a:xfrm>
          <a:prstGeom prst="rect">
            <a:avLst/>
          </a:prstGeom>
        </p:spPr>
      </p:pic>
      <p:sp>
        <p:nvSpPr>
          <p:cNvPr id="7" name="TextBox 6"/>
          <p:cNvSpPr txBox="1"/>
          <p:nvPr/>
        </p:nvSpPr>
        <p:spPr>
          <a:xfrm>
            <a:off x="11790947" y="6523389"/>
            <a:ext cx="403166" cy="307777"/>
          </a:xfrm>
          <a:prstGeom prst="rect">
            <a:avLst/>
          </a:prstGeom>
          <a:noFill/>
        </p:spPr>
        <p:txBody>
          <a:bodyPr wrap="square" rtlCol="0">
            <a:spAutoFit/>
          </a:bodyPr>
          <a:lstStyle/>
          <a:p>
            <a:r>
              <a:rPr lang="ru-RU" sz="1400" dirty="0">
                <a:solidFill>
                  <a:schemeClr val="bg1">
                    <a:lumMod val="95000"/>
                  </a:schemeClr>
                </a:solidFill>
                <a:latin typeface="Arial" panose="020B0604020202020204" pitchFamily="34" charset="0"/>
                <a:cs typeface="Arial" panose="020B0604020202020204" pitchFamily="34" charset="0"/>
              </a:rPr>
              <a:t>10</a:t>
            </a:r>
          </a:p>
        </p:txBody>
      </p:sp>
      <p:sp>
        <p:nvSpPr>
          <p:cNvPr id="2" name="Прямоугольник 1">
            <a:extLst>
              <a:ext uri="{FF2B5EF4-FFF2-40B4-BE49-F238E27FC236}">
                <a16:creationId xmlns:a16="http://schemas.microsoft.com/office/drawing/2014/main" id="{D03D4E92-BC50-4F0D-A17C-AEAF6FD7A2D3}"/>
              </a:ext>
            </a:extLst>
          </p:cNvPr>
          <p:cNvSpPr/>
          <p:nvPr/>
        </p:nvSpPr>
        <p:spPr>
          <a:xfrm>
            <a:off x="3036889" y="6092502"/>
            <a:ext cx="9156167" cy="584775"/>
          </a:xfrm>
          <a:prstGeom prst="rect">
            <a:avLst/>
          </a:prstGeom>
        </p:spPr>
        <p:txBody>
          <a:bodyPr wrap="square">
            <a:spAutoFit/>
          </a:bodyPr>
          <a:lstStyle/>
          <a:p>
            <a:r>
              <a:rPr lang="ru-RU" sz="3200" dirty="0">
                <a:latin typeface="Arial Black" panose="020B0A04020102020204" pitchFamily="34" charset="0"/>
              </a:rPr>
              <a:t>https://scratch.mit.edu/studios/4226124</a:t>
            </a:r>
          </a:p>
        </p:txBody>
      </p:sp>
    </p:spTree>
    <p:extLst>
      <p:ext uri="{BB962C8B-B14F-4D97-AF65-F5344CB8AC3E}">
        <p14:creationId xmlns:p14="http://schemas.microsoft.com/office/powerpoint/2010/main" val="377864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380" y="-6110"/>
            <a:ext cx="12202863" cy="6864110"/>
          </a:xfrm>
        </p:spPr>
      </p:pic>
      <p:sp>
        <p:nvSpPr>
          <p:cNvPr id="6" name="Овал 5"/>
          <p:cNvSpPr/>
          <p:nvPr/>
        </p:nvSpPr>
        <p:spPr>
          <a:xfrm>
            <a:off x="2315254" y="-34686"/>
            <a:ext cx="7141029" cy="6864110"/>
          </a:xfrm>
          <a:prstGeom prst="ellipse">
            <a:avLst/>
          </a:prstGeom>
          <a:noFill/>
          <a:ln w="276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60380" y="4524974"/>
            <a:ext cx="13821427" cy="1813645"/>
          </a:xfrm>
        </p:spPr>
        <p:txBody>
          <a:bodyPr>
            <a:noAutofit/>
          </a:bodyPr>
          <a:lstStyle/>
          <a:p>
            <a:r>
              <a:rPr lang="en-US" sz="7200" b="1" dirty="0">
                <a:effectLst>
                  <a:outerShdw blurRad="38100" dist="38100" dir="2700000" algn="tl">
                    <a:srgbClr val="000000">
                      <a:alpha val="43137"/>
                    </a:srgbClr>
                  </a:outerShdw>
                </a:effectLst>
                <a:latin typeface="Arial Black" panose="020B0A04020102020204" pitchFamily="34" charset="0"/>
              </a:rPr>
              <a:t>"Procedural Thinking: </a:t>
            </a:r>
            <a:br>
              <a:rPr lang="ru-RU" sz="7200" b="1" dirty="0">
                <a:effectLst>
                  <a:outerShdw blurRad="38100" dist="38100" dir="2700000" algn="tl">
                    <a:srgbClr val="000000">
                      <a:alpha val="43137"/>
                    </a:srgbClr>
                  </a:outerShdw>
                </a:effectLst>
                <a:latin typeface="Arial Black" panose="020B0A04020102020204" pitchFamily="34" charset="0"/>
              </a:rPr>
            </a:br>
            <a:r>
              <a:rPr lang="en-US" sz="7200" b="1" dirty="0">
                <a:effectLst>
                  <a:outerShdw blurRad="38100" dist="38100" dir="2700000" algn="tl">
                    <a:srgbClr val="000000">
                      <a:alpha val="43137"/>
                    </a:srgbClr>
                  </a:outerShdw>
                </a:effectLst>
                <a:latin typeface="Arial Black" panose="020B0A04020102020204" pitchFamily="34" charset="0"/>
              </a:rPr>
              <a:t>The Ways Of Obtaining"</a:t>
            </a:r>
            <a:endParaRPr lang="ru-RU" sz="7200" b="1" dirty="0">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11854903" y="6523389"/>
            <a:ext cx="339210" cy="307777"/>
          </a:xfrm>
          <a:prstGeom prst="rect">
            <a:avLst/>
          </a:prstGeom>
          <a:noFill/>
        </p:spPr>
        <p:txBody>
          <a:bodyPr wrap="square" rtlCol="0">
            <a:spAutoFit/>
          </a:bodyPr>
          <a:lstStyle/>
          <a:p>
            <a:r>
              <a:rPr lang="ru-RU" sz="1400" dirty="0">
                <a:solidFill>
                  <a:schemeClr val="bg1">
                    <a:lumMod val="95000"/>
                  </a:schemeClr>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42693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0314" y="6058353"/>
            <a:ext cx="10515600" cy="1325563"/>
          </a:xfrm>
        </p:spPr>
        <p:txBody>
          <a:bodyPr/>
          <a:lstStyle/>
          <a:p>
            <a:r>
              <a:rPr lang="ru-RU" dirty="0"/>
              <a:t>  </a:t>
            </a:r>
          </a:p>
        </p:txBody>
      </p:sp>
      <p:pic>
        <p:nvPicPr>
          <p:cNvPr id="5" name="Рисунок 4"/>
          <p:cNvPicPr>
            <a:picLocks noChangeAspect="1"/>
          </p:cNvPicPr>
          <p:nvPr/>
        </p:nvPicPr>
        <p:blipFill>
          <a:blip r:embed="rId3"/>
          <a:stretch>
            <a:fillRect/>
          </a:stretch>
        </p:blipFill>
        <p:spPr>
          <a:xfrm>
            <a:off x="0" y="-59790"/>
            <a:ext cx="7102416" cy="6858000"/>
          </a:xfrm>
          <a:prstGeom prst="rect">
            <a:avLst/>
          </a:prstGeom>
        </p:spPr>
      </p:pic>
      <p:pic>
        <p:nvPicPr>
          <p:cNvPr id="11" name="Рисунок 10"/>
          <p:cNvPicPr>
            <a:picLocks noChangeAspect="1"/>
          </p:cNvPicPr>
          <p:nvPr/>
        </p:nvPicPr>
        <p:blipFill>
          <a:blip r:embed="rId4"/>
          <a:stretch>
            <a:fillRect/>
          </a:stretch>
        </p:blipFill>
        <p:spPr>
          <a:xfrm>
            <a:off x="0" y="43279"/>
            <a:ext cx="7261966" cy="6967959"/>
          </a:xfrm>
          <a:prstGeom prst="rect">
            <a:avLst/>
          </a:prstGeom>
        </p:spPr>
      </p:pic>
      <p:pic>
        <p:nvPicPr>
          <p:cNvPr id="12" name="Рисунок 11"/>
          <p:cNvPicPr>
            <a:picLocks noChangeAspect="1"/>
          </p:cNvPicPr>
          <p:nvPr/>
        </p:nvPicPr>
        <p:blipFill>
          <a:blip r:embed="rId5"/>
          <a:stretch>
            <a:fillRect/>
          </a:stretch>
        </p:blipFill>
        <p:spPr>
          <a:xfrm>
            <a:off x="-29399" y="0"/>
            <a:ext cx="7102416" cy="7030089"/>
          </a:xfrm>
          <a:prstGeom prst="rect">
            <a:avLst/>
          </a:prstGeom>
        </p:spPr>
      </p:pic>
      <p:pic>
        <p:nvPicPr>
          <p:cNvPr id="13" name="Рисунок 12"/>
          <p:cNvPicPr>
            <a:picLocks noChangeAspect="1"/>
          </p:cNvPicPr>
          <p:nvPr/>
        </p:nvPicPr>
        <p:blipFill>
          <a:blip r:embed="rId6"/>
          <a:stretch>
            <a:fillRect/>
          </a:stretch>
        </p:blipFill>
        <p:spPr>
          <a:xfrm>
            <a:off x="-29399" y="21697"/>
            <a:ext cx="7102416" cy="6986694"/>
          </a:xfrm>
          <a:prstGeom prst="rect">
            <a:avLst/>
          </a:prstGeom>
        </p:spPr>
      </p:pic>
      <p:pic>
        <p:nvPicPr>
          <p:cNvPr id="8" name="Рисунок 7"/>
          <p:cNvPicPr>
            <a:picLocks noChangeAspect="1"/>
          </p:cNvPicPr>
          <p:nvPr/>
        </p:nvPicPr>
        <p:blipFill>
          <a:blip r:embed="rId7"/>
          <a:stretch>
            <a:fillRect/>
          </a:stretch>
        </p:blipFill>
        <p:spPr>
          <a:xfrm>
            <a:off x="5952263" y="135"/>
            <a:ext cx="2255565" cy="6921841"/>
          </a:xfrm>
          <a:prstGeom prst="rect">
            <a:avLst/>
          </a:prstGeom>
        </p:spPr>
      </p:pic>
      <p:pic>
        <p:nvPicPr>
          <p:cNvPr id="9" name="Рисунок 8"/>
          <p:cNvPicPr>
            <a:picLocks noChangeAspect="1"/>
          </p:cNvPicPr>
          <p:nvPr/>
        </p:nvPicPr>
        <p:blipFill>
          <a:blip r:embed="rId8"/>
          <a:stretch>
            <a:fillRect/>
          </a:stretch>
        </p:blipFill>
        <p:spPr>
          <a:xfrm>
            <a:off x="8062398" y="807940"/>
            <a:ext cx="2308989" cy="5729715"/>
          </a:xfrm>
          <a:prstGeom prst="rect">
            <a:avLst/>
          </a:prstGeom>
        </p:spPr>
      </p:pic>
      <p:pic>
        <p:nvPicPr>
          <p:cNvPr id="10" name="Рисунок 9"/>
          <p:cNvPicPr>
            <a:picLocks noChangeAspect="1"/>
          </p:cNvPicPr>
          <p:nvPr/>
        </p:nvPicPr>
        <p:blipFill>
          <a:blip r:embed="rId9"/>
          <a:stretch>
            <a:fillRect/>
          </a:stretch>
        </p:blipFill>
        <p:spPr>
          <a:xfrm>
            <a:off x="10127551" y="1723039"/>
            <a:ext cx="2064449" cy="3899515"/>
          </a:xfrm>
          <a:prstGeom prst="rect">
            <a:avLst/>
          </a:prstGeom>
        </p:spPr>
      </p:pic>
      <p:pic>
        <p:nvPicPr>
          <p:cNvPr id="15" name="Рисунок 14"/>
          <p:cNvPicPr>
            <a:picLocks noChangeAspect="1"/>
          </p:cNvPicPr>
          <p:nvPr/>
        </p:nvPicPr>
        <p:blipFill>
          <a:blip r:embed="rId10"/>
          <a:stretch>
            <a:fillRect/>
          </a:stretch>
        </p:blipFill>
        <p:spPr>
          <a:xfrm>
            <a:off x="2065216" y="4031989"/>
            <a:ext cx="3096057" cy="3162741"/>
          </a:xfrm>
          <a:prstGeom prst="rect">
            <a:avLst/>
          </a:prstGeom>
        </p:spPr>
      </p:pic>
      <p:sp>
        <p:nvSpPr>
          <p:cNvPr id="3" name="Полилиния: фигура 2"/>
          <p:cNvSpPr/>
          <p:nvPr/>
        </p:nvSpPr>
        <p:spPr>
          <a:xfrm>
            <a:off x="5516030" y="2678614"/>
            <a:ext cx="2562472" cy="3569126"/>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60343 w 2562472"/>
              <a:gd name="connsiteY0" fmla="*/ 302582 h 3569126"/>
              <a:gd name="connsiteX1" fmla="*/ 2450523 w 2562472"/>
              <a:gd name="connsiteY1" fmla="*/ 615732 h 3569126"/>
              <a:gd name="connsiteX2" fmla="*/ 2250107 w 2562472"/>
              <a:gd name="connsiteY2" fmla="*/ 3133464 h 3569126"/>
              <a:gd name="connsiteX3" fmla="*/ 283521 w 2562472"/>
              <a:gd name="connsiteY3" fmla="*/ 3358932 h 3569126"/>
              <a:gd name="connsiteX4" fmla="*/ 95630 w 2562472"/>
              <a:gd name="connsiteY4" fmla="*/ 941409 h 3569126"/>
              <a:gd name="connsiteX5" fmla="*/ 1090470 w 2562472"/>
              <a:gd name="connsiteY5" fmla="*/ 0 h 356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472" h="3569126">
                <a:moveTo>
                  <a:pt x="1160343" y="302582"/>
                </a:moveTo>
                <a:cubicBezTo>
                  <a:pt x="1714619" y="223250"/>
                  <a:pt x="2268896" y="143918"/>
                  <a:pt x="2450523" y="615732"/>
                </a:cubicBezTo>
                <a:cubicBezTo>
                  <a:pt x="2632150" y="1087546"/>
                  <a:pt x="2611274" y="2676264"/>
                  <a:pt x="2250107" y="3133464"/>
                </a:cubicBezTo>
                <a:cubicBezTo>
                  <a:pt x="1888940" y="3590664"/>
                  <a:pt x="642600" y="3724274"/>
                  <a:pt x="283521" y="3358932"/>
                </a:cubicBezTo>
                <a:cubicBezTo>
                  <a:pt x="-75558" y="2993590"/>
                  <a:pt x="-38861" y="1501231"/>
                  <a:pt x="95630" y="941409"/>
                </a:cubicBezTo>
                <a:cubicBezTo>
                  <a:pt x="230122" y="381587"/>
                  <a:pt x="297155" y="226512"/>
                  <a:pt x="1090470" y="0"/>
                </a:cubicBezTo>
              </a:path>
            </a:pathLst>
          </a:custGeom>
          <a:noFill/>
          <a:ln w="136525" cap="rnd">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фигура 13"/>
          <p:cNvSpPr/>
          <p:nvPr/>
        </p:nvSpPr>
        <p:spPr>
          <a:xfrm>
            <a:off x="8010880" y="1485900"/>
            <a:ext cx="2167262" cy="4572453"/>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57542 w 2559671"/>
              <a:gd name="connsiteY0" fmla="*/ 235124 h 3501668"/>
              <a:gd name="connsiteX1" fmla="*/ 2447722 w 2559671"/>
              <a:gd name="connsiteY1" fmla="*/ 548274 h 3501668"/>
              <a:gd name="connsiteX2" fmla="*/ 2247306 w 2559671"/>
              <a:gd name="connsiteY2" fmla="*/ 3066006 h 3501668"/>
              <a:gd name="connsiteX3" fmla="*/ 280720 w 2559671"/>
              <a:gd name="connsiteY3" fmla="*/ 3291474 h 3501668"/>
              <a:gd name="connsiteX4" fmla="*/ 92829 w 2559671"/>
              <a:gd name="connsiteY4" fmla="*/ 873951 h 3501668"/>
              <a:gd name="connsiteX5" fmla="*/ 1047988 w 2559671"/>
              <a:gd name="connsiteY5" fmla="*/ 0 h 350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9671" h="3501668">
                <a:moveTo>
                  <a:pt x="1157542" y="235124"/>
                </a:moveTo>
                <a:cubicBezTo>
                  <a:pt x="1711818" y="155792"/>
                  <a:pt x="2266095" y="76460"/>
                  <a:pt x="2447722" y="548274"/>
                </a:cubicBezTo>
                <a:cubicBezTo>
                  <a:pt x="2629349" y="1020088"/>
                  <a:pt x="2608473" y="2608806"/>
                  <a:pt x="2247306" y="3066006"/>
                </a:cubicBezTo>
                <a:cubicBezTo>
                  <a:pt x="1886139" y="3523206"/>
                  <a:pt x="639799" y="3656816"/>
                  <a:pt x="280720" y="3291474"/>
                </a:cubicBezTo>
                <a:cubicBezTo>
                  <a:pt x="-78359" y="2926132"/>
                  <a:pt x="-35049" y="1422530"/>
                  <a:pt x="92829" y="873951"/>
                </a:cubicBezTo>
                <a:cubicBezTo>
                  <a:pt x="220707" y="325372"/>
                  <a:pt x="254673" y="226512"/>
                  <a:pt x="1047988" y="0"/>
                </a:cubicBezTo>
              </a:path>
            </a:pathLst>
          </a:custGeom>
          <a:noFill/>
          <a:ln w="136525" cap="rnd">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олилиния: фигура 15"/>
          <p:cNvSpPr/>
          <p:nvPr/>
        </p:nvSpPr>
        <p:spPr>
          <a:xfrm>
            <a:off x="10110613" y="1757363"/>
            <a:ext cx="1980150" cy="3982311"/>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05133 w 2633680"/>
              <a:gd name="connsiteY0" fmla="*/ 590606 h 3654851"/>
              <a:gd name="connsiteX1" fmla="*/ 2513197 w 2633680"/>
              <a:gd name="connsiteY1" fmla="*/ 701457 h 3654851"/>
              <a:gd name="connsiteX2" fmla="*/ 2312781 w 2633680"/>
              <a:gd name="connsiteY2" fmla="*/ 3219189 h 3654851"/>
              <a:gd name="connsiteX3" fmla="*/ 346195 w 2633680"/>
              <a:gd name="connsiteY3" fmla="*/ 3444657 h 3654851"/>
              <a:gd name="connsiteX4" fmla="*/ 158304 w 2633680"/>
              <a:gd name="connsiteY4" fmla="*/ 1027134 h 3654851"/>
              <a:gd name="connsiteX5" fmla="*/ 2024682 w 2633680"/>
              <a:gd name="connsiteY5" fmla="*/ 0 h 3654851"/>
              <a:gd name="connsiteX0" fmla="*/ 1105133 w 2633680"/>
              <a:gd name="connsiteY0" fmla="*/ 590606 h 3654851"/>
              <a:gd name="connsiteX1" fmla="*/ 2513197 w 2633680"/>
              <a:gd name="connsiteY1" fmla="*/ 701457 h 3654851"/>
              <a:gd name="connsiteX2" fmla="*/ 2312781 w 2633680"/>
              <a:gd name="connsiteY2" fmla="*/ 3219189 h 3654851"/>
              <a:gd name="connsiteX3" fmla="*/ 346195 w 2633680"/>
              <a:gd name="connsiteY3" fmla="*/ 3444657 h 3654851"/>
              <a:gd name="connsiteX4" fmla="*/ 158304 w 2633680"/>
              <a:gd name="connsiteY4" fmla="*/ 1027134 h 3654851"/>
              <a:gd name="connsiteX5" fmla="*/ 2024682 w 2633680"/>
              <a:gd name="connsiteY5" fmla="*/ 0 h 3654851"/>
              <a:gd name="connsiteX0" fmla="*/ 1262311 w 2622308"/>
              <a:gd name="connsiteY0" fmla="*/ 614406 h 3654851"/>
              <a:gd name="connsiteX1" fmla="*/ 2513197 w 2622308"/>
              <a:gd name="connsiteY1" fmla="*/ 701457 h 3654851"/>
              <a:gd name="connsiteX2" fmla="*/ 2312781 w 2622308"/>
              <a:gd name="connsiteY2" fmla="*/ 3219189 h 3654851"/>
              <a:gd name="connsiteX3" fmla="*/ 346195 w 2622308"/>
              <a:gd name="connsiteY3" fmla="*/ 3444657 h 3654851"/>
              <a:gd name="connsiteX4" fmla="*/ 158304 w 2622308"/>
              <a:gd name="connsiteY4" fmla="*/ 1027134 h 3654851"/>
              <a:gd name="connsiteX5" fmla="*/ 2024682 w 2622308"/>
              <a:gd name="connsiteY5" fmla="*/ 0 h 3654851"/>
              <a:gd name="connsiteX0" fmla="*/ 1204312 w 2564309"/>
              <a:gd name="connsiteY0" fmla="*/ 221709 h 3262154"/>
              <a:gd name="connsiteX1" fmla="*/ 2455198 w 2564309"/>
              <a:gd name="connsiteY1" fmla="*/ 308760 h 3262154"/>
              <a:gd name="connsiteX2" fmla="*/ 2254782 w 2564309"/>
              <a:gd name="connsiteY2" fmla="*/ 2826492 h 3262154"/>
              <a:gd name="connsiteX3" fmla="*/ 288196 w 2564309"/>
              <a:gd name="connsiteY3" fmla="*/ 3051960 h 3262154"/>
              <a:gd name="connsiteX4" fmla="*/ 100305 w 2564309"/>
              <a:gd name="connsiteY4" fmla="*/ 634437 h 3262154"/>
              <a:gd name="connsiteX5" fmla="*/ 1161141 w 2564309"/>
              <a:gd name="connsiteY5" fmla="*/ 0 h 3262154"/>
              <a:gd name="connsiteX0" fmla="*/ 1217760 w 2722991"/>
              <a:gd name="connsiteY0" fmla="*/ 221709 h 3316826"/>
              <a:gd name="connsiteX1" fmla="*/ 2468646 w 2722991"/>
              <a:gd name="connsiteY1" fmla="*/ 308760 h 3316826"/>
              <a:gd name="connsiteX2" fmla="*/ 2523645 w 2722991"/>
              <a:gd name="connsiteY2" fmla="*/ 2945491 h 3316826"/>
              <a:gd name="connsiteX3" fmla="*/ 301644 w 2722991"/>
              <a:gd name="connsiteY3" fmla="*/ 3051960 h 3316826"/>
              <a:gd name="connsiteX4" fmla="*/ 113753 w 2722991"/>
              <a:gd name="connsiteY4" fmla="*/ 634437 h 3316826"/>
              <a:gd name="connsiteX5" fmla="*/ 1174589 w 2722991"/>
              <a:gd name="connsiteY5" fmla="*/ 0 h 331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2991" h="3316826">
                <a:moveTo>
                  <a:pt x="1217760" y="221709"/>
                </a:moveTo>
                <a:cubicBezTo>
                  <a:pt x="1732741" y="-12322"/>
                  <a:pt x="2250999" y="-145204"/>
                  <a:pt x="2468646" y="308760"/>
                </a:cubicBezTo>
                <a:cubicBezTo>
                  <a:pt x="2686294" y="762724"/>
                  <a:pt x="2884812" y="2488291"/>
                  <a:pt x="2523645" y="2945491"/>
                </a:cubicBezTo>
                <a:cubicBezTo>
                  <a:pt x="2162478" y="3402691"/>
                  <a:pt x="703293" y="3437136"/>
                  <a:pt x="301644" y="3051960"/>
                </a:cubicBezTo>
                <a:cubicBezTo>
                  <a:pt x="-100005" y="2666784"/>
                  <a:pt x="-31738" y="1143097"/>
                  <a:pt x="113753" y="634437"/>
                </a:cubicBezTo>
                <a:cubicBezTo>
                  <a:pt x="259244" y="125777"/>
                  <a:pt x="381274" y="226512"/>
                  <a:pt x="1174589" y="0"/>
                </a:cubicBezTo>
              </a:path>
            </a:pathLst>
          </a:custGeom>
          <a:noFill/>
          <a:ln w="13652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11854903" y="6523389"/>
            <a:ext cx="339210" cy="307777"/>
          </a:xfrm>
          <a:prstGeom prst="rect">
            <a:avLst/>
          </a:prstGeom>
          <a:noFill/>
        </p:spPr>
        <p:txBody>
          <a:bodyPr wrap="square" rtlCol="0">
            <a:spAutoFit/>
          </a:bodyPr>
          <a:lstStyle/>
          <a:p>
            <a:r>
              <a:rPr lang="ru-RU" sz="1400" dirty="0">
                <a:solidFill>
                  <a:schemeClr val="bg1">
                    <a:lumMod val="95000"/>
                  </a:schemeClr>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1215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nodeType="clickEffect">
                                  <p:stCondLst>
                                    <p:cond delay="0"/>
                                  </p:stCondLst>
                                  <p:childTnLst>
                                    <p:anim calcmode="lin" valueType="num">
                                      <p:cBhvr>
                                        <p:cTn id="39" dur="500"/>
                                        <p:tgtEl>
                                          <p:spTgt spid="15"/>
                                        </p:tgtEl>
                                        <p:attrNameLst>
                                          <p:attrName>ppt_w</p:attrName>
                                        </p:attrNameLst>
                                      </p:cBhvr>
                                      <p:tavLst>
                                        <p:tav tm="0">
                                          <p:val>
                                            <p:strVal val="ppt_w"/>
                                          </p:val>
                                        </p:tav>
                                        <p:tav tm="100000">
                                          <p:val>
                                            <p:fltVal val="0"/>
                                          </p:val>
                                        </p:tav>
                                      </p:tavLst>
                                    </p:anim>
                                    <p:anim calcmode="lin" valueType="num">
                                      <p:cBhvr>
                                        <p:cTn id="40" dur="500"/>
                                        <p:tgtEl>
                                          <p:spTgt spid="15"/>
                                        </p:tgtEl>
                                        <p:attrNameLst>
                                          <p:attrName>ppt_h</p:attrName>
                                        </p:attrNameLst>
                                      </p:cBhvr>
                                      <p:tavLst>
                                        <p:tav tm="0">
                                          <p:val>
                                            <p:strVal val="ppt_h"/>
                                          </p:val>
                                        </p:tav>
                                        <p:tav tm="100000">
                                          <p:val>
                                            <p:fltVal val="0"/>
                                          </p:val>
                                        </p:tav>
                                      </p:tavLst>
                                    </p:anim>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2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heel(1)">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stretch>
            <a:fillRect/>
          </a:stretch>
        </p:blipFill>
        <p:spPr>
          <a:xfrm>
            <a:off x="0" y="0"/>
            <a:ext cx="6878636" cy="6620675"/>
          </a:xfrm>
          <a:prstGeom prst="rect">
            <a:avLst/>
          </a:prstGeom>
        </p:spPr>
      </p:pic>
      <p:pic>
        <p:nvPicPr>
          <p:cNvPr id="5" name="Рисунок 4"/>
          <p:cNvPicPr>
            <a:picLocks noChangeAspect="1"/>
          </p:cNvPicPr>
          <p:nvPr/>
        </p:nvPicPr>
        <p:blipFill>
          <a:blip r:embed="rId4"/>
          <a:stretch>
            <a:fillRect/>
          </a:stretch>
        </p:blipFill>
        <p:spPr>
          <a:xfrm>
            <a:off x="5275731" y="493776"/>
            <a:ext cx="3013533" cy="5772912"/>
          </a:xfrm>
          <a:prstGeom prst="rect">
            <a:avLst/>
          </a:prstGeom>
        </p:spPr>
      </p:pic>
      <p:pic>
        <p:nvPicPr>
          <p:cNvPr id="6" name="Рисунок 5"/>
          <p:cNvPicPr>
            <a:picLocks noChangeAspect="1"/>
          </p:cNvPicPr>
          <p:nvPr/>
        </p:nvPicPr>
        <p:blipFill>
          <a:blip r:embed="rId5"/>
          <a:stretch>
            <a:fillRect/>
          </a:stretch>
        </p:blipFill>
        <p:spPr>
          <a:xfrm>
            <a:off x="8741229" y="0"/>
            <a:ext cx="2804595" cy="3474720"/>
          </a:xfrm>
          <a:prstGeom prst="rect">
            <a:avLst/>
          </a:prstGeom>
        </p:spPr>
      </p:pic>
      <p:pic>
        <p:nvPicPr>
          <p:cNvPr id="7" name="Рисунок 6"/>
          <p:cNvPicPr>
            <a:picLocks noChangeAspect="1"/>
          </p:cNvPicPr>
          <p:nvPr/>
        </p:nvPicPr>
        <p:blipFill>
          <a:blip r:embed="rId6"/>
          <a:stretch>
            <a:fillRect/>
          </a:stretch>
        </p:blipFill>
        <p:spPr>
          <a:xfrm>
            <a:off x="8741229" y="3625194"/>
            <a:ext cx="2793264" cy="2995481"/>
          </a:xfrm>
          <a:prstGeom prst="rect">
            <a:avLst/>
          </a:prstGeom>
        </p:spPr>
      </p:pic>
      <p:pic>
        <p:nvPicPr>
          <p:cNvPr id="8" name="Рисунок 7"/>
          <p:cNvPicPr>
            <a:picLocks noChangeAspect="1"/>
          </p:cNvPicPr>
          <p:nvPr/>
        </p:nvPicPr>
        <p:blipFill>
          <a:blip r:embed="rId7"/>
          <a:stretch>
            <a:fillRect/>
          </a:stretch>
        </p:blipFill>
        <p:spPr>
          <a:xfrm>
            <a:off x="1563490" y="3846439"/>
            <a:ext cx="3090940" cy="2774236"/>
          </a:xfrm>
          <a:prstGeom prst="rect">
            <a:avLst/>
          </a:prstGeom>
        </p:spPr>
      </p:pic>
      <p:sp>
        <p:nvSpPr>
          <p:cNvPr id="9" name="Полилиния: фигура 8"/>
          <p:cNvSpPr/>
          <p:nvPr/>
        </p:nvSpPr>
        <p:spPr>
          <a:xfrm>
            <a:off x="4925568" y="2999231"/>
            <a:ext cx="3363695" cy="3389445"/>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60343 w 2562472"/>
              <a:gd name="connsiteY0" fmla="*/ 302582 h 3569126"/>
              <a:gd name="connsiteX1" fmla="*/ 2450523 w 2562472"/>
              <a:gd name="connsiteY1" fmla="*/ 615732 h 3569126"/>
              <a:gd name="connsiteX2" fmla="*/ 2250107 w 2562472"/>
              <a:gd name="connsiteY2" fmla="*/ 3133464 h 3569126"/>
              <a:gd name="connsiteX3" fmla="*/ 283521 w 2562472"/>
              <a:gd name="connsiteY3" fmla="*/ 3358932 h 3569126"/>
              <a:gd name="connsiteX4" fmla="*/ 95630 w 2562472"/>
              <a:gd name="connsiteY4" fmla="*/ 941409 h 3569126"/>
              <a:gd name="connsiteX5" fmla="*/ 1090470 w 2562472"/>
              <a:gd name="connsiteY5" fmla="*/ 0 h 356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472" h="3569126">
                <a:moveTo>
                  <a:pt x="1160343" y="302582"/>
                </a:moveTo>
                <a:cubicBezTo>
                  <a:pt x="1714619" y="223250"/>
                  <a:pt x="2268896" y="143918"/>
                  <a:pt x="2450523" y="615732"/>
                </a:cubicBezTo>
                <a:cubicBezTo>
                  <a:pt x="2632150" y="1087546"/>
                  <a:pt x="2611274" y="2676264"/>
                  <a:pt x="2250107" y="3133464"/>
                </a:cubicBezTo>
                <a:cubicBezTo>
                  <a:pt x="1888940" y="3590664"/>
                  <a:pt x="642600" y="3724274"/>
                  <a:pt x="283521" y="3358932"/>
                </a:cubicBezTo>
                <a:cubicBezTo>
                  <a:pt x="-75558" y="2993590"/>
                  <a:pt x="-38861" y="1501231"/>
                  <a:pt x="95630" y="941409"/>
                </a:cubicBezTo>
                <a:cubicBezTo>
                  <a:pt x="230122" y="381587"/>
                  <a:pt x="297155" y="226512"/>
                  <a:pt x="1090470" y="0"/>
                </a:cubicBezTo>
              </a:path>
            </a:pathLst>
          </a:custGeom>
          <a:noFill/>
          <a:ln w="136525" cap="rnd">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фигура 9"/>
          <p:cNvSpPr/>
          <p:nvPr/>
        </p:nvSpPr>
        <p:spPr>
          <a:xfrm>
            <a:off x="8560401" y="646176"/>
            <a:ext cx="2985423" cy="2967246"/>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60343 w 2562472"/>
              <a:gd name="connsiteY0" fmla="*/ 302582 h 3569126"/>
              <a:gd name="connsiteX1" fmla="*/ 2450523 w 2562472"/>
              <a:gd name="connsiteY1" fmla="*/ 615732 h 3569126"/>
              <a:gd name="connsiteX2" fmla="*/ 2250107 w 2562472"/>
              <a:gd name="connsiteY2" fmla="*/ 3133464 h 3569126"/>
              <a:gd name="connsiteX3" fmla="*/ 283521 w 2562472"/>
              <a:gd name="connsiteY3" fmla="*/ 3358932 h 3569126"/>
              <a:gd name="connsiteX4" fmla="*/ 95630 w 2562472"/>
              <a:gd name="connsiteY4" fmla="*/ 941409 h 3569126"/>
              <a:gd name="connsiteX5" fmla="*/ 1090470 w 2562472"/>
              <a:gd name="connsiteY5" fmla="*/ 0 h 356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472" h="3569126">
                <a:moveTo>
                  <a:pt x="1160343" y="302582"/>
                </a:moveTo>
                <a:cubicBezTo>
                  <a:pt x="1714619" y="223250"/>
                  <a:pt x="2268896" y="143918"/>
                  <a:pt x="2450523" y="615732"/>
                </a:cubicBezTo>
                <a:cubicBezTo>
                  <a:pt x="2632150" y="1087546"/>
                  <a:pt x="2611274" y="2676264"/>
                  <a:pt x="2250107" y="3133464"/>
                </a:cubicBezTo>
                <a:cubicBezTo>
                  <a:pt x="1888940" y="3590664"/>
                  <a:pt x="642600" y="3724274"/>
                  <a:pt x="283521" y="3358932"/>
                </a:cubicBezTo>
                <a:cubicBezTo>
                  <a:pt x="-75558" y="2993590"/>
                  <a:pt x="-38861" y="1501231"/>
                  <a:pt x="95630" y="941409"/>
                </a:cubicBezTo>
                <a:cubicBezTo>
                  <a:pt x="230122" y="381587"/>
                  <a:pt x="297155" y="226512"/>
                  <a:pt x="1090470" y="0"/>
                </a:cubicBezTo>
              </a:path>
            </a:pathLst>
          </a:custGeom>
          <a:noFill/>
          <a:ln w="136525" cap="rnd">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фигура 10"/>
          <p:cNvSpPr/>
          <p:nvPr/>
        </p:nvSpPr>
        <p:spPr>
          <a:xfrm>
            <a:off x="8638130" y="4352544"/>
            <a:ext cx="2985423" cy="2414016"/>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60343 w 2562472"/>
              <a:gd name="connsiteY0" fmla="*/ 302582 h 3569126"/>
              <a:gd name="connsiteX1" fmla="*/ 2450523 w 2562472"/>
              <a:gd name="connsiteY1" fmla="*/ 615732 h 3569126"/>
              <a:gd name="connsiteX2" fmla="*/ 2250107 w 2562472"/>
              <a:gd name="connsiteY2" fmla="*/ 3133464 h 3569126"/>
              <a:gd name="connsiteX3" fmla="*/ 283521 w 2562472"/>
              <a:gd name="connsiteY3" fmla="*/ 3358932 h 3569126"/>
              <a:gd name="connsiteX4" fmla="*/ 95630 w 2562472"/>
              <a:gd name="connsiteY4" fmla="*/ 941409 h 3569126"/>
              <a:gd name="connsiteX5" fmla="*/ 1090470 w 2562472"/>
              <a:gd name="connsiteY5" fmla="*/ 0 h 356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472" h="3569126">
                <a:moveTo>
                  <a:pt x="1160343" y="302582"/>
                </a:moveTo>
                <a:cubicBezTo>
                  <a:pt x="1714619" y="223250"/>
                  <a:pt x="2268896" y="143918"/>
                  <a:pt x="2450523" y="615732"/>
                </a:cubicBezTo>
                <a:cubicBezTo>
                  <a:pt x="2632150" y="1087546"/>
                  <a:pt x="2611274" y="2676264"/>
                  <a:pt x="2250107" y="3133464"/>
                </a:cubicBezTo>
                <a:cubicBezTo>
                  <a:pt x="1888940" y="3590664"/>
                  <a:pt x="642600" y="3724274"/>
                  <a:pt x="283521" y="3358932"/>
                </a:cubicBezTo>
                <a:cubicBezTo>
                  <a:pt x="-75558" y="2993590"/>
                  <a:pt x="-38861" y="1501231"/>
                  <a:pt x="95630" y="941409"/>
                </a:cubicBezTo>
                <a:cubicBezTo>
                  <a:pt x="230122" y="381587"/>
                  <a:pt x="297155" y="226512"/>
                  <a:pt x="1090470" y="0"/>
                </a:cubicBezTo>
              </a:path>
            </a:pathLst>
          </a:custGeom>
          <a:noFill/>
          <a:ln w="136525" cap="rnd">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rot="20147022">
            <a:off x="8010939" y="1518165"/>
            <a:ext cx="4098057" cy="1015663"/>
          </a:xfrm>
          <a:prstGeom prst="rect">
            <a:avLst/>
          </a:prstGeom>
          <a:noFill/>
        </p:spPr>
        <p:txBody>
          <a:bodyPr wrap="square" lIns="91440" tIns="45720" rIns="91440" bIns="45720">
            <a:spAutoFit/>
          </a:bodyPr>
          <a:lstStyle/>
          <a:p>
            <a:pPr algn="ctr"/>
            <a:r>
              <a:rPr lang="en-US" sz="6000" b="1" dirty="0">
                <a:ln w="22225">
                  <a:solidFill>
                    <a:schemeClr val="accent2"/>
                  </a:solidFill>
                  <a:prstDash val="solid"/>
                </a:ln>
                <a:solidFill>
                  <a:srgbClr val="B22746"/>
                </a:solidFill>
              </a:rPr>
              <a:t>hexagon</a:t>
            </a:r>
            <a:endParaRPr lang="ru-RU" sz="6000" b="1" dirty="0">
              <a:ln w="22225">
                <a:solidFill>
                  <a:schemeClr val="accent2"/>
                </a:solidFill>
                <a:prstDash val="solid"/>
              </a:ln>
              <a:solidFill>
                <a:srgbClr val="B22746"/>
              </a:solidFill>
            </a:endParaRPr>
          </a:p>
        </p:txBody>
      </p:sp>
      <p:sp>
        <p:nvSpPr>
          <p:cNvPr id="13" name="Прямоугольник 12"/>
          <p:cNvSpPr/>
          <p:nvPr/>
        </p:nvSpPr>
        <p:spPr>
          <a:xfrm rot="20147022">
            <a:off x="4494017" y="3797981"/>
            <a:ext cx="4270302" cy="1477328"/>
          </a:xfrm>
          <a:prstGeom prst="rect">
            <a:avLst/>
          </a:prstGeom>
          <a:noFill/>
        </p:spPr>
        <p:txBody>
          <a:bodyPr wrap="square" lIns="91440" tIns="45720" rIns="91440" bIns="45720">
            <a:spAutoFit/>
          </a:bodyPr>
          <a:lstStyle/>
          <a:p>
            <a:pPr algn="ctr"/>
            <a:r>
              <a:rPr lang="en-US" sz="9000" b="1" dirty="0">
                <a:ln w="22225">
                  <a:solidFill>
                    <a:schemeClr val="accent2"/>
                  </a:solidFill>
                  <a:prstDash val="solid"/>
                </a:ln>
                <a:solidFill>
                  <a:srgbClr val="B22746"/>
                </a:solidFill>
              </a:rPr>
              <a:t>square</a:t>
            </a:r>
            <a:endParaRPr lang="ru-RU" sz="9000" b="1" dirty="0">
              <a:ln w="22225">
                <a:solidFill>
                  <a:schemeClr val="accent2"/>
                </a:solidFill>
                <a:prstDash val="solid"/>
              </a:ln>
              <a:solidFill>
                <a:srgbClr val="B22746"/>
              </a:solidFill>
            </a:endParaRPr>
          </a:p>
        </p:txBody>
      </p:sp>
      <p:sp>
        <p:nvSpPr>
          <p:cNvPr id="14" name="Прямоугольник 13"/>
          <p:cNvSpPr/>
          <p:nvPr/>
        </p:nvSpPr>
        <p:spPr>
          <a:xfrm rot="20147022">
            <a:off x="7856335" y="4942832"/>
            <a:ext cx="4532387" cy="1015663"/>
          </a:xfrm>
          <a:prstGeom prst="rect">
            <a:avLst/>
          </a:prstGeom>
          <a:noFill/>
        </p:spPr>
        <p:txBody>
          <a:bodyPr wrap="square" lIns="91440" tIns="45720" rIns="91440" bIns="45720">
            <a:spAutoFit/>
          </a:bodyPr>
          <a:lstStyle/>
          <a:p>
            <a:pPr algn="ctr"/>
            <a:r>
              <a:rPr lang="en-US" sz="6000" b="1" dirty="0">
                <a:ln w="22225">
                  <a:solidFill>
                    <a:schemeClr val="accent2"/>
                  </a:solidFill>
                  <a:prstDash val="solid"/>
                </a:ln>
                <a:solidFill>
                  <a:srgbClr val="B22746"/>
                </a:solidFill>
              </a:rPr>
              <a:t>pentagon</a:t>
            </a:r>
            <a:endParaRPr lang="ru-RU" sz="6000" b="1" dirty="0">
              <a:ln w="22225">
                <a:solidFill>
                  <a:schemeClr val="accent2"/>
                </a:solidFill>
                <a:prstDash val="solid"/>
              </a:ln>
              <a:solidFill>
                <a:srgbClr val="B22746"/>
              </a:solidFill>
            </a:endParaRPr>
          </a:p>
        </p:txBody>
      </p:sp>
      <p:cxnSp>
        <p:nvCxnSpPr>
          <p:cNvPr id="16" name="Прямая со стрелкой 15"/>
          <p:cNvCxnSpPr/>
          <p:nvPr/>
        </p:nvCxnSpPr>
        <p:spPr>
          <a:xfrm>
            <a:off x="3609926" y="1526298"/>
            <a:ext cx="1475232" cy="677777"/>
          </a:xfrm>
          <a:prstGeom prst="straightConnector1">
            <a:avLst/>
          </a:prstGeom>
          <a:ln w="107950">
            <a:solidFill>
              <a:srgbClr val="B22746"/>
            </a:solidFill>
            <a:tailEnd type="triangle"/>
          </a:ln>
        </p:spPr>
        <p:style>
          <a:lnRef idx="1">
            <a:schemeClr val="accent1"/>
          </a:lnRef>
          <a:fillRef idx="0">
            <a:schemeClr val="accent1"/>
          </a:fillRef>
          <a:effectRef idx="0">
            <a:schemeClr val="accent1"/>
          </a:effectRef>
          <a:fontRef idx="minor">
            <a:schemeClr val="tx1"/>
          </a:fontRef>
        </p:style>
      </p:cxnSp>
      <p:sp>
        <p:nvSpPr>
          <p:cNvPr id="17" name="Левая фигурная скобка 16"/>
          <p:cNvSpPr/>
          <p:nvPr/>
        </p:nvSpPr>
        <p:spPr>
          <a:xfrm>
            <a:off x="5031909" y="1146449"/>
            <a:ext cx="276366" cy="2113331"/>
          </a:xfrm>
          <a:prstGeom prst="leftBrace">
            <a:avLst/>
          </a:prstGeom>
          <a:ln w="4445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олилиния: фигура 17"/>
          <p:cNvSpPr/>
          <p:nvPr/>
        </p:nvSpPr>
        <p:spPr>
          <a:xfrm>
            <a:off x="4971971" y="966216"/>
            <a:ext cx="2985423" cy="2414016"/>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60343 w 2562472"/>
              <a:gd name="connsiteY0" fmla="*/ 302582 h 3569126"/>
              <a:gd name="connsiteX1" fmla="*/ 2450523 w 2562472"/>
              <a:gd name="connsiteY1" fmla="*/ 615732 h 3569126"/>
              <a:gd name="connsiteX2" fmla="*/ 2250107 w 2562472"/>
              <a:gd name="connsiteY2" fmla="*/ 3133464 h 3569126"/>
              <a:gd name="connsiteX3" fmla="*/ 283521 w 2562472"/>
              <a:gd name="connsiteY3" fmla="*/ 3358932 h 3569126"/>
              <a:gd name="connsiteX4" fmla="*/ 95630 w 2562472"/>
              <a:gd name="connsiteY4" fmla="*/ 941409 h 3569126"/>
              <a:gd name="connsiteX5" fmla="*/ 1090470 w 2562472"/>
              <a:gd name="connsiteY5" fmla="*/ 0 h 356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472" h="3569126">
                <a:moveTo>
                  <a:pt x="1160343" y="302582"/>
                </a:moveTo>
                <a:cubicBezTo>
                  <a:pt x="1714619" y="223250"/>
                  <a:pt x="2268896" y="143918"/>
                  <a:pt x="2450523" y="615732"/>
                </a:cubicBezTo>
                <a:cubicBezTo>
                  <a:pt x="2632150" y="1087546"/>
                  <a:pt x="2611274" y="2676264"/>
                  <a:pt x="2250107" y="3133464"/>
                </a:cubicBezTo>
                <a:cubicBezTo>
                  <a:pt x="1888940" y="3590664"/>
                  <a:pt x="642600" y="3724274"/>
                  <a:pt x="283521" y="3358932"/>
                </a:cubicBezTo>
                <a:cubicBezTo>
                  <a:pt x="-75558" y="2993590"/>
                  <a:pt x="-38861" y="1501231"/>
                  <a:pt x="95630" y="941409"/>
                </a:cubicBezTo>
                <a:cubicBezTo>
                  <a:pt x="230122" y="381587"/>
                  <a:pt x="297155" y="226512"/>
                  <a:pt x="1090470" y="0"/>
                </a:cubicBezTo>
              </a:path>
            </a:pathLst>
          </a:custGeom>
          <a:noFill/>
          <a:ln w="136525" cap="rnd">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20147022">
            <a:off x="4546301" y="1347262"/>
            <a:ext cx="3732787" cy="1569660"/>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rgbClr val="8E244D"/>
                </a:solidFill>
                <a:effectLst/>
                <a:latin typeface="Arial Black" panose="020B0A04020102020204" pitchFamily="34" charset="0"/>
              </a:rPr>
              <a:t>prepare </a:t>
            </a:r>
          </a:p>
          <a:p>
            <a:pPr algn="ctr"/>
            <a:r>
              <a:rPr lang="en-US" sz="4800" b="1" cap="none" spc="0" dirty="0">
                <a:ln w="22225">
                  <a:solidFill>
                    <a:schemeClr val="accent2"/>
                  </a:solidFill>
                  <a:prstDash val="solid"/>
                </a:ln>
                <a:solidFill>
                  <a:srgbClr val="8E244D"/>
                </a:solidFill>
                <a:effectLst/>
                <a:latin typeface="Arial Black" panose="020B0A04020102020204" pitchFamily="34" charset="0"/>
              </a:rPr>
              <a:t>to draw</a:t>
            </a:r>
            <a:endParaRPr lang="ru-RU" sz="4800" b="1" cap="none" spc="0" dirty="0">
              <a:ln w="22225">
                <a:solidFill>
                  <a:schemeClr val="accent2"/>
                </a:solidFill>
                <a:prstDash val="solid"/>
              </a:ln>
              <a:solidFill>
                <a:srgbClr val="8E244D"/>
              </a:solidFill>
              <a:effectLst/>
              <a:latin typeface="Arial Black" panose="020B0A04020102020204" pitchFamily="34" charset="0"/>
            </a:endParaRPr>
          </a:p>
        </p:txBody>
      </p:sp>
      <p:sp>
        <p:nvSpPr>
          <p:cNvPr id="20" name="TextBox 19"/>
          <p:cNvSpPr txBox="1"/>
          <p:nvPr/>
        </p:nvSpPr>
        <p:spPr>
          <a:xfrm>
            <a:off x="11854903" y="6523389"/>
            <a:ext cx="339210" cy="307777"/>
          </a:xfrm>
          <a:prstGeom prst="rect">
            <a:avLst/>
          </a:prstGeom>
          <a:noFill/>
        </p:spPr>
        <p:txBody>
          <a:bodyPr wrap="square" rtlCol="0">
            <a:spAutoFit/>
          </a:bodyPr>
          <a:lstStyle/>
          <a:p>
            <a:r>
              <a:rPr lang="ru-RU" sz="1400" dirty="0">
                <a:solidFill>
                  <a:schemeClr val="bg1">
                    <a:lumMod val="95000"/>
                  </a:schemeClr>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6309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6"/>
                                        </p:tgtEl>
                                      </p:cBhvr>
                                    </p:animEffect>
                                    <p:set>
                                      <p:cBhvr>
                                        <p:cTn id="74" dur="1" fill="hold">
                                          <p:stCondLst>
                                            <p:cond delay="499"/>
                                          </p:stCondLst>
                                        </p:cTn>
                                        <p:tgtEl>
                                          <p:spTgt spid="1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heel(1)">
                                      <p:cBhvr>
                                        <p:cTn id="82" dur="2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7" grpId="0" animBg="1"/>
      <p:bldP spid="17" grpId="1"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18194"/>
            <a:ext cx="4159036" cy="3614862"/>
          </a:xfrm>
          <a:prstGeom prst="rect">
            <a:avLst/>
          </a:prstGeom>
        </p:spPr>
      </p:pic>
      <p:pic>
        <p:nvPicPr>
          <p:cNvPr id="6" name="Рисунок 5"/>
          <p:cNvPicPr>
            <a:picLocks noChangeAspect="1"/>
          </p:cNvPicPr>
          <p:nvPr/>
        </p:nvPicPr>
        <p:blipFill>
          <a:blip r:embed="rId4"/>
          <a:stretch>
            <a:fillRect/>
          </a:stretch>
        </p:blipFill>
        <p:spPr>
          <a:xfrm>
            <a:off x="0" y="0"/>
            <a:ext cx="4159036" cy="4507328"/>
          </a:xfrm>
          <a:prstGeom prst="rect">
            <a:avLst/>
          </a:prstGeom>
        </p:spPr>
      </p:pic>
      <p:pic>
        <p:nvPicPr>
          <p:cNvPr id="8" name="Рисунок 7"/>
          <p:cNvPicPr>
            <a:picLocks noChangeAspect="1"/>
          </p:cNvPicPr>
          <p:nvPr/>
        </p:nvPicPr>
        <p:blipFill>
          <a:blip r:embed="rId5"/>
          <a:stretch>
            <a:fillRect/>
          </a:stretch>
        </p:blipFill>
        <p:spPr>
          <a:xfrm>
            <a:off x="4644812" y="18194"/>
            <a:ext cx="2696703" cy="1055232"/>
          </a:xfrm>
          <a:prstGeom prst="rect">
            <a:avLst/>
          </a:prstGeom>
        </p:spPr>
      </p:pic>
      <p:pic>
        <p:nvPicPr>
          <p:cNvPr id="9" name="Рисунок 8"/>
          <p:cNvPicPr>
            <a:picLocks noChangeAspect="1"/>
          </p:cNvPicPr>
          <p:nvPr/>
        </p:nvPicPr>
        <p:blipFill>
          <a:blip r:embed="rId6"/>
          <a:stretch>
            <a:fillRect/>
          </a:stretch>
        </p:blipFill>
        <p:spPr>
          <a:xfrm>
            <a:off x="7483704" y="0"/>
            <a:ext cx="2493734" cy="2464904"/>
          </a:xfrm>
          <a:prstGeom prst="rect">
            <a:avLst/>
          </a:prstGeom>
        </p:spPr>
      </p:pic>
      <p:pic>
        <p:nvPicPr>
          <p:cNvPr id="10" name="Рисунок 9"/>
          <p:cNvPicPr>
            <a:picLocks noChangeAspect="1"/>
          </p:cNvPicPr>
          <p:nvPr/>
        </p:nvPicPr>
        <p:blipFill>
          <a:blip r:embed="rId7"/>
          <a:stretch>
            <a:fillRect/>
          </a:stretch>
        </p:blipFill>
        <p:spPr>
          <a:xfrm>
            <a:off x="-1" y="0"/>
            <a:ext cx="4349243" cy="5043488"/>
          </a:xfrm>
          <a:prstGeom prst="rect">
            <a:avLst/>
          </a:prstGeom>
        </p:spPr>
      </p:pic>
      <p:pic>
        <p:nvPicPr>
          <p:cNvPr id="12" name="Рисунок 11"/>
          <p:cNvPicPr>
            <a:picLocks noChangeAspect="1"/>
          </p:cNvPicPr>
          <p:nvPr/>
        </p:nvPicPr>
        <p:blipFill>
          <a:blip r:embed="rId8"/>
          <a:stretch>
            <a:fillRect/>
          </a:stretch>
        </p:blipFill>
        <p:spPr>
          <a:xfrm>
            <a:off x="4644811" y="18194"/>
            <a:ext cx="2696703" cy="1834493"/>
          </a:xfrm>
          <a:prstGeom prst="rect">
            <a:avLst/>
          </a:prstGeom>
        </p:spPr>
      </p:pic>
      <p:pic>
        <p:nvPicPr>
          <p:cNvPr id="13" name="Рисунок 12"/>
          <p:cNvPicPr>
            <a:picLocks noChangeAspect="1"/>
          </p:cNvPicPr>
          <p:nvPr/>
        </p:nvPicPr>
        <p:blipFill>
          <a:blip r:embed="rId9"/>
          <a:stretch>
            <a:fillRect/>
          </a:stretch>
        </p:blipFill>
        <p:spPr>
          <a:xfrm>
            <a:off x="9977438" y="981044"/>
            <a:ext cx="2214562" cy="3076606"/>
          </a:xfrm>
          <a:prstGeom prst="rect">
            <a:avLst/>
          </a:prstGeom>
        </p:spPr>
      </p:pic>
      <p:pic>
        <p:nvPicPr>
          <p:cNvPr id="24" name="Рисунок 23"/>
          <p:cNvPicPr>
            <a:picLocks noChangeAspect="1"/>
          </p:cNvPicPr>
          <p:nvPr/>
        </p:nvPicPr>
        <p:blipFill>
          <a:blip r:embed="rId10"/>
          <a:stretch>
            <a:fillRect/>
          </a:stretch>
        </p:blipFill>
        <p:spPr>
          <a:xfrm>
            <a:off x="9746" y="17482"/>
            <a:ext cx="4287595" cy="5654655"/>
          </a:xfrm>
          <a:prstGeom prst="rect">
            <a:avLst/>
          </a:prstGeom>
        </p:spPr>
      </p:pic>
      <p:pic>
        <p:nvPicPr>
          <p:cNvPr id="34" name="Рисунок 33"/>
          <p:cNvPicPr>
            <a:picLocks noChangeAspect="1"/>
          </p:cNvPicPr>
          <p:nvPr/>
        </p:nvPicPr>
        <p:blipFill>
          <a:blip r:embed="rId11"/>
          <a:stretch>
            <a:fillRect/>
          </a:stretch>
        </p:blipFill>
        <p:spPr>
          <a:xfrm>
            <a:off x="-3202" y="6295"/>
            <a:ext cx="4441410" cy="6271435"/>
          </a:xfrm>
          <a:prstGeom prst="rect">
            <a:avLst/>
          </a:prstGeom>
        </p:spPr>
      </p:pic>
      <p:cxnSp>
        <p:nvCxnSpPr>
          <p:cNvPr id="15" name="Прямая со стрелкой 14"/>
          <p:cNvCxnSpPr>
            <a:endCxn id="12" idx="1"/>
          </p:cNvCxnSpPr>
          <p:nvPr/>
        </p:nvCxnSpPr>
        <p:spPr>
          <a:xfrm flipV="1">
            <a:off x="2386013" y="935441"/>
            <a:ext cx="2258798" cy="3122209"/>
          </a:xfrm>
          <a:prstGeom prst="straightConnector1">
            <a:avLst/>
          </a:prstGeom>
          <a:ln w="38100">
            <a:solidFill>
              <a:srgbClr val="B22746"/>
            </a:solidFill>
            <a:tailEnd type="triangle"/>
          </a:ln>
        </p:spPr>
        <p:style>
          <a:lnRef idx="1">
            <a:schemeClr val="accent1"/>
          </a:lnRef>
          <a:fillRef idx="0">
            <a:schemeClr val="accent1"/>
          </a:fillRef>
          <a:effectRef idx="0">
            <a:schemeClr val="accent1"/>
          </a:effectRef>
          <a:fontRef idx="minor">
            <a:schemeClr val="tx1"/>
          </a:fontRef>
        </p:style>
      </p:cxnSp>
      <p:pic>
        <p:nvPicPr>
          <p:cNvPr id="25" name="Рисунок 24"/>
          <p:cNvPicPr>
            <a:picLocks noChangeAspect="1"/>
          </p:cNvPicPr>
          <p:nvPr/>
        </p:nvPicPr>
        <p:blipFill>
          <a:blip r:embed="rId12"/>
          <a:stretch>
            <a:fillRect/>
          </a:stretch>
        </p:blipFill>
        <p:spPr>
          <a:xfrm>
            <a:off x="4648012" y="17482"/>
            <a:ext cx="2693502" cy="3120746"/>
          </a:xfrm>
          <a:prstGeom prst="rect">
            <a:avLst/>
          </a:prstGeom>
        </p:spPr>
      </p:pic>
      <p:pic>
        <p:nvPicPr>
          <p:cNvPr id="35" name="Рисунок 34"/>
          <p:cNvPicPr>
            <a:picLocks noChangeAspect="1"/>
          </p:cNvPicPr>
          <p:nvPr/>
        </p:nvPicPr>
        <p:blipFill>
          <a:blip r:embed="rId13"/>
          <a:stretch>
            <a:fillRect/>
          </a:stretch>
        </p:blipFill>
        <p:spPr>
          <a:xfrm>
            <a:off x="4644810" y="17482"/>
            <a:ext cx="2711099" cy="4506285"/>
          </a:xfrm>
          <a:prstGeom prst="rect">
            <a:avLst/>
          </a:prstGeom>
        </p:spPr>
      </p:pic>
      <p:cxnSp>
        <p:nvCxnSpPr>
          <p:cNvPr id="16" name="Прямая со стрелкой 15"/>
          <p:cNvCxnSpPr/>
          <p:nvPr/>
        </p:nvCxnSpPr>
        <p:spPr>
          <a:xfrm flipV="1">
            <a:off x="6652770" y="614804"/>
            <a:ext cx="948402" cy="279810"/>
          </a:xfrm>
          <a:prstGeom prst="straightConnector1">
            <a:avLst/>
          </a:prstGeom>
          <a:ln w="38100">
            <a:solidFill>
              <a:srgbClr val="B2274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1911812" y="1700213"/>
            <a:ext cx="2732999" cy="3008189"/>
          </a:xfrm>
          <a:prstGeom prst="straightConnector1">
            <a:avLst/>
          </a:prstGeom>
          <a:ln w="38100">
            <a:solidFill>
              <a:srgbClr val="B2274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6261054" y="1670036"/>
            <a:ext cx="3825921" cy="0"/>
          </a:xfrm>
          <a:prstGeom prst="straightConnector1">
            <a:avLst/>
          </a:prstGeom>
          <a:ln w="38100">
            <a:solidFill>
              <a:srgbClr val="B22746"/>
            </a:solidFill>
            <a:tailEnd type="triangle"/>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14"/>
          <a:stretch>
            <a:fillRect/>
          </a:stretch>
        </p:blipFill>
        <p:spPr>
          <a:xfrm>
            <a:off x="7483704" y="2522054"/>
            <a:ext cx="2493734" cy="3277928"/>
          </a:xfrm>
          <a:prstGeom prst="rect">
            <a:avLst/>
          </a:prstGeom>
        </p:spPr>
      </p:pic>
      <p:cxnSp>
        <p:nvCxnSpPr>
          <p:cNvPr id="27" name="Прямая со стрелкой 26"/>
          <p:cNvCxnSpPr/>
          <p:nvPr/>
        </p:nvCxnSpPr>
        <p:spPr>
          <a:xfrm flipV="1">
            <a:off x="2137339" y="3061991"/>
            <a:ext cx="2458772" cy="2345104"/>
          </a:xfrm>
          <a:prstGeom prst="straightConnector1">
            <a:avLst/>
          </a:prstGeom>
          <a:ln w="38100">
            <a:solidFill>
              <a:srgbClr val="B2274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6444194" y="2930694"/>
            <a:ext cx="1107470" cy="34947"/>
          </a:xfrm>
          <a:prstGeom prst="straightConnector1">
            <a:avLst/>
          </a:prstGeom>
          <a:ln w="38100">
            <a:solidFill>
              <a:srgbClr val="B22746"/>
            </a:solidFill>
            <a:tailEnd type="triangle"/>
          </a:ln>
        </p:spPr>
        <p:style>
          <a:lnRef idx="1">
            <a:schemeClr val="accent1"/>
          </a:lnRef>
          <a:fillRef idx="0">
            <a:schemeClr val="accent1"/>
          </a:fillRef>
          <a:effectRef idx="0">
            <a:schemeClr val="accent1"/>
          </a:effectRef>
          <a:fontRef idx="minor">
            <a:schemeClr val="tx1"/>
          </a:fontRef>
        </p:style>
      </p:cxnSp>
      <p:pic>
        <p:nvPicPr>
          <p:cNvPr id="36" name="Рисунок 35"/>
          <p:cNvPicPr>
            <a:picLocks noChangeAspect="1"/>
          </p:cNvPicPr>
          <p:nvPr/>
        </p:nvPicPr>
        <p:blipFill>
          <a:blip r:embed="rId15"/>
          <a:stretch>
            <a:fillRect/>
          </a:stretch>
        </p:blipFill>
        <p:spPr>
          <a:xfrm>
            <a:off x="9977438" y="4114800"/>
            <a:ext cx="2214562" cy="2881598"/>
          </a:xfrm>
          <a:prstGeom prst="rect">
            <a:avLst/>
          </a:prstGeom>
        </p:spPr>
      </p:pic>
      <p:cxnSp>
        <p:nvCxnSpPr>
          <p:cNvPr id="38" name="Прямая со стрелкой 37"/>
          <p:cNvCxnSpPr/>
          <p:nvPr/>
        </p:nvCxnSpPr>
        <p:spPr>
          <a:xfrm flipV="1">
            <a:off x="2249937" y="4052740"/>
            <a:ext cx="2437150" cy="1868418"/>
          </a:xfrm>
          <a:prstGeom prst="straightConnector1">
            <a:avLst/>
          </a:prstGeom>
          <a:ln w="38100">
            <a:solidFill>
              <a:srgbClr val="B2274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6546877" y="4097062"/>
            <a:ext cx="3430561" cy="592523"/>
          </a:xfrm>
          <a:prstGeom prst="straightConnector1">
            <a:avLst/>
          </a:prstGeom>
          <a:ln w="38100">
            <a:solidFill>
              <a:srgbClr val="B22746"/>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854903" y="6523389"/>
            <a:ext cx="339210" cy="307777"/>
          </a:xfrm>
          <a:prstGeom prst="rect">
            <a:avLst/>
          </a:prstGeom>
          <a:noFill/>
        </p:spPr>
        <p:txBody>
          <a:bodyPr wrap="square" rtlCol="0">
            <a:spAutoFit/>
          </a:bodyPr>
          <a:lstStyle/>
          <a:p>
            <a:r>
              <a:rPr lang="ru-RU" sz="1400" dirty="0">
                <a:solidFill>
                  <a:schemeClr val="bg1">
                    <a:lumMod val="9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1709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пись экрана 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98522" y="0"/>
            <a:ext cx="7806309" cy="6705004"/>
          </a:xfrm>
          <a:prstGeom prst="rect">
            <a:avLst/>
          </a:prstGeom>
        </p:spPr>
      </p:pic>
      <p:pic>
        <p:nvPicPr>
          <p:cNvPr id="5" name="Рисунок 4"/>
          <p:cNvPicPr>
            <a:picLocks noChangeAspect="1"/>
          </p:cNvPicPr>
          <p:nvPr/>
        </p:nvPicPr>
        <p:blipFill>
          <a:blip r:embed="rId6"/>
          <a:stretch>
            <a:fillRect/>
          </a:stretch>
        </p:blipFill>
        <p:spPr>
          <a:xfrm>
            <a:off x="9094964" y="3540906"/>
            <a:ext cx="3097036" cy="3164098"/>
          </a:xfrm>
          <a:prstGeom prst="rect">
            <a:avLst/>
          </a:prstGeom>
        </p:spPr>
      </p:pic>
      <p:sp>
        <p:nvSpPr>
          <p:cNvPr id="6" name="TextBox 5"/>
          <p:cNvSpPr txBox="1"/>
          <p:nvPr/>
        </p:nvSpPr>
        <p:spPr>
          <a:xfrm>
            <a:off x="11854903" y="6523389"/>
            <a:ext cx="339210" cy="307777"/>
          </a:xfrm>
          <a:prstGeom prst="rect">
            <a:avLst/>
          </a:prstGeom>
          <a:noFill/>
        </p:spPr>
        <p:txBody>
          <a:bodyPr wrap="square" rtlCol="0">
            <a:spAutoFit/>
          </a:bodyPr>
          <a:lstStyle/>
          <a:p>
            <a:r>
              <a:rPr lang="ru-RU" sz="1400" dirty="0">
                <a:solidFill>
                  <a:schemeClr val="bg1">
                    <a:lumMod val="95000"/>
                  </a:schemeClr>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27329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6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0"/>
                                        <p:tgtEl>
                                          <p:spTgt spid="5"/>
                                        </p:tgtEl>
                                      </p:cBhvr>
                                    </p:animEffect>
                                    <p:anim calcmode="lin" valueType="num">
                                      <p:cBhvr>
                                        <p:cTn id="10" dur="5000" fill="hold"/>
                                        <p:tgtEl>
                                          <p:spTgt spid="5"/>
                                        </p:tgtEl>
                                        <p:attrNameLst>
                                          <p:attrName>ppt_x</p:attrName>
                                        </p:attrNameLst>
                                      </p:cBhvr>
                                      <p:tavLst>
                                        <p:tav tm="0">
                                          <p:val>
                                            <p:strVal val="#ppt_x"/>
                                          </p:val>
                                        </p:tav>
                                        <p:tav tm="100000">
                                          <p:val>
                                            <p:strVal val="#ppt_x"/>
                                          </p:val>
                                        </p:tav>
                                      </p:tavLst>
                                    </p:anim>
                                    <p:anim calcmode="lin" valueType="num">
                                      <p:cBhvr>
                                        <p:cTn id="11" dur="5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18194"/>
            <a:ext cx="4159036" cy="3614862"/>
          </a:xfrm>
          <a:prstGeom prst="rect">
            <a:avLst/>
          </a:prstGeom>
        </p:spPr>
      </p:pic>
      <p:pic>
        <p:nvPicPr>
          <p:cNvPr id="6" name="Рисунок 5"/>
          <p:cNvPicPr>
            <a:picLocks noChangeAspect="1"/>
          </p:cNvPicPr>
          <p:nvPr/>
        </p:nvPicPr>
        <p:blipFill>
          <a:blip r:embed="rId4"/>
          <a:stretch>
            <a:fillRect/>
          </a:stretch>
        </p:blipFill>
        <p:spPr>
          <a:xfrm>
            <a:off x="0" y="0"/>
            <a:ext cx="4159036" cy="4507328"/>
          </a:xfrm>
          <a:prstGeom prst="rect">
            <a:avLst/>
          </a:prstGeom>
        </p:spPr>
      </p:pic>
      <p:pic>
        <p:nvPicPr>
          <p:cNvPr id="8" name="Рисунок 7"/>
          <p:cNvPicPr>
            <a:picLocks noChangeAspect="1"/>
          </p:cNvPicPr>
          <p:nvPr/>
        </p:nvPicPr>
        <p:blipFill>
          <a:blip r:embed="rId5"/>
          <a:stretch>
            <a:fillRect/>
          </a:stretch>
        </p:blipFill>
        <p:spPr>
          <a:xfrm>
            <a:off x="4644812" y="18194"/>
            <a:ext cx="2696703" cy="1055232"/>
          </a:xfrm>
          <a:prstGeom prst="rect">
            <a:avLst/>
          </a:prstGeom>
        </p:spPr>
      </p:pic>
      <p:pic>
        <p:nvPicPr>
          <p:cNvPr id="9" name="Рисунок 8"/>
          <p:cNvPicPr>
            <a:picLocks noChangeAspect="1"/>
          </p:cNvPicPr>
          <p:nvPr/>
        </p:nvPicPr>
        <p:blipFill>
          <a:blip r:embed="rId6"/>
          <a:stretch>
            <a:fillRect/>
          </a:stretch>
        </p:blipFill>
        <p:spPr>
          <a:xfrm>
            <a:off x="7483704" y="0"/>
            <a:ext cx="2493734" cy="2464904"/>
          </a:xfrm>
          <a:prstGeom prst="rect">
            <a:avLst/>
          </a:prstGeom>
        </p:spPr>
      </p:pic>
      <p:pic>
        <p:nvPicPr>
          <p:cNvPr id="10" name="Рисунок 9"/>
          <p:cNvPicPr>
            <a:picLocks noChangeAspect="1"/>
          </p:cNvPicPr>
          <p:nvPr/>
        </p:nvPicPr>
        <p:blipFill>
          <a:blip r:embed="rId7"/>
          <a:stretch>
            <a:fillRect/>
          </a:stretch>
        </p:blipFill>
        <p:spPr>
          <a:xfrm>
            <a:off x="-1" y="0"/>
            <a:ext cx="4349243" cy="5043488"/>
          </a:xfrm>
          <a:prstGeom prst="rect">
            <a:avLst/>
          </a:prstGeom>
        </p:spPr>
      </p:pic>
      <p:pic>
        <p:nvPicPr>
          <p:cNvPr id="12" name="Рисунок 11"/>
          <p:cNvPicPr>
            <a:picLocks noChangeAspect="1"/>
          </p:cNvPicPr>
          <p:nvPr/>
        </p:nvPicPr>
        <p:blipFill>
          <a:blip r:embed="rId8"/>
          <a:stretch>
            <a:fillRect/>
          </a:stretch>
        </p:blipFill>
        <p:spPr>
          <a:xfrm>
            <a:off x="4644811" y="18194"/>
            <a:ext cx="2696703" cy="1834493"/>
          </a:xfrm>
          <a:prstGeom prst="rect">
            <a:avLst/>
          </a:prstGeom>
        </p:spPr>
      </p:pic>
      <p:pic>
        <p:nvPicPr>
          <p:cNvPr id="13" name="Рисунок 12"/>
          <p:cNvPicPr>
            <a:picLocks noChangeAspect="1"/>
          </p:cNvPicPr>
          <p:nvPr/>
        </p:nvPicPr>
        <p:blipFill>
          <a:blip r:embed="rId9"/>
          <a:stretch>
            <a:fillRect/>
          </a:stretch>
        </p:blipFill>
        <p:spPr>
          <a:xfrm>
            <a:off x="9977438" y="981044"/>
            <a:ext cx="2214562" cy="3076606"/>
          </a:xfrm>
          <a:prstGeom prst="rect">
            <a:avLst/>
          </a:prstGeom>
        </p:spPr>
      </p:pic>
      <p:pic>
        <p:nvPicPr>
          <p:cNvPr id="24" name="Рисунок 23"/>
          <p:cNvPicPr>
            <a:picLocks noChangeAspect="1"/>
          </p:cNvPicPr>
          <p:nvPr/>
        </p:nvPicPr>
        <p:blipFill>
          <a:blip r:embed="rId10"/>
          <a:stretch>
            <a:fillRect/>
          </a:stretch>
        </p:blipFill>
        <p:spPr>
          <a:xfrm>
            <a:off x="9746" y="17482"/>
            <a:ext cx="4287595" cy="5654655"/>
          </a:xfrm>
          <a:prstGeom prst="rect">
            <a:avLst/>
          </a:prstGeom>
        </p:spPr>
      </p:pic>
      <p:pic>
        <p:nvPicPr>
          <p:cNvPr id="34" name="Рисунок 33"/>
          <p:cNvPicPr>
            <a:picLocks noChangeAspect="1"/>
          </p:cNvPicPr>
          <p:nvPr/>
        </p:nvPicPr>
        <p:blipFill>
          <a:blip r:embed="rId11"/>
          <a:stretch>
            <a:fillRect/>
          </a:stretch>
        </p:blipFill>
        <p:spPr>
          <a:xfrm>
            <a:off x="-3202" y="6295"/>
            <a:ext cx="4441410" cy="6271435"/>
          </a:xfrm>
          <a:prstGeom prst="rect">
            <a:avLst/>
          </a:prstGeom>
        </p:spPr>
      </p:pic>
      <p:pic>
        <p:nvPicPr>
          <p:cNvPr id="25" name="Рисунок 24"/>
          <p:cNvPicPr>
            <a:picLocks noChangeAspect="1"/>
          </p:cNvPicPr>
          <p:nvPr/>
        </p:nvPicPr>
        <p:blipFill>
          <a:blip r:embed="rId12"/>
          <a:stretch>
            <a:fillRect/>
          </a:stretch>
        </p:blipFill>
        <p:spPr>
          <a:xfrm>
            <a:off x="4648012" y="17482"/>
            <a:ext cx="2693502" cy="3120746"/>
          </a:xfrm>
          <a:prstGeom prst="rect">
            <a:avLst/>
          </a:prstGeom>
        </p:spPr>
      </p:pic>
      <p:pic>
        <p:nvPicPr>
          <p:cNvPr id="35" name="Рисунок 34"/>
          <p:cNvPicPr>
            <a:picLocks noChangeAspect="1"/>
          </p:cNvPicPr>
          <p:nvPr/>
        </p:nvPicPr>
        <p:blipFill>
          <a:blip r:embed="rId13"/>
          <a:stretch>
            <a:fillRect/>
          </a:stretch>
        </p:blipFill>
        <p:spPr>
          <a:xfrm>
            <a:off x="4644810" y="17482"/>
            <a:ext cx="2711099" cy="4506285"/>
          </a:xfrm>
          <a:prstGeom prst="rect">
            <a:avLst/>
          </a:prstGeom>
        </p:spPr>
      </p:pic>
      <p:pic>
        <p:nvPicPr>
          <p:cNvPr id="26" name="Рисунок 25"/>
          <p:cNvPicPr>
            <a:picLocks noChangeAspect="1"/>
          </p:cNvPicPr>
          <p:nvPr/>
        </p:nvPicPr>
        <p:blipFill>
          <a:blip r:embed="rId14"/>
          <a:stretch>
            <a:fillRect/>
          </a:stretch>
        </p:blipFill>
        <p:spPr>
          <a:xfrm>
            <a:off x="7469309" y="2519347"/>
            <a:ext cx="2493734" cy="3277928"/>
          </a:xfrm>
          <a:prstGeom prst="rect">
            <a:avLst/>
          </a:prstGeom>
        </p:spPr>
      </p:pic>
      <p:pic>
        <p:nvPicPr>
          <p:cNvPr id="36" name="Рисунок 35"/>
          <p:cNvPicPr>
            <a:picLocks noChangeAspect="1"/>
          </p:cNvPicPr>
          <p:nvPr/>
        </p:nvPicPr>
        <p:blipFill>
          <a:blip r:embed="rId15"/>
          <a:stretch>
            <a:fillRect/>
          </a:stretch>
        </p:blipFill>
        <p:spPr>
          <a:xfrm>
            <a:off x="9977438" y="4114800"/>
            <a:ext cx="2214562" cy="2881598"/>
          </a:xfrm>
          <a:prstGeom prst="rect">
            <a:avLst/>
          </a:prstGeom>
        </p:spPr>
      </p:pic>
      <p:sp>
        <p:nvSpPr>
          <p:cNvPr id="23" name="Полилиния: фигура 22"/>
          <p:cNvSpPr/>
          <p:nvPr/>
        </p:nvSpPr>
        <p:spPr>
          <a:xfrm>
            <a:off x="6992015" y="3274061"/>
            <a:ext cx="2985423" cy="2485289"/>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60343 w 2562472"/>
              <a:gd name="connsiteY0" fmla="*/ 302582 h 3569126"/>
              <a:gd name="connsiteX1" fmla="*/ 2450523 w 2562472"/>
              <a:gd name="connsiteY1" fmla="*/ 615732 h 3569126"/>
              <a:gd name="connsiteX2" fmla="*/ 2250107 w 2562472"/>
              <a:gd name="connsiteY2" fmla="*/ 3133464 h 3569126"/>
              <a:gd name="connsiteX3" fmla="*/ 283521 w 2562472"/>
              <a:gd name="connsiteY3" fmla="*/ 3358932 h 3569126"/>
              <a:gd name="connsiteX4" fmla="*/ 95630 w 2562472"/>
              <a:gd name="connsiteY4" fmla="*/ 941409 h 3569126"/>
              <a:gd name="connsiteX5" fmla="*/ 1090470 w 2562472"/>
              <a:gd name="connsiteY5" fmla="*/ 0 h 356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472" h="3569126">
                <a:moveTo>
                  <a:pt x="1160343" y="302582"/>
                </a:moveTo>
                <a:cubicBezTo>
                  <a:pt x="1714619" y="223250"/>
                  <a:pt x="2268896" y="143918"/>
                  <a:pt x="2450523" y="615732"/>
                </a:cubicBezTo>
                <a:cubicBezTo>
                  <a:pt x="2632150" y="1087546"/>
                  <a:pt x="2611274" y="2676264"/>
                  <a:pt x="2250107" y="3133464"/>
                </a:cubicBezTo>
                <a:cubicBezTo>
                  <a:pt x="1888940" y="3590664"/>
                  <a:pt x="642600" y="3724274"/>
                  <a:pt x="283521" y="3358932"/>
                </a:cubicBezTo>
                <a:cubicBezTo>
                  <a:pt x="-75558" y="2993590"/>
                  <a:pt x="-38861" y="1501231"/>
                  <a:pt x="95630" y="941409"/>
                </a:cubicBezTo>
                <a:cubicBezTo>
                  <a:pt x="230122" y="381587"/>
                  <a:pt x="297155" y="226512"/>
                  <a:pt x="1090470" y="0"/>
                </a:cubicBezTo>
              </a:path>
            </a:pathLst>
          </a:custGeom>
          <a:noFill/>
          <a:ln w="136525" cap="rnd">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олилиния: фигура 29"/>
          <p:cNvSpPr/>
          <p:nvPr/>
        </p:nvSpPr>
        <p:spPr>
          <a:xfrm>
            <a:off x="9720894" y="4720780"/>
            <a:ext cx="2471106" cy="2275618"/>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60343 w 2562472"/>
              <a:gd name="connsiteY0" fmla="*/ 302582 h 3569126"/>
              <a:gd name="connsiteX1" fmla="*/ 2450523 w 2562472"/>
              <a:gd name="connsiteY1" fmla="*/ 615732 h 3569126"/>
              <a:gd name="connsiteX2" fmla="*/ 2250107 w 2562472"/>
              <a:gd name="connsiteY2" fmla="*/ 3133464 h 3569126"/>
              <a:gd name="connsiteX3" fmla="*/ 283521 w 2562472"/>
              <a:gd name="connsiteY3" fmla="*/ 3358932 h 3569126"/>
              <a:gd name="connsiteX4" fmla="*/ 95630 w 2562472"/>
              <a:gd name="connsiteY4" fmla="*/ 941409 h 3569126"/>
              <a:gd name="connsiteX5" fmla="*/ 1090470 w 2562472"/>
              <a:gd name="connsiteY5" fmla="*/ 0 h 356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472" h="3569126">
                <a:moveTo>
                  <a:pt x="1160343" y="302582"/>
                </a:moveTo>
                <a:cubicBezTo>
                  <a:pt x="1714619" y="223250"/>
                  <a:pt x="2268896" y="143918"/>
                  <a:pt x="2450523" y="615732"/>
                </a:cubicBezTo>
                <a:cubicBezTo>
                  <a:pt x="2632150" y="1087546"/>
                  <a:pt x="2611274" y="2676264"/>
                  <a:pt x="2250107" y="3133464"/>
                </a:cubicBezTo>
                <a:cubicBezTo>
                  <a:pt x="1888940" y="3590664"/>
                  <a:pt x="642600" y="3724274"/>
                  <a:pt x="283521" y="3358932"/>
                </a:cubicBezTo>
                <a:cubicBezTo>
                  <a:pt x="-75558" y="2993590"/>
                  <a:pt x="-38861" y="1501231"/>
                  <a:pt x="95630" y="941409"/>
                </a:cubicBezTo>
                <a:cubicBezTo>
                  <a:pt x="230122" y="381587"/>
                  <a:pt x="297155" y="226512"/>
                  <a:pt x="1090470" y="0"/>
                </a:cubicBezTo>
              </a:path>
            </a:pathLst>
          </a:custGeom>
          <a:noFill/>
          <a:ln w="136525" cap="rnd">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олилиния: фигура 30"/>
          <p:cNvSpPr/>
          <p:nvPr/>
        </p:nvSpPr>
        <p:spPr>
          <a:xfrm>
            <a:off x="9720894" y="1657350"/>
            <a:ext cx="2603749" cy="2546867"/>
          </a:xfrm>
          <a:custGeom>
            <a:avLst/>
            <a:gdLst>
              <a:gd name="connsiteX0" fmla="*/ 1223017 w 2625146"/>
              <a:gd name="connsiteY0" fmla="*/ 388307 h 3654851"/>
              <a:gd name="connsiteX1" fmla="*/ 2513197 w 2625146"/>
              <a:gd name="connsiteY1" fmla="*/ 701457 h 3654851"/>
              <a:gd name="connsiteX2" fmla="*/ 2312781 w 2625146"/>
              <a:gd name="connsiteY2" fmla="*/ 3219189 h 3654851"/>
              <a:gd name="connsiteX3" fmla="*/ 346195 w 2625146"/>
              <a:gd name="connsiteY3" fmla="*/ 3444657 h 3654851"/>
              <a:gd name="connsiteX4" fmla="*/ 158304 w 2625146"/>
              <a:gd name="connsiteY4" fmla="*/ 1027134 h 3654851"/>
              <a:gd name="connsiteX5" fmla="*/ 2024682 w 2625146"/>
              <a:gd name="connsiteY5" fmla="*/ 0 h 3654851"/>
              <a:gd name="connsiteX0" fmla="*/ 1160343 w 2562472"/>
              <a:gd name="connsiteY0" fmla="*/ 302582 h 3569126"/>
              <a:gd name="connsiteX1" fmla="*/ 2450523 w 2562472"/>
              <a:gd name="connsiteY1" fmla="*/ 615732 h 3569126"/>
              <a:gd name="connsiteX2" fmla="*/ 2250107 w 2562472"/>
              <a:gd name="connsiteY2" fmla="*/ 3133464 h 3569126"/>
              <a:gd name="connsiteX3" fmla="*/ 283521 w 2562472"/>
              <a:gd name="connsiteY3" fmla="*/ 3358932 h 3569126"/>
              <a:gd name="connsiteX4" fmla="*/ 95630 w 2562472"/>
              <a:gd name="connsiteY4" fmla="*/ 941409 h 3569126"/>
              <a:gd name="connsiteX5" fmla="*/ 1090470 w 2562472"/>
              <a:gd name="connsiteY5" fmla="*/ 0 h 356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472" h="3569126">
                <a:moveTo>
                  <a:pt x="1160343" y="302582"/>
                </a:moveTo>
                <a:cubicBezTo>
                  <a:pt x="1714619" y="223250"/>
                  <a:pt x="2268896" y="143918"/>
                  <a:pt x="2450523" y="615732"/>
                </a:cubicBezTo>
                <a:cubicBezTo>
                  <a:pt x="2632150" y="1087546"/>
                  <a:pt x="2611274" y="2676264"/>
                  <a:pt x="2250107" y="3133464"/>
                </a:cubicBezTo>
                <a:cubicBezTo>
                  <a:pt x="1888940" y="3590664"/>
                  <a:pt x="642600" y="3724274"/>
                  <a:pt x="283521" y="3358932"/>
                </a:cubicBezTo>
                <a:cubicBezTo>
                  <a:pt x="-75558" y="2993590"/>
                  <a:pt x="-38861" y="1501231"/>
                  <a:pt x="95630" y="941409"/>
                </a:cubicBezTo>
                <a:cubicBezTo>
                  <a:pt x="230122" y="381587"/>
                  <a:pt x="297155" y="226512"/>
                  <a:pt x="1090470" y="0"/>
                </a:cubicBezTo>
              </a:path>
            </a:pathLst>
          </a:custGeom>
          <a:noFill/>
          <a:ln w="136525" cap="rnd">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11854903" y="6523389"/>
            <a:ext cx="339210" cy="307777"/>
          </a:xfrm>
          <a:prstGeom prst="rect">
            <a:avLst/>
          </a:prstGeom>
          <a:noFill/>
        </p:spPr>
        <p:txBody>
          <a:bodyPr wrap="square" rtlCol="0">
            <a:spAutoFit/>
          </a:bodyPr>
          <a:lstStyle/>
          <a:p>
            <a:r>
              <a:rPr lang="ru-RU" sz="1400" dirty="0">
                <a:solidFill>
                  <a:schemeClr val="bg1">
                    <a:lumMod val="95000"/>
                  </a:schemeClr>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50685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0"/>
            <a:ext cx="4096512" cy="4096512"/>
          </a:xfrm>
          <a:prstGeom prst="rect">
            <a:avLst/>
          </a:prstGeom>
        </p:spPr>
      </p:pic>
      <p:pic>
        <p:nvPicPr>
          <p:cNvPr id="6" name="Рисунок 5"/>
          <p:cNvPicPr>
            <a:picLocks noChangeAspect="1"/>
          </p:cNvPicPr>
          <p:nvPr/>
        </p:nvPicPr>
        <p:blipFill>
          <a:blip r:embed="rId4"/>
          <a:stretch>
            <a:fillRect/>
          </a:stretch>
        </p:blipFill>
        <p:spPr>
          <a:xfrm>
            <a:off x="0" y="0"/>
            <a:ext cx="4181856" cy="5511571"/>
          </a:xfrm>
          <a:prstGeom prst="rect">
            <a:avLst/>
          </a:prstGeom>
        </p:spPr>
      </p:pic>
      <p:pic>
        <p:nvPicPr>
          <p:cNvPr id="7" name="Рисунок 6"/>
          <p:cNvPicPr>
            <a:picLocks noChangeAspect="1"/>
          </p:cNvPicPr>
          <p:nvPr/>
        </p:nvPicPr>
        <p:blipFill>
          <a:blip r:embed="rId5"/>
          <a:stretch>
            <a:fillRect/>
          </a:stretch>
        </p:blipFill>
        <p:spPr>
          <a:xfrm>
            <a:off x="4096512" y="-2"/>
            <a:ext cx="3333804" cy="1898417"/>
          </a:xfrm>
          <a:prstGeom prst="rect">
            <a:avLst/>
          </a:prstGeom>
        </p:spPr>
      </p:pic>
      <p:pic>
        <p:nvPicPr>
          <p:cNvPr id="8" name="Рисунок 7"/>
          <p:cNvPicPr>
            <a:picLocks noChangeAspect="1"/>
          </p:cNvPicPr>
          <p:nvPr/>
        </p:nvPicPr>
        <p:blipFill>
          <a:blip r:embed="rId6"/>
          <a:stretch>
            <a:fillRect/>
          </a:stretch>
        </p:blipFill>
        <p:spPr>
          <a:xfrm>
            <a:off x="8948929" y="0"/>
            <a:ext cx="3243072" cy="3299310"/>
          </a:xfrm>
          <a:prstGeom prst="rect">
            <a:avLst/>
          </a:prstGeom>
        </p:spPr>
      </p:pic>
      <p:pic>
        <p:nvPicPr>
          <p:cNvPr id="4" name="Рисунок 3"/>
          <p:cNvPicPr>
            <a:picLocks noChangeAspect="1"/>
          </p:cNvPicPr>
          <p:nvPr/>
        </p:nvPicPr>
        <p:blipFill>
          <a:blip r:embed="rId7"/>
          <a:stretch>
            <a:fillRect/>
          </a:stretch>
        </p:blipFill>
        <p:spPr>
          <a:xfrm>
            <a:off x="1447709" y="1272810"/>
            <a:ext cx="9401132" cy="3689334"/>
          </a:xfrm>
          <a:prstGeom prst="rect">
            <a:avLst/>
          </a:prstGeom>
        </p:spPr>
      </p:pic>
      <p:pic>
        <p:nvPicPr>
          <p:cNvPr id="9" name="Рисунок 8"/>
          <p:cNvPicPr>
            <a:picLocks noChangeAspect="1"/>
          </p:cNvPicPr>
          <p:nvPr/>
        </p:nvPicPr>
        <p:blipFill>
          <a:blip r:embed="rId8"/>
          <a:stretch>
            <a:fillRect/>
          </a:stretch>
        </p:blipFill>
        <p:spPr>
          <a:xfrm>
            <a:off x="2063320" y="2237972"/>
            <a:ext cx="8169910" cy="4266508"/>
          </a:xfrm>
          <a:prstGeom prst="rect">
            <a:avLst/>
          </a:prstGeom>
          <a:ln w="161925">
            <a:solidFill>
              <a:srgbClr val="C00000"/>
            </a:solidFill>
          </a:ln>
        </p:spPr>
      </p:pic>
      <p:pic>
        <p:nvPicPr>
          <p:cNvPr id="10" name="Рисунок 9"/>
          <p:cNvPicPr>
            <a:picLocks noChangeAspect="1"/>
          </p:cNvPicPr>
          <p:nvPr/>
        </p:nvPicPr>
        <p:blipFill>
          <a:blip r:embed="rId8"/>
          <a:stretch>
            <a:fillRect/>
          </a:stretch>
        </p:blipFill>
        <p:spPr>
          <a:xfrm>
            <a:off x="7113248" y="4133499"/>
            <a:ext cx="5277723" cy="2756144"/>
          </a:xfrm>
          <a:prstGeom prst="rect">
            <a:avLst/>
          </a:prstGeom>
        </p:spPr>
      </p:pic>
      <p:pic>
        <p:nvPicPr>
          <p:cNvPr id="11" name="Рисунок 10"/>
          <p:cNvPicPr>
            <a:picLocks noChangeAspect="1"/>
          </p:cNvPicPr>
          <p:nvPr/>
        </p:nvPicPr>
        <p:blipFill>
          <a:blip r:embed="rId9"/>
          <a:stretch>
            <a:fillRect/>
          </a:stretch>
        </p:blipFill>
        <p:spPr>
          <a:xfrm>
            <a:off x="0" y="-2"/>
            <a:ext cx="7411946" cy="4324189"/>
          </a:xfrm>
          <a:prstGeom prst="rect">
            <a:avLst/>
          </a:prstGeom>
        </p:spPr>
      </p:pic>
      <p:sp>
        <p:nvSpPr>
          <p:cNvPr id="12" name="Прямоугольник 11"/>
          <p:cNvSpPr/>
          <p:nvPr/>
        </p:nvSpPr>
        <p:spPr>
          <a:xfrm>
            <a:off x="4634183" y="890740"/>
            <a:ext cx="213257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B22746"/>
                </a:solidFill>
              </a:rPr>
              <a:t>square</a:t>
            </a:r>
            <a:endParaRPr lang="ru-RU" sz="5400" b="1" cap="none" spc="0" dirty="0">
              <a:ln w="22225">
                <a:solidFill>
                  <a:schemeClr val="accent2"/>
                </a:solidFill>
                <a:prstDash val="solid"/>
              </a:ln>
              <a:solidFill>
                <a:srgbClr val="B22746"/>
              </a:solidFill>
              <a:effectLst/>
            </a:endParaRPr>
          </a:p>
        </p:txBody>
      </p:sp>
      <p:sp>
        <p:nvSpPr>
          <p:cNvPr id="13" name="Прямоугольник 12"/>
          <p:cNvSpPr/>
          <p:nvPr/>
        </p:nvSpPr>
        <p:spPr>
          <a:xfrm>
            <a:off x="4459787" y="2168024"/>
            <a:ext cx="260725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B22746"/>
                </a:solidFill>
              </a:rPr>
              <a:t>hexagon</a:t>
            </a:r>
            <a:endParaRPr lang="ru-RU" sz="5400" b="1" cap="none" spc="0" dirty="0">
              <a:ln w="22225">
                <a:solidFill>
                  <a:schemeClr val="accent2"/>
                </a:solidFill>
                <a:prstDash val="solid"/>
              </a:ln>
              <a:solidFill>
                <a:srgbClr val="B22746"/>
              </a:solidFill>
              <a:effectLst/>
            </a:endParaRPr>
          </a:p>
        </p:txBody>
      </p:sp>
      <p:sp>
        <p:nvSpPr>
          <p:cNvPr id="14" name="Прямоугольник 13"/>
          <p:cNvSpPr/>
          <p:nvPr/>
        </p:nvSpPr>
        <p:spPr>
          <a:xfrm>
            <a:off x="4441329" y="3400857"/>
            <a:ext cx="291073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B22746"/>
                </a:solidFill>
              </a:rPr>
              <a:t>pentagon</a:t>
            </a:r>
            <a:endParaRPr lang="ru-RU" sz="5400" b="1" cap="none" spc="0" dirty="0">
              <a:ln w="22225">
                <a:solidFill>
                  <a:schemeClr val="accent2"/>
                </a:solidFill>
                <a:prstDash val="solid"/>
              </a:ln>
              <a:solidFill>
                <a:srgbClr val="B22746"/>
              </a:solidFill>
              <a:effectLst/>
            </a:endParaRPr>
          </a:p>
        </p:txBody>
      </p:sp>
      <p:sp>
        <p:nvSpPr>
          <p:cNvPr id="15" name="TextBox 14"/>
          <p:cNvSpPr txBox="1"/>
          <p:nvPr/>
        </p:nvSpPr>
        <p:spPr>
          <a:xfrm>
            <a:off x="11854903" y="6523389"/>
            <a:ext cx="339210" cy="307777"/>
          </a:xfrm>
          <a:prstGeom prst="rect">
            <a:avLst/>
          </a:prstGeom>
          <a:noFill/>
        </p:spPr>
        <p:txBody>
          <a:bodyPr wrap="square" rtlCol="0">
            <a:spAutoFit/>
          </a:bodyPr>
          <a:lstStyle/>
          <a:p>
            <a:r>
              <a:rPr lang="ru-RU" sz="1400" dirty="0">
                <a:solidFill>
                  <a:schemeClr val="bg1">
                    <a:lumMod val="95000"/>
                  </a:schemeClr>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0815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nodeType="clickEffect">
                                  <p:stCondLst>
                                    <p:cond delay="0"/>
                                  </p:stCondLst>
                                  <p:childTnLst>
                                    <p:animMotion origin="layout" path="M 3.125E-6 1.48148E-6 L 0.06705 -0.05556 C 0.08099 -0.06806 0.10195 -0.07477 0.12396 -0.07477 C 0.14896 -0.07477 0.16901 -0.06806 0.18294 -0.05556 L 0.25 1.48148E-6 " pathEditMode="relative" rAng="0" ptsTypes="AAAAA">
                                      <p:cBhvr>
                                        <p:cTn id="30" dur="2000" fill="hold"/>
                                        <p:tgtEl>
                                          <p:spTgt spid="9"/>
                                        </p:tgtEl>
                                        <p:attrNameLst>
                                          <p:attrName>ppt_x</p:attrName>
                                          <p:attrName>ppt_y</p:attrName>
                                        </p:attrNameLst>
                                      </p:cBhvr>
                                      <p:rCtr x="12500" y="-3750"/>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par>
                          <p:cTn id="42" fill="hold">
                            <p:stCondLst>
                              <p:cond delay="0"/>
                            </p:stCondLst>
                            <p:childTnLst>
                              <p:par>
                                <p:cTn id="43" presetID="1" presetClass="exit" presetSubtype="0" fill="hold" nodeType="after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p:cNvSpPr/>
          <p:nvPr/>
        </p:nvSpPr>
        <p:spPr>
          <a:xfrm>
            <a:off x="542921" y="557214"/>
            <a:ext cx="4329113" cy="800100"/>
          </a:xfrm>
          <a:prstGeom prst="roundRect">
            <a:avLst/>
          </a:prstGeom>
          <a:solidFill>
            <a:srgbClr val="39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Arial Black" panose="020B0A04020102020204" pitchFamily="34" charset="0"/>
              </a:rPr>
              <a:t>1</a:t>
            </a:r>
            <a:r>
              <a:rPr lang="ru-RU" sz="1600" b="1" dirty="0">
                <a:latin typeface="Arial Black" panose="020B0A04020102020204" pitchFamily="34" charset="0"/>
              </a:rPr>
              <a:t>. </a:t>
            </a:r>
            <a:r>
              <a:rPr lang="en-US" sz="1600" dirty="0">
                <a:latin typeface="Arial Black" panose="020B0A04020102020204" pitchFamily="34" charset="0"/>
              </a:rPr>
              <a:t>Long</a:t>
            </a:r>
            <a:r>
              <a:rPr lang="ru-RU" sz="1600" dirty="0">
                <a:latin typeface="Arial Black" panose="020B0A04020102020204" pitchFamily="34" charset="0"/>
              </a:rPr>
              <a:t>  </a:t>
            </a:r>
            <a:r>
              <a:rPr lang="ru-RU" sz="1600" dirty="0" err="1">
                <a:latin typeface="Arial Black" panose="020B0A04020102020204" pitchFamily="34" charset="0"/>
              </a:rPr>
              <a:t>linear</a:t>
            </a:r>
            <a:r>
              <a:rPr lang="ru-RU" sz="1600" dirty="0">
                <a:latin typeface="Arial Black" panose="020B0A04020102020204" pitchFamily="34" charset="0"/>
              </a:rPr>
              <a:t> Program</a:t>
            </a:r>
            <a:r>
              <a:rPr lang="en-US" sz="1600" dirty="0">
                <a:latin typeface="Arial Black" panose="020B0A04020102020204" pitchFamily="34" charset="0"/>
              </a:rPr>
              <a:t>.</a:t>
            </a:r>
            <a:endParaRPr lang="ru-RU" sz="1600" dirty="0">
              <a:latin typeface="Arial Black" panose="020B0A04020102020204" pitchFamily="34" charset="0"/>
            </a:endParaRPr>
          </a:p>
          <a:p>
            <a:pPr algn="ctr"/>
            <a:endParaRPr lang="ru-RU" sz="1600" dirty="0">
              <a:latin typeface="Arial Black" panose="020B0A04020102020204" pitchFamily="34" charset="0"/>
            </a:endParaRPr>
          </a:p>
        </p:txBody>
      </p:sp>
      <p:sp>
        <p:nvSpPr>
          <p:cNvPr id="5" name="Прямоугольник: скругленные углы 4"/>
          <p:cNvSpPr/>
          <p:nvPr/>
        </p:nvSpPr>
        <p:spPr>
          <a:xfrm>
            <a:off x="542924" y="1466852"/>
            <a:ext cx="4329113" cy="800100"/>
          </a:xfrm>
          <a:prstGeom prst="roundRect">
            <a:avLst/>
          </a:prstGeom>
          <a:solidFill>
            <a:srgbClr val="39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a:latin typeface="Arial Black" panose="020B0A04020102020204" pitchFamily="34" charset="0"/>
              </a:rPr>
              <a:t>2. </a:t>
            </a:r>
            <a:r>
              <a:rPr lang="en-US" sz="1600" dirty="0">
                <a:latin typeface="Arial Black" panose="020B0A04020102020204" pitchFamily="34" charset="0"/>
              </a:rPr>
              <a:t>Usage of loops and conditions.</a:t>
            </a:r>
            <a:endParaRPr lang="ru-RU" sz="1600" dirty="0">
              <a:latin typeface="Arial Black" panose="020B0A04020102020204" pitchFamily="34" charset="0"/>
            </a:endParaRPr>
          </a:p>
          <a:p>
            <a:pPr algn="ctr"/>
            <a:endParaRPr lang="ru-RU" sz="1600" dirty="0">
              <a:latin typeface="Arial Black" panose="020B0A04020102020204" pitchFamily="34" charset="0"/>
            </a:endParaRPr>
          </a:p>
        </p:txBody>
      </p:sp>
      <p:sp>
        <p:nvSpPr>
          <p:cNvPr id="7" name="Прямоугольник: скругленные углы 6"/>
          <p:cNvSpPr/>
          <p:nvPr/>
        </p:nvSpPr>
        <p:spPr>
          <a:xfrm>
            <a:off x="542923" y="2376489"/>
            <a:ext cx="4329113" cy="1109661"/>
          </a:xfrm>
          <a:prstGeom prst="roundRect">
            <a:avLst/>
          </a:prstGeom>
          <a:solidFill>
            <a:srgbClr val="39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Arial Black" panose="020B0A04020102020204" pitchFamily="34" charset="0"/>
              </a:rPr>
              <a:t>3. </a:t>
            </a:r>
            <a:r>
              <a:rPr lang="en-US" sz="1600" dirty="0">
                <a:latin typeface="Arial Black" panose="020B0A04020102020204" pitchFamily="34" charset="0"/>
              </a:rPr>
              <a:t>Select and aggregate program pieces by it meanings. Giving them speaking names.</a:t>
            </a:r>
            <a:endParaRPr lang="ru-RU" sz="1600" dirty="0">
              <a:latin typeface="Arial Black" panose="020B0A04020102020204" pitchFamily="34" charset="0"/>
            </a:endParaRPr>
          </a:p>
        </p:txBody>
      </p:sp>
      <p:sp>
        <p:nvSpPr>
          <p:cNvPr id="8" name="Прямоугольник: скругленные углы 7"/>
          <p:cNvSpPr/>
          <p:nvPr/>
        </p:nvSpPr>
        <p:spPr>
          <a:xfrm>
            <a:off x="542922" y="3595687"/>
            <a:ext cx="4329113" cy="704851"/>
          </a:xfrm>
          <a:prstGeom prst="roundRect">
            <a:avLst/>
          </a:prstGeom>
          <a:solidFill>
            <a:srgbClr val="39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Arial Black" panose="020B0A04020102020204" pitchFamily="34" charset="0"/>
              </a:rPr>
              <a:t>4. </a:t>
            </a:r>
            <a:r>
              <a:rPr lang="en-US" sz="1600" dirty="0">
                <a:latin typeface="Arial Black" panose="020B0A04020102020204" pitchFamily="34" charset="0"/>
              </a:rPr>
              <a:t>Create a library of procedures. </a:t>
            </a:r>
            <a:endParaRPr lang="ru-RU" sz="1600" dirty="0">
              <a:latin typeface="Arial Black" panose="020B0A04020102020204" pitchFamily="34" charset="0"/>
            </a:endParaRPr>
          </a:p>
        </p:txBody>
      </p:sp>
      <p:sp>
        <p:nvSpPr>
          <p:cNvPr id="9" name="Прямоугольник: скругленные углы 8"/>
          <p:cNvSpPr/>
          <p:nvPr/>
        </p:nvSpPr>
        <p:spPr>
          <a:xfrm>
            <a:off x="542922" y="4410075"/>
            <a:ext cx="4329113" cy="919163"/>
          </a:xfrm>
          <a:prstGeom prst="roundRect">
            <a:avLst/>
          </a:prstGeom>
          <a:solidFill>
            <a:srgbClr val="39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Arial Black" panose="020B0A04020102020204" pitchFamily="34" charset="0"/>
              </a:rPr>
              <a:t>5. </a:t>
            </a:r>
            <a:r>
              <a:rPr lang="ru-RU" sz="1600" dirty="0" err="1">
                <a:latin typeface="Arial Black" panose="020B0A04020102020204" pitchFamily="34" charset="0"/>
              </a:rPr>
              <a:t>Combine</a:t>
            </a:r>
            <a:r>
              <a:rPr lang="ru-RU" sz="1600" dirty="0">
                <a:latin typeface="Arial Black" panose="020B0A04020102020204" pitchFamily="34" charset="0"/>
              </a:rPr>
              <a:t> </a:t>
            </a:r>
            <a:r>
              <a:rPr lang="ru-RU" sz="1600" dirty="0" err="1">
                <a:latin typeface="Arial Black" panose="020B0A04020102020204" pitchFamily="34" charset="0"/>
              </a:rPr>
              <a:t>procedures</a:t>
            </a:r>
            <a:r>
              <a:rPr lang="ru-RU" sz="1600" dirty="0">
                <a:latin typeface="Arial Black" panose="020B0A04020102020204" pitchFamily="34" charset="0"/>
              </a:rPr>
              <a:t> </a:t>
            </a:r>
            <a:r>
              <a:rPr lang="ru-RU" sz="1600" dirty="0" err="1">
                <a:latin typeface="Arial Black" panose="020B0A04020102020204" pitchFamily="34" charset="0"/>
              </a:rPr>
              <a:t>multipl</a:t>
            </a:r>
            <a:r>
              <a:rPr lang="en-US" sz="1600" dirty="0">
                <a:latin typeface="Arial Black" panose="020B0A04020102020204" pitchFamily="34" charset="0"/>
              </a:rPr>
              <a:t>e</a:t>
            </a:r>
            <a:r>
              <a:rPr lang="ru-RU" sz="1600" dirty="0">
                <a:latin typeface="Arial Black" panose="020B0A04020102020204" pitchFamily="34" charset="0"/>
              </a:rPr>
              <a:t> </a:t>
            </a:r>
            <a:r>
              <a:rPr lang="ru-RU" sz="1600" dirty="0" err="1">
                <a:latin typeface="Arial Black" panose="020B0A04020102020204" pitchFamily="34" charset="0"/>
              </a:rPr>
              <a:t>times</a:t>
            </a:r>
            <a:r>
              <a:rPr lang="en-US" sz="1600" dirty="0">
                <a:latin typeface="Arial Black" panose="020B0A04020102020204" pitchFamily="34" charset="0"/>
              </a:rPr>
              <a:t>.</a:t>
            </a:r>
            <a:endParaRPr lang="ru-RU" sz="1600" dirty="0">
              <a:latin typeface="Arial Black" panose="020B0A04020102020204" pitchFamily="34" charset="0"/>
            </a:endParaRPr>
          </a:p>
        </p:txBody>
      </p:sp>
      <p:sp>
        <p:nvSpPr>
          <p:cNvPr id="10" name="Прямоугольник: скругленные углы 9"/>
          <p:cNvSpPr/>
          <p:nvPr/>
        </p:nvSpPr>
        <p:spPr>
          <a:xfrm>
            <a:off x="542922" y="5438775"/>
            <a:ext cx="4329113" cy="1100136"/>
          </a:xfrm>
          <a:prstGeom prst="roundRect">
            <a:avLst/>
          </a:prstGeom>
          <a:solidFill>
            <a:srgbClr val="39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Arial Black" panose="020B0A04020102020204" pitchFamily="34" charset="0"/>
              </a:rPr>
              <a:t>6. </a:t>
            </a:r>
            <a:r>
              <a:rPr lang="en-US" sz="1600" dirty="0">
                <a:latin typeface="Arial Black" panose="020B0A04020102020204" pitchFamily="34" charset="0"/>
              </a:rPr>
              <a:t>Looking for similarities in procedures. Create parametrized procedures.</a:t>
            </a:r>
            <a:endParaRPr lang="ru-RU" sz="1600" dirty="0">
              <a:latin typeface="Arial Black" panose="020B0A04020102020204" pitchFamily="34" charset="0"/>
            </a:endParaRPr>
          </a:p>
          <a:p>
            <a:pPr algn="ctr"/>
            <a:endParaRPr lang="ru-RU" sz="1600" dirty="0">
              <a:latin typeface="Arial Black" panose="020B0A04020102020204" pitchFamily="34" charset="0"/>
            </a:endParaRPr>
          </a:p>
        </p:txBody>
      </p:sp>
      <p:sp>
        <p:nvSpPr>
          <p:cNvPr id="11" name="Стрелка: изогнутая вправо 10"/>
          <p:cNvSpPr/>
          <p:nvPr/>
        </p:nvSpPr>
        <p:spPr>
          <a:xfrm flipH="1" flipV="1">
            <a:off x="5014910" y="714376"/>
            <a:ext cx="814390" cy="1285875"/>
          </a:xfrm>
          <a:prstGeom prst="curvedRightArrow">
            <a:avLst/>
          </a:prstGeom>
          <a:solidFill>
            <a:srgbClr val="B22746"/>
          </a:solidFill>
          <a:ln>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B22746"/>
              </a:solidFill>
            </a:endParaRPr>
          </a:p>
        </p:txBody>
      </p:sp>
      <p:sp>
        <p:nvSpPr>
          <p:cNvPr id="12" name="Стрелка: изогнутая вправо 11"/>
          <p:cNvSpPr/>
          <p:nvPr/>
        </p:nvSpPr>
        <p:spPr>
          <a:xfrm flipH="1" flipV="1">
            <a:off x="5014910" y="2000251"/>
            <a:ext cx="814390" cy="1285875"/>
          </a:xfrm>
          <a:prstGeom prst="curvedRightArrow">
            <a:avLst/>
          </a:prstGeom>
          <a:solidFill>
            <a:srgbClr val="B22746"/>
          </a:solidFill>
          <a:ln>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Стрелка: изогнутая вправо 12"/>
          <p:cNvSpPr/>
          <p:nvPr/>
        </p:nvSpPr>
        <p:spPr>
          <a:xfrm flipH="1" flipV="1">
            <a:off x="5014910" y="3757613"/>
            <a:ext cx="814390" cy="2231230"/>
          </a:xfrm>
          <a:prstGeom prst="curvedRightArrow">
            <a:avLst/>
          </a:prstGeom>
          <a:solidFill>
            <a:srgbClr val="B22746"/>
          </a:solidFill>
          <a:ln>
            <a:solidFill>
              <a:srgbClr val="B22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p:cNvSpPr/>
          <p:nvPr/>
        </p:nvSpPr>
        <p:spPr>
          <a:xfrm rot="16200000">
            <a:off x="3563980" y="3193762"/>
            <a:ext cx="5045997" cy="584775"/>
          </a:xfrm>
          <a:prstGeom prst="rect">
            <a:avLst/>
          </a:prstGeom>
          <a:noFill/>
        </p:spPr>
        <p:txBody>
          <a:bodyPr wrap="none" lIns="91440" tIns="45720" rIns="91440" bIns="45720">
            <a:spAutoFit/>
          </a:bodyPr>
          <a:lstStyle/>
          <a:p>
            <a:pPr algn="ctr"/>
            <a:r>
              <a:rPr lang="en-US" sz="3200" b="1" spc="300" dirty="0">
                <a:ln w="3175">
                  <a:solidFill>
                    <a:srgbClr val="002060"/>
                  </a:solidFill>
                  <a:prstDash val="solid"/>
                </a:ln>
                <a:solidFill>
                  <a:srgbClr val="B22746"/>
                </a:solidFill>
                <a:latin typeface="Arial Black" panose="020B0A04020102020204" pitchFamily="34" charset="0"/>
              </a:rPr>
              <a:t>step back and edit</a:t>
            </a:r>
            <a:endParaRPr lang="ru-RU" sz="3200" b="1" spc="300" dirty="0">
              <a:ln w="3175">
                <a:solidFill>
                  <a:srgbClr val="002060"/>
                </a:solidFill>
                <a:prstDash val="solid"/>
              </a:ln>
              <a:solidFill>
                <a:srgbClr val="B22746"/>
              </a:solidFill>
              <a:latin typeface="Arial Black" panose="020B0A04020102020204" pitchFamily="34" charset="0"/>
            </a:endParaRPr>
          </a:p>
        </p:txBody>
      </p:sp>
      <p:sp>
        <p:nvSpPr>
          <p:cNvPr id="15" name="Прямоугольник 14"/>
          <p:cNvSpPr/>
          <p:nvPr/>
        </p:nvSpPr>
        <p:spPr>
          <a:xfrm>
            <a:off x="1758005" y="0"/>
            <a:ext cx="2132315" cy="584775"/>
          </a:xfrm>
          <a:prstGeom prst="rect">
            <a:avLst/>
          </a:prstGeom>
          <a:noFill/>
        </p:spPr>
        <p:txBody>
          <a:bodyPr wrap="none" lIns="91440" tIns="45720" rIns="91440" bIns="45720">
            <a:spAutoFit/>
          </a:bodyPr>
          <a:lstStyle/>
          <a:p>
            <a:pPr algn="ctr"/>
            <a:r>
              <a:rPr lang="en-US" sz="3200" b="1" cap="none" spc="0" dirty="0">
                <a:ln w="3175">
                  <a:solidFill>
                    <a:srgbClr val="002060"/>
                  </a:solidFill>
                  <a:prstDash val="solid"/>
                </a:ln>
                <a:solidFill>
                  <a:srgbClr val="B22746"/>
                </a:solidFill>
                <a:effectLst/>
                <a:latin typeface="Arial Black" panose="020B0A04020102020204" pitchFamily="34" charset="0"/>
              </a:rPr>
              <a:t>STAGES</a:t>
            </a:r>
            <a:r>
              <a:rPr lang="ru-RU" sz="3200" b="1" cap="none" spc="0" dirty="0">
                <a:ln w="3175">
                  <a:solidFill>
                    <a:srgbClr val="002060"/>
                  </a:solidFill>
                  <a:prstDash val="solid"/>
                </a:ln>
                <a:solidFill>
                  <a:srgbClr val="B22746"/>
                </a:solidFill>
                <a:effectLst/>
                <a:latin typeface="Arial Black" panose="020B0A04020102020204" pitchFamily="34" charset="0"/>
              </a:rPr>
              <a:t>:</a:t>
            </a:r>
          </a:p>
        </p:txBody>
      </p:sp>
      <p:sp>
        <p:nvSpPr>
          <p:cNvPr id="16" name="Прямоугольник 15"/>
          <p:cNvSpPr/>
          <p:nvPr/>
        </p:nvSpPr>
        <p:spPr>
          <a:xfrm>
            <a:off x="8692824" y="-27561"/>
            <a:ext cx="2169184" cy="584775"/>
          </a:xfrm>
          <a:prstGeom prst="rect">
            <a:avLst/>
          </a:prstGeom>
          <a:noFill/>
        </p:spPr>
        <p:txBody>
          <a:bodyPr wrap="none" lIns="91440" tIns="45720" rIns="91440" bIns="45720">
            <a:spAutoFit/>
          </a:bodyPr>
          <a:lstStyle/>
          <a:p>
            <a:pPr algn="ctr"/>
            <a:r>
              <a:rPr lang="en-US" sz="3200" b="1" cap="none" spc="0" dirty="0">
                <a:ln w="3175">
                  <a:solidFill>
                    <a:srgbClr val="002060"/>
                  </a:solidFill>
                  <a:prstDash val="solid"/>
                </a:ln>
                <a:solidFill>
                  <a:srgbClr val="B22746"/>
                </a:solidFill>
                <a:effectLst/>
                <a:latin typeface="Arial Black" panose="020B0A04020102020204" pitchFamily="34" charset="0"/>
              </a:rPr>
              <a:t>Accents</a:t>
            </a:r>
            <a:r>
              <a:rPr lang="ru-RU" sz="3200" b="1" cap="none" spc="0" dirty="0">
                <a:ln w="3175">
                  <a:solidFill>
                    <a:srgbClr val="002060"/>
                  </a:solidFill>
                  <a:prstDash val="solid"/>
                </a:ln>
                <a:solidFill>
                  <a:srgbClr val="B22746"/>
                </a:solidFill>
                <a:effectLst/>
                <a:latin typeface="Arial Black" panose="020B0A04020102020204" pitchFamily="34" charset="0"/>
              </a:rPr>
              <a:t>:</a:t>
            </a:r>
          </a:p>
        </p:txBody>
      </p:sp>
      <p:sp>
        <p:nvSpPr>
          <p:cNvPr id="17" name="Прямоугольник 16"/>
          <p:cNvSpPr/>
          <p:nvPr/>
        </p:nvSpPr>
        <p:spPr>
          <a:xfrm>
            <a:off x="6929434" y="588404"/>
            <a:ext cx="5476875" cy="6401753"/>
          </a:xfrm>
          <a:prstGeom prst="rect">
            <a:avLst/>
          </a:prstGeom>
        </p:spPr>
        <p:txBody>
          <a:bodyPr wrap="square">
            <a:spAutoFit/>
          </a:bodyPr>
          <a:lstStyle/>
          <a:p>
            <a:pPr marL="342900" indent="-342900">
              <a:lnSpc>
                <a:spcPct val="150000"/>
              </a:lnSpc>
              <a:spcAft>
                <a:spcPts val="800"/>
              </a:spcAft>
              <a:buClr>
                <a:srgbClr val="FF0000"/>
              </a:buClr>
              <a:buFont typeface="Wingdings" panose="05000000000000000000" pitchFamily="2" charset="2"/>
              <a:buChar char="ü"/>
            </a:pPr>
            <a:r>
              <a:rPr lang="en-US"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from simple to complex</a:t>
            </a:r>
          </a:p>
          <a:p>
            <a:pPr>
              <a:lnSpc>
                <a:spcPct val="150000"/>
              </a:lnSpc>
              <a:spcAft>
                <a:spcPts val="800"/>
              </a:spcAft>
              <a:buClr>
                <a:srgbClr val="FF0000"/>
              </a:buClr>
            </a:pPr>
            <a:endParaRPr lang="ru-RU" sz="800"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Clr>
                <a:srgbClr val="FF0000"/>
              </a:buClr>
              <a:buFont typeface="Wingdings" panose="05000000000000000000" pitchFamily="2" charset="2"/>
              <a:buChar char="ü"/>
            </a:pPr>
            <a:r>
              <a:rPr lang="en-US"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every step is worked out</a:t>
            </a:r>
          </a:p>
          <a:p>
            <a:pPr>
              <a:lnSpc>
                <a:spcPct val="150000"/>
              </a:lnSpc>
              <a:spcAft>
                <a:spcPts val="800"/>
              </a:spcAft>
              <a:buClr>
                <a:srgbClr val="FF0000"/>
              </a:buClr>
            </a:pPr>
            <a:endParaRPr lang="ru-RU" sz="800"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Clr>
                <a:srgbClr val="FF0000"/>
              </a:buClr>
              <a:buFont typeface="Wingdings" panose="05000000000000000000" pitchFamily="2" charset="2"/>
              <a:buChar char="ü"/>
            </a:pPr>
            <a:r>
              <a:rPr lang="en-US"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a lot of various examples</a:t>
            </a:r>
          </a:p>
          <a:p>
            <a:pPr>
              <a:lnSpc>
                <a:spcPct val="150000"/>
              </a:lnSpc>
              <a:spcAft>
                <a:spcPts val="800"/>
              </a:spcAft>
              <a:buClr>
                <a:srgbClr val="FF0000"/>
              </a:buClr>
            </a:pPr>
            <a:endParaRPr lang="en-US" sz="800"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Clr>
                <a:srgbClr val="FF0000"/>
              </a:buClr>
              <a:buFont typeface="Wingdings" panose="05000000000000000000" pitchFamily="2" charset="2"/>
              <a:buChar char="ü"/>
            </a:pPr>
            <a:r>
              <a:rPr lang="en-US"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blocks have only speaking names</a:t>
            </a:r>
          </a:p>
          <a:p>
            <a:pPr>
              <a:lnSpc>
                <a:spcPct val="150000"/>
              </a:lnSpc>
              <a:spcAft>
                <a:spcPts val="800"/>
              </a:spcAft>
              <a:buClr>
                <a:srgbClr val="FF0000"/>
              </a:buClr>
            </a:pPr>
            <a:endParaRPr lang="en-US" sz="800"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Clr>
                <a:srgbClr val="FF0000"/>
              </a:buClr>
              <a:buFont typeface="Wingdings" panose="05000000000000000000" pitchFamily="2" charset="2"/>
              <a:buChar char="ü"/>
            </a:pPr>
            <a:r>
              <a:rPr lang="en-US"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multiple usage of procedures</a:t>
            </a:r>
          </a:p>
          <a:p>
            <a:pPr marL="342900" indent="-342900">
              <a:lnSpc>
                <a:spcPct val="150000"/>
              </a:lnSpc>
              <a:spcAft>
                <a:spcPts val="800"/>
              </a:spcAft>
              <a:buClr>
                <a:srgbClr val="FF0000"/>
              </a:buClr>
              <a:buFont typeface="Wingdings" panose="05000000000000000000" pitchFamily="2" charset="2"/>
              <a:buChar char="ü"/>
            </a:pPr>
            <a:endParaRPr lang="en-US" sz="800"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Clr>
                <a:srgbClr val="FF0000"/>
              </a:buClr>
              <a:buFont typeface="Wingdings" panose="05000000000000000000" pitchFamily="2" charset="2"/>
              <a:buChar char="ü"/>
            </a:pPr>
            <a:r>
              <a:rPr lang="en-US"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retrospective call back to the old program realizations</a:t>
            </a:r>
          </a:p>
          <a:p>
            <a:pPr>
              <a:lnSpc>
                <a:spcPct val="150000"/>
              </a:lnSpc>
              <a:spcAft>
                <a:spcPts val="800"/>
              </a:spcAft>
              <a:buClr>
                <a:srgbClr val="FF0000"/>
              </a:buClr>
            </a:pPr>
            <a:endParaRPr lang="ru-RU" sz="800"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Clr>
                <a:srgbClr val="FF0000"/>
              </a:buClr>
              <a:buFont typeface="Wingdings" panose="05000000000000000000" pitchFamily="2" charset="2"/>
              <a:buChar char="ü"/>
            </a:pPr>
            <a:r>
              <a:rPr lang="ru-RU" b="1" dirty="0" err="1">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pair</a:t>
            </a:r>
            <a:r>
              <a:rPr lang="ru-RU"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 </a:t>
            </a:r>
            <a:r>
              <a:rPr lang="en-US"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and team</a:t>
            </a:r>
            <a:r>
              <a:rPr lang="ru-RU"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 </a:t>
            </a:r>
            <a:r>
              <a:rPr lang="ru-RU" b="1" dirty="0" err="1">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programming</a:t>
            </a:r>
            <a:r>
              <a:rPr lang="ru-RU"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 </a:t>
            </a:r>
            <a:r>
              <a:rPr lang="ru-RU" b="1" dirty="0" err="1">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and</a:t>
            </a:r>
            <a:r>
              <a:rPr lang="ru-RU"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 </a:t>
            </a:r>
            <a:r>
              <a:rPr lang="ru-RU" b="1" dirty="0" err="1">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usage</a:t>
            </a:r>
            <a:r>
              <a:rPr lang="ru-RU"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 </a:t>
            </a:r>
            <a:r>
              <a:rPr lang="ru-RU" b="1" dirty="0" err="1">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of</a:t>
            </a:r>
            <a:r>
              <a:rPr lang="ru-RU"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 </a:t>
            </a:r>
            <a:r>
              <a:rPr lang="ru-RU" b="1" dirty="0" err="1">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rPr>
              <a:t>blocks-procedures</a:t>
            </a:r>
            <a:endParaRPr lang="ru-RU" b="1" dirty="0">
              <a:solidFill>
                <a:schemeClr val="tx1">
                  <a:lumMod val="85000"/>
                  <a:lumOff val="15000"/>
                </a:schemeClr>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92130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2392</TotalTime>
  <Words>1172</Words>
  <Application>Microsoft Office PowerPoint</Application>
  <PresentationFormat>Широкоэкранный</PresentationFormat>
  <Paragraphs>83</Paragraphs>
  <Slides>11</Slides>
  <Notes>11</Notes>
  <HiddenSlides>0</HiddenSlides>
  <MMClips>1</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Arial Black</vt:lpstr>
      <vt:lpstr>Calibri</vt:lpstr>
      <vt:lpstr>Calibri Light</vt:lpstr>
      <vt:lpstr>inherit</vt:lpstr>
      <vt:lpstr>Times New Roman</vt:lpstr>
      <vt:lpstr>Wingdings</vt:lpstr>
      <vt:lpstr>Тема Office</vt:lpstr>
      <vt:lpstr>Evgeniya Gushchina EPAM e-kids volunteer computer science teacher</vt:lpstr>
      <vt:lpstr>"Procedural Thinking:  The Ways Of Obtaining"</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"Procedural Thinking:  The Ways Of Obtaining"</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 Guschin</dc:creator>
  <cp:lastModifiedBy>Alexandr Guschin</cp:lastModifiedBy>
  <cp:revision>76</cp:revision>
  <dcterms:created xsi:type="dcterms:W3CDTF">2017-07-19T07:04:52Z</dcterms:created>
  <dcterms:modified xsi:type="dcterms:W3CDTF">2017-12-08T09:52:28Z</dcterms:modified>
</cp:coreProperties>
</file>