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7559675" cy="1069181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1D"/>
    <a:srgbClr val="25B0F5"/>
    <a:srgbClr val="129C85"/>
    <a:srgbClr val="FFFFFF"/>
    <a:srgbClr val="DDDEDE"/>
    <a:srgbClr val="BC44C4"/>
    <a:srgbClr val="990033"/>
    <a:srgbClr val="4A6CD4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7" autoAdjust="0"/>
    <p:restoredTop sz="94660"/>
  </p:normalViewPr>
  <p:slideViewPr>
    <p:cSldViewPr snapToGrid="0">
      <p:cViewPr>
        <p:scale>
          <a:sx n="100" d="100"/>
          <a:sy n="100" d="100"/>
        </p:scale>
        <p:origin x="1182" y="-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2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83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9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0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35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94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4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A941-AAEA-418F-A976-E36421046E63}" type="datetimeFigureOut">
              <a:rPr lang="de-DE" smtClean="0"/>
              <a:t>24.03.2017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AD4-CAFD-499F-A90F-9BDE8095A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04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tsplace.com/playhouse-free-font-download.html" TargetMode="External"/><Relationship Id="rId2" Type="http://schemas.openxmlformats.org/officeDocument/2006/relationships/hyperlink" Target="https://wiki.scratch.mit.edu/wiki/Scratch_Fo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ratch.mit.edu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derwok.d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358832" y="279341"/>
            <a:ext cx="6943725" cy="10083549"/>
            <a:chOff x="358832" y="279341"/>
            <a:chExt cx="6943725" cy="10083549"/>
          </a:xfrm>
        </p:grpSpPr>
        <p:sp>
          <p:nvSpPr>
            <p:cNvPr id="10" name="Stern mit 5 Zacken 9"/>
            <p:cNvSpPr/>
            <p:nvPr/>
          </p:nvSpPr>
          <p:spPr>
            <a:xfrm>
              <a:off x="6400857" y="9488365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 mit 5 Zacken 11"/>
            <p:cNvSpPr/>
            <p:nvPr/>
          </p:nvSpPr>
          <p:spPr>
            <a:xfrm>
              <a:off x="5789825" y="9778999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 mit 5 Zacken 12"/>
            <p:cNvSpPr/>
            <p:nvPr/>
          </p:nvSpPr>
          <p:spPr>
            <a:xfrm>
              <a:off x="860225" y="2222853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tern mit 5 Zacken 13"/>
            <p:cNvSpPr/>
            <p:nvPr/>
          </p:nvSpPr>
          <p:spPr>
            <a:xfrm>
              <a:off x="6238275" y="1221553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tern mit 5 Zacken 14"/>
            <p:cNvSpPr/>
            <p:nvPr/>
          </p:nvSpPr>
          <p:spPr>
            <a:xfrm>
              <a:off x="358832" y="279341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793749" y="2280062"/>
            <a:ext cx="5969000" cy="76830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80932" y="685800"/>
            <a:ext cx="4795674" cy="1991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Programmierer</a:t>
            </a:r>
          </a:p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Handbuch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3878769" y="7889786"/>
            <a:ext cx="1325493" cy="13769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29" y="7619736"/>
            <a:ext cx="3381160" cy="21790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8" y="7889296"/>
            <a:ext cx="1141542" cy="843748"/>
          </a:xfrm>
          <a:prstGeom prst="rect">
            <a:avLst/>
          </a:prstGeom>
        </p:spPr>
      </p:pic>
      <p:sp>
        <p:nvSpPr>
          <p:cNvPr id="21" name="Abgerundete rechteckige Legende 20"/>
          <p:cNvSpPr/>
          <p:nvPr/>
        </p:nvSpPr>
        <p:spPr>
          <a:xfrm>
            <a:off x="3878769" y="6655719"/>
            <a:ext cx="2198887" cy="1100385"/>
          </a:xfrm>
          <a:prstGeom prst="wedgeRoundRectCallout">
            <a:avLst>
              <a:gd name="adj1" fmla="val 3453"/>
              <a:gd name="adj2" fmla="val 9865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Hallo!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Druckschrift BY WOK" panose="02000603000000000000" pitchFamily="2" charset="0"/>
              </a:rPr>
              <a:t>Zusammen lernen wir Programmieren!</a:t>
            </a:r>
            <a:endParaRPr lang="de-DE" sz="1600" dirty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82249" y="3987009"/>
            <a:ext cx="2392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>
                <a:latin typeface="Druckschrift BY WOK" panose="02000603000000000000" pitchFamily="2" charset="0"/>
              </a:rPr>
              <a:t>Dieses Buch gehört: </a:t>
            </a:r>
          </a:p>
          <a:p>
            <a:pPr algn="ctr"/>
            <a:endParaRPr lang="de-DE" smtClean="0">
              <a:latin typeface="Druckschrift BY WOK" panose="02000603000000000000" pitchFamily="2" charset="0"/>
            </a:endParaRPr>
          </a:p>
          <a:p>
            <a:pPr algn="ctr"/>
            <a:endParaRPr lang="de-DE">
              <a:latin typeface="Druckschrift BY WOK" panose="02000603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00321" y="9977137"/>
            <a:ext cx="2909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bg1"/>
                </a:solidFill>
              </a:rPr>
              <a:t>F. Kraus 2017, inspiriert von scratch.mit.edu</a:t>
            </a:r>
            <a:endParaRPr lang="de-DE" sz="1200">
              <a:solidFill>
                <a:schemeClr val="bg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2300321" y="4823460"/>
            <a:ext cx="30489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6"/>
            <a:ext cx="7556103" cy="10682069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463139" y="889000"/>
            <a:ext cx="6768934" cy="92144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77257" y="530053"/>
            <a:ext cx="5167086" cy="919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5B0F5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Hintergrund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25B0F5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0" y="1512660"/>
            <a:ext cx="5854703" cy="4693919"/>
          </a:xfrm>
          <a:prstGeom prst="rect">
            <a:avLst/>
          </a:prstGeom>
        </p:spPr>
      </p:pic>
      <p:sp>
        <p:nvSpPr>
          <p:cNvPr id="34" name="Abgerundete rechteckige Legende 33"/>
          <p:cNvSpPr/>
          <p:nvPr/>
        </p:nvSpPr>
        <p:spPr>
          <a:xfrm>
            <a:off x="1413052" y="1572250"/>
            <a:ext cx="2339479" cy="784418"/>
          </a:xfrm>
          <a:prstGeom prst="wedgeRoundRectCallout">
            <a:avLst>
              <a:gd name="adj1" fmla="val 6755"/>
              <a:gd name="adj2" fmla="val 13422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Es ist ja noch ziemlich langweilig hier. Könntest du mich bitte in eine Disco setzen?</a:t>
            </a:r>
          </a:p>
        </p:txBody>
      </p:sp>
      <p:sp>
        <p:nvSpPr>
          <p:cNvPr id="37" name="Pfeil nach unten 36"/>
          <p:cNvSpPr/>
          <p:nvPr/>
        </p:nvSpPr>
        <p:spPr>
          <a:xfrm rot="9506547">
            <a:off x="5468586" y="1803548"/>
            <a:ext cx="273448" cy="1106238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701030" y="2739009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2.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sp>
        <p:nvSpPr>
          <p:cNvPr id="40" name="Pfeil nach unten 39"/>
          <p:cNvSpPr/>
          <p:nvPr/>
        </p:nvSpPr>
        <p:spPr>
          <a:xfrm rot="12572957">
            <a:off x="4053268" y="2185890"/>
            <a:ext cx="273448" cy="1106238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3549904" y="3200674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3.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b="30231"/>
          <a:stretch/>
        </p:blipFill>
        <p:spPr>
          <a:xfrm>
            <a:off x="936273" y="6364988"/>
            <a:ext cx="5252910" cy="3312412"/>
          </a:xfrm>
          <a:prstGeom prst="rect">
            <a:avLst/>
          </a:prstGeom>
        </p:spPr>
      </p:pic>
      <p:sp>
        <p:nvSpPr>
          <p:cNvPr id="43" name="Abgerundete rechteckige Legende 42"/>
          <p:cNvSpPr/>
          <p:nvPr/>
        </p:nvSpPr>
        <p:spPr>
          <a:xfrm>
            <a:off x="3227064" y="7045228"/>
            <a:ext cx="1925856" cy="699258"/>
          </a:xfrm>
          <a:prstGeom prst="wedgeRoundRectCallout">
            <a:avLst>
              <a:gd name="adj1" fmla="val -56008"/>
              <a:gd name="adj2" fmla="val 10629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  <a:latin typeface="Webdings" panose="05030102010509060703" pitchFamily="18" charset="2"/>
              </a:rPr>
              <a:t>¯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Yeaah! Eine echte Disco. Cool! Danke!   </a:t>
            </a:r>
            <a:r>
              <a:rPr lang="de-DE" sz="1200" smtClean="0">
                <a:solidFill>
                  <a:schemeClr val="tx1"/>
                </a:solidFill>
                <a:latin typeface="Webdings" panose="05030102010509060703" pitchFamily="18" charset="2"/>
              </a:rPr>
              <a:t>%</a:t>
            </a:r>
          </a:p>
        </p:txBody>
      </p:sp>
      <p:sp>
        <p:nvSpPr>
          <p:cNvPr id="2" name="Rechteck 1"/>
          <p:cNvSpPr/>
          <p:nvPr/>
        </p:nvSpPr>
        <p:spPr>
          <a:xfrm>
            <a:off x="2110026" y="5066933"/>
            <a:ext cx="486839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753609" y="5074549"/>
            <a:ext cx="447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latin typeface="Druckschrift BY WOK" panose="02000603000000000000" pitchFamily="2" charset="0"/>
              </a:rPr>
              <a:t>Die Zahlen zeigen dir, wie du einen </a:t>
            </a:r>
            <a:br>
              <a:rPr lang="de-DE" smtClean="0">
                <a:latin typeface="Druckschrift BY WOK" panose="02000603000000000000" pitchFamily="2" charset="0"/>
              </a:rPr>
            </a:br>
            <a:r>
              <a:rPr lang="de-DE" smtClean="0">
                <a:latin typeface="Druckschrift BY WOK" panose="02000603000000000000" pitchFamily="2" charset="0"/>
              </a:rPr>
              <a:t>neuen Hintergrund einfügen kannst. </a:t>
            </a:r>
          </a:p>
          <a:p>
            <a:r>
              <a:rPr lang="de-DE" smtClean="0">
                <a:latin typeface="Druckschrift BY WOK" panose="02000603000000000000" pitchFamily="2" charset="0"/>
              </a:rPr>
              <a:t>Wähle ein passendes Bild aus.</a:t>
            </a:r>
          </a:p>
        </p:txBody>
      </p:sp>
      <p:sp>
        <p:nvSpPr>
          <p:cNvPr id="35" name="Pfeil nach unten 34"/>
          <p:cNvSpPr/>
          <p:nvPr/>
        </p:nvSpPr>
        <p:spPr>
          <a:xfrm rot="5831460">
            <a:off x="1706417" y="4918816"/>
            <a:ext cx="273448" cy="1106238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037303" y="5059317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1.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38" y="5222546"/>
            <a:ext cx="193715" cy="33900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52" y="1832575"/>
            <a:ext cx="193715" cy="33900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58" y="2251675"/>
            <a:ext cx="193715" cy="3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562033" y="355600"/>
            <a:ext cx="6575368" cy="9809636"/>
            <a:chOff x="358832" y="279341"/>
            <a:chExt cx="7134225" cy="10299449"/>
          </a:xfrm>
        </p:grpSpPr>
        <p:sp>
          <p:nvSpPr>
            <p:cNvPr id="10" name="Stern mit 5 Zacken 9"/>
            <p:cNvSpPr/>
            <p:nvPr/>
          </p:nvSpPr>
          <p:spPr>
            <a:xfrm>
              <a:off x="6591357" y="9704265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 mit 5 Zacken 11"/>
            <p:cNvSpPr/>
            <p:nvPr/>
          </p:nvSpPr>
          <p:spPr>
            <a:xfrm>
              <a:off x="5980325" y="9994899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 mit 5 Zacken 12"/>
            <p:cNvSpPr/>
            <p:nvPr/>
          </p:nvSpPr>
          <p:spPr>
            <a:xfrm>
              <a:off x="820593" y="2034476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tern mit 5 Zacken 13"/>
            <p:cNvSpPr/>
            <p:nvPr/>
          </p:nvSpPr>
          <p:spPr>
            <a:xfrm>
              <a:off x="6238275" y="1221553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tern mit 5 Zacken 14"/>
            <p:cNvSpPr/>
            <p:nvPr/>
          </p:nvSpPr>
          <p:spPr>
            <a:xfrm>
              <a:off x="358832" y="279341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781049" y="2229262"/>
            <a:ext cx="5969000" cy="76830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026171" y="1364868"/>
            <a:ext cx="3685329" cy="1216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PRIMA!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1781157" y="4428235"/>
            <a:ext cx="1325493" cy="13769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07" y="7765029"/>
            <a:ext cx="3381160" cy="21790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50" y="8009707"/>
            <a:ext cx="1141542" cy="843748"/>
          </a:xfrm>
          <a:prstGeom prst="rect">
            <a:avLst/>
          </a:prstGeom>
        </p:spPr>
      </p:pic>
      <p:sp>
        <p:nvSpPr>
          <p:cNvPr id="21" name="Abgerundete rechteckige Legende 20"/>
          <p:cNvSpPr/>
          <p:nvPr/>
        </p:nvSpPr>
        <p:spPr>
          <a:xfrm>
            <a:off x="2005945" y="3511658"/>
            <a:ext cx="1816296" cy="783887"/>
          </a:xfrm>
          <a:prstGeom prst="wedgeRoundRectCallout">
            <a:avLst>
              <a:gd name="adj1" fmla="val 1355"/>
              <a:gd name="adj2" fmla="val 9495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  <a:latin typeface="Druckschrift BY WOK" panose="02000603000000000000" pitchFamily="2" charset="0"/>
              </a:rPr>
              <a:t>Wow!</a:t>
            </a:r>
          </a:p>
          <a:p>
            <a:pPr algn="ctr"/>
            <a:r>
              <a:rPr lang="de-DE" smtClean="0">
                <a:solidFill>
                  <a:schemeClr val="tx1"/>
                </a:solidFill>
                <a:latin typeface="Druckschrift BY WOK" panose="02000603000000000000" pitchFamily="2" charset="0"/>
              </a:rPr>
              <a:t>Weiter </a:t>
            </a:r>
            <a:r>
              <a:rPr lang="de-DE" smtClean="0">
                <a:solidFill>
                  <a:schemeClr val="tx1"/>
                </a:solidFill>
                <a:latin typeface="Druckschrift BY WOK" panose="02000603000000000000" pitchFamily="2" charset="0"/>
              </a:rPr>
              <a:t>so!</a:t>
            </a:r>
            <a:endParaRPr lang="de-DE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072363" y="2810039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latin typeface="Druckschrift BY WOK" panose="02000603000000000000" pitchFamily="2" charset="0"/>
              </a:rPr>
              <a:t>Glückwunsch, du hast es geschafft!</a:t>
            </a:r>
          </a:p>
          <a:p>
            <a:pPr algn="ctr"/>
            <a:endParaRPr lang="de-DE" sz="1600" smtClean="0">
              <a:latin typeface="Druckschrift BY WOK" panose="02000603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87621" y="9926337"/>
            <a:ext cx="2909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bg1"/>
                </a:solidFill>
              </a:rPr>
              <a:t>F. Kraus 2017, inspiriert von scratch.mit.edu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47525" y="6175608"/>
            <a:ext cx="57693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Druckschrift BY WOK" panose="02000603000000000000" pitchFamily="2" charset="0"/>
              </a:rPr>
              <a:t>Mit diesem Handbuch hast du den ersten Schritt getan und bist schon ein kleiner Programmierer geworden.</a:t>
            </a:r>
          </a:p>
          <a:p>
            <a:pPr algn="ctr"/>
            <a:r>
              <a:rPr lang="de-DE" sz="1600">
                <a:latin typeface="Druckschrift BY WOK" panose="02000603000000000000" pitchFamily="2" charset="0"/>
              </a:rPr>
              <a:t>Es warten noch viele spannende Aufgaben auf dich</a:t>
            </a:r>
            <a:r>
              <a:rPr lang="de-DE" sz="1600" smtClean="0">
                <a:latin typeface="Druckschrift BY WOK" panose="02000603000000000000" pitchFamily="2" charset="0"/>
              </a:rPr>
              <a:t>.</a:t>
            </a:r>
          </a:p>
          <a:p>
            <a:pPr algn="ctr"/>
            <a:endParaRPr lang="de-DE" sz="1600">
              <a:latin typeface="Druckschrift BY WOK" panose="02000603000000000000" pitchFamily="2" charset="0"/>
            </a:endParaRPr>
          </a:p>
          <a:p>
            <a:pPr algn="ctr"/>
            <a:r>
              <a:rPr lang="de-DE" sz="1600" smtClean="0">
                <a:latin typeface="Druckschrift BY WOK" panose="02000603000000000000" pitchFamily="2" charset="0"/>
              </a:rPr>
              <a:t>Viel Spaß!</a:t>
            </a:r>
          </a:p>
          <a:p>
            <a:pPr algn="ctr"/>
            <a:endParaRPr lang="de-DE" sz="1600" smtClean="0">
              <a:latin typeface="Druckschrift BY WO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2370018" y="6545547"/>
            <a:ext cx="32202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Dieses Werk ist lizenziert unter einer Creative Commons Namensnennung - Nicht-kommerziell - Weitergabe unter gleichen Bedingungen 4.0 International Lizenz.</a:t>
            </a:r>
          </a:p>
        </p:txBody>
      </p:sp>
      <p:sp>
        <p:nvSpPr>
          <p:cNvPr id="24" name="Rechteck 23"/>
          <p:cNvSpPr/>
          <p:nvPr/>
        </p:nvSpPr>
        <p:spPr>
          <a:xfrm>
            <a:off x="1796619" y="9737730"/>
            <a:ext cx="4354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Marke Scratch inclusive des Scratch Namens, dem Logo, der Scratch Katze und Scratch Gobo sind Eigentum des MIT</a:t>
            </a:r>
            <a:r>
              <a:rPr lang="en-US" sz="8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94910" y="7603994"/>
            <a:ext cx="4356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de-DE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Schriftarten</a:t>
            </a:r>
          </a:p>
          <a:p>
            <a:pPr>
              <a:tabLst>
                <a:tab pos="538163" algn="l"/>
              </a:tabLst>
            </a:pPr>
            <a:endParaRPr lang="de-DE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6450" algn="l"/>
              </a:tabLst>
            </a:pP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cratchFont" panose="00000400000000000000" pitchFamily="2" charset="0"/>
                <a:cs typeface="Arial" panose="020B0604020202020204" pitchFamily="34" charset="0"/>
              </a:rPr>
              <a:t>SCRATCH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  <a:hlinkClick r:id="rId2"/>
              </a:rPr>
              <a:t>wiki.scratch.mit.edu/wiki/Scratch_Font</a:t>
            </a:r>
            <a:endParaRPr lang="de-DE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DejaVu Sans" panose="020B0603030804020204" pitchFamily="34" charset="0"/>
              <a:cs typeface="Arial" panose="020B0604020202020204" pitchFamily="34" charset="0"/>
            </a:endParaRPr>
          </a:p>
          <a:p>
            <a:pPr>
              <a:tabLst>
                <a:tab pos="806450" algn="l"/>
              </a:tabLst>
            </a:pP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Playhouse" pitchFamily="2" charset="0"/>
                <a:cs typeface="Arial" panose="020B0604020202020204" pitchFamily="34" charset="0"/>
              </a:rPr>
              <a:t>Playhouse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www.fontsplace.com/playhouse-free-font-download.html</a:t>
            </a:r>
            <a:endParaRPr lang="de-DE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806450">
              <a:tabLst>
                <a:tab pos="806450" algn="l"/>
              </a:tabLst>
            </a:pP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uckschrift BY WOK" panose="02000603000000000000" pitchFamily="2" charset="0"/>
                <a:cs typeface="Arial" panose="020B0604020202020204" pitchFamily="34" charset="0"/>
              </a:rPr>
              <a:t>Druckschrift	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Schriftart </a:t>
            </a:r>
            <a:r>
              <a:rPr 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„Druckschrift BY WOK“ entstammt dem kostenlosen Programm ‚Lesen Lernen‘ von Wolfram Esser, </a:t>
            </a:r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www.derwok.de</a:t>
            </a:r>
            <a:endParaRPr lang="de-DE" sz="9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865713" y="5210133"/>
            <a:ext cx="2214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t>Florian Kraus</a:t>
            </a:r>
          </a:p>
          <a:p>
            <a:pPr algn="ctr"/>
            <a:r>
              <a:rPr lang="de-DE" sz="900" i="1" smtClean="0">
                <a:latin typeface="Arial" panose="020B0604020202020204" pitchFamily="34" charset="0"/>
                <a:cs typeface="Arial" panose="020B0604020202020204" pitchFamily="34" charset="0"/>
              </a:rPr>
              <a:t>fksc@mailbox.org</a:t>
            </a:r>
            <a:endParaRPr lang="de-DE" sz="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900" i="1" smtClean="0">
                <a:latin typeface="Arial" panose="020B0604020202020204" pitchFamily="34" charset="0"/>
                <a:cs typeface="Arial" panose="020B0604020202020204" pitchFamily="34" charset="0"/>
              </a:rPr>
              <a:t>https://scratch.mit.edu/users/fksc</a:t>
            </a:r>
            <a:endParaRPr lang="de-DE" sz="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r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45" y="6211399"/>
            <a:ext cx="838200" cy="295275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1794910" y="8999066"/>
            <a:ext cx="4165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Handbuch ist inspiriert von “Getting Started With SCRATCH version 2.0” (</a:t>
            </a:r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https://scratch.mit.edu</a:t>
            </a:r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80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8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entwickelt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der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Forschungsgruppe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Lifelong Kindergarten des MIT Media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800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https://scratch.mit.edu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37739" y="850900"/>
            <a:ext cx="6768934" cy="92906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30220" y="662063"/>
            <a:ext cx="4772926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Computer?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85002" y="1435120"/>
            <a:ext cx="2766192" cy="1782739"/>
            <a:chOff x="607706" y="2999814"/>
            <a:chExt cx="3381160" cy="217907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06" y="2999814"/>
              <a:ext cx="3381160" cy="2179070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165" y="3290251"/>
              <a:ext cx="1141542" cy="84374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1968098" y="430703"/>
            <a:ext cx="3417348" cy="3257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Wie funktioniert ein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 flipH="1">
            <a:off x="5792177" y="2114334"/>
            <a:ext cx="1105597" cy="1148524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2108277" y="5610402"/>
            <a:ext cx="448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25B0F5"/>
                </a:solidFill>
                <a:latin typeface="Druckschrift BY WOK" panose="02000603000000000000" pitchFamily="2" charset="0"/>
              </a:rPr>
              <a:t>Nein, Computer sind eigentlich nicht schlau. Computer können nämlich nicht selbst denken. Deshalb wissen sie auch nicht, was sie tun sollen.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54422" y="3083474"/>
            <a:ext cx="534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Druckschrift BY WOK" panose="02000603000000000000" pitchFamily="2" charset="0"/>
              </a:rPr>
              <a:t>In welchen Geräten stecken kleine Computer?</a:t>
            </a:r>
          </a:p>
          <a:p>
            <a:r>
              <a:rPr lang="de-DE">
                <a:latin typeface="Druckschrift BY WOK" panose="02000603000000000000" pitchFamily="2" charset="0"/>
              </a:rPr>
              <a:t>Schreibe auf, was dir einfällt.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1002680" y="5526880"/>
            <a:ext cx="1105597" cy="1148524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932296" y="6874858"/>
            <a:ext cx="3678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Druckschrift BY WOK" panose="02000603000000000000" pitchFamily="2" charset="0"/>
              </a:rPr>
              <a:t>Aber Computer können </a:t>
            </a:r>
            <a:r>
              <a:rPr lang="de-DE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Druckschrift BY WOK" panose="02000603000000000000" pitchFamily="2" charset="0"/>
              </a:rPr>
              <a:t>ganz schnell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Druckschrift BY WOK" panose="02000603000000000000" pitchFamily="2" charset="0"/>
              </a:rPr>
              <a:t>rechnen, schreiben, malen, messen und noch vieles mehr!  Damit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latin typeface="Druckschrift BY WOK" panose="02000603000000000000" pitchFamily="2" charset="0"/>
              </a:rPr>
              <a:t>ein Computer weiß was er tun soll, musst du ihm ganz genaue Befehle erteilen. </a:t>
            </a:r>
          </a:p>
          <a:p>
            <a:endParaRPr lang="de-DE" smtClean="0">
              <a:solidFill>
                <a:schemeClr val="tx1">
                  <a:lumMod val="50000"/>
                  <a:lumOff val="50000"/>
                </a:schemeClr>
              </a:solidFill>
              <a:latin typeface="Druckschrift BY WOK" panose="02000603000000000000" pitchFamily="2" charset="0"/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2217436" y="4805413"/>
            <a:ext cx="2267516" cy="773759"/>
          </a:xfrm>
          <a:prstGeom prst="cloudCallout">
            <a:avLst>
              <a:gd name="adj1" fmla="val -60097"/>
              <a:gd name="adj2" fmla="val 5498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  <a:latin typeface="Druckschrift BY WOK" panose="02000603000000000000" pitchFamily="2" charset="0"/>
              </a:rPr>
              <a:t>Sind Computer schlau?</a:t>
            </a: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67877" y="1753811"/>
            <a:ext cx="1729220" cy="758270"/>
          </a:xfrm>
          <a:prstGeom prst="wedgeRoundRectCallout">
            <a:avLst>
              <a:gd name="adj1" fmla="val 71709"/>
              <a:gd name="adj2" fmla="val 3591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Computer sind fast überall!</a:t>
            </a:r>
            <a:endParaRPr lang="de-DE" sz="160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cxnSp>
        <p:nvCxnSpPr>
          <p:cNvPr id="35" name="Gerader Verbinder 34"/>
          <p:cNvCxnSpPr/>
          <p:nvPr/>
        </p:nvCxnSpPr>
        <p:spPr>
          <a:xfrm>
            <a:off x="932296" y="3994785"/>
            <a:ext cx="5754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932296" y="4413885"/>
            <a:ext cx="5754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973" y="6455758"/>
            <a:ext cx="2731245" cy="174360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965" y="8048123"/>
            <a:ext cx="2213040" cy="10790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2" y="8749260"/>
            <a:ext cx="4785775" cy="7498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0806" y="9203337"/>
            <a:ext cx="317629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86939" y="901700"/>
            <a:ext cx="6768934" cy="92525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82943" y="337429"/>
            <a:ext cx="3019425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LOS GEHT‘S!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1410961" y="6219747"/>
            <a:ext cx="1105597" cy="11485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2" y="2585483"/>
            <a:ext cx="3381160" cy="2179070"/>
          </a:xfrm>
          <a:prstGeom prst="rect">
            <a:avLst/>
          </a:prstGeom>
        </p:spPr>
      </p:pic>
      <p:sp>
        <p:nvSpPr>
          <p:cNvPr id="14" name="Rechteckige Legende 13"/>
          <p:cNvSpPr/>
          <p:nvPr/>
        </p:nvSpPr>
        <p:spPr>
          <a:xfrm>
            <a:off x="2397322" y="1633010"/>
            <a:ext cx="3059531" cy="848265"/>
          </a:xfrm>
          <a:prstGeom prst="wedgeRectCallout">
            <a:avLst>
              <a:gd name="adj1" fmla="val -76943"/>
              <a:gd name="adj2" fmla="val 97784"/>
            </a:avLst>
          </a:prstGeom>
          <a:solidFill>
            <a:srgbClr val="FAA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r="85179" b="93179"/>
          <a:stretch/>
        </p:blipFill>
        <p:spPr>
          <a:xfrm>
            <a:off x="2425503" y="1656882"/>
            <a:ext cx="2984697" cy="80534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61" y="2792845"/>
            <a:ext cx="1141542" cy="84374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653208" y="1633010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1.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sp>
        <p:nvSpPr>
          <p:cNvPr id="18" name="Rechteckige Legende 17"/>
          <p:cNvSpPr/>
          <p:nvPr/>
        </p:nvSpPr>
        <p:spPr>
          <a:xfrm>
            <a:off x="3436372" y="3271414"/>
            <a:ext cx="2997201" cy="1614953"/>
          </a:xfrm>
          <a:prstGeom prst="wedgeRectCallout">
            <a:avLst>
              <a:gd name="adj1" fmla="val -72798"/>
              <a:gd name="adj2" fmla="val -56191"/>
            </a:avLst>
          </a:prstGeom>
          <a:solidFill>
            <a:srgbClr val="FAA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/>
          <a:srcRect l="38470" t="-1" r="-1" b="63949"/>
          <a:stretch/>
        </p:blipFill>
        <p:spPr>
          <a:xfrm>
            <a:off x="3499873" y="3311331"/>
            <a:ext cx="2886950" cy="1534884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 rot="19280217">
            <a:off x="5277907" y="2836872"/>
            <a:ext cx="407988" cy="1035558"/>
          </a:xfrm>
          <a:prstGeom prst="downArrow">
            <a:avLst/>
          </a:prstGeom>
          <a:solidFill>
            <a:srgbClr val="FAA41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595282" y="2535341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2.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43" y="5159190"/>
            <a:ext cx="2737454" cy="34726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388068" y="7554146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3.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sp>
        <p:nvSpPr>
          <p:cNvPr id="20" name="Pfeil nach unten 19"/>
          <p:cNvSpPr/>
          <p:nvPr/>
        </p:nvSpPr>
        <p:spPr>
          <a:xfrm rot="16200000">
            <a:off x="3160987" y="7600908"/>
            <a:ext cx="407988" cy="657768"/>
          </a:xfrm>
          <a:prstGeom prst="downArrow">
            <a:avLst/>
          </a:prstGeom>
          <a:solidFill>
            <a:srgbClr val="FAA41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/>
          <p:cNvSpPr/>
          <p:nvPr/>
        </p:nvSpPr>
        <p:spPr>
          <a:xfrm>
            <a:off x="1603936" y="5423471"/>
            <a:ext cx="1622589" cy="710450"/>
          </a:xfrm>
          <a:prstGeom prst="wedgeRoundRectCallout">
            <a:avLst>
              <a:gd name="adj1" fmla="val 3453"/>
              <a:gd name="adj2" fmla="val 9865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Trage hier deinen 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Benutzernamen</a:t>
            </a:r>
            <a:r>
              <a:rPr lang="de-DE" sz="12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  und dein Passwort ein</a:t>
            </a:r>
            <a:endParaRPr lang="de-DE" sz="120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071" y="9240476"/>
            <a:ext cx="2390775" cy="657225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1969709" y="8452512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uckschrift BY WOK" panose="02000603000000000000" pitchFamily="2" charset="0"/>
              </a:rPr>
              <a:t>4.</a:t>
            </a:r>
            <a:endParaRPr lang="de-DE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ruckschrift BY WOK" panose="02000603000000000000" pitchFamily="2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 rot="18864028">
            <a:off x="2744211" y="8660231"/>
            <a:ext cx="407988" cy="966903"/>
          </a:xfrm>
          <a:prstGeom prst="downArrow">
            <a:avLst/>
          </a:prstGeom>
          <a:solidFill>
            <a:srgbClr val="FAA41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30" y="9725663"/>
            <a:ext cx="192312" cy="33654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53" y="3861485"/>
            <a:ext cx="192312" cy="3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50439" y="863600"/>
            <a:ext cx="6768934" cy="92779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47832" y="361064"/>
            <a:ext cx="5235693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BC44C4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Bewegung und Klang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BC44C4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7548"/>
          <a:stretch/>
        </p:blipFill>
        <p:spPr>
          <a:xfrm>
            <a:off x="682806" y="1968946"/>
            <a:ext cx="6365747" cy="3546030"/>
          </a:xfrm>
          <a:prstGeom prst="rect">
            <a:avLst/>
          </a:prstGeom>
        </p:spPr>
      </p:pic>
      <p:sp>
        <p:nvSpPr>
          <p:cNvPr id="23" name="Pfeil nach unten 22"/>
          <p:cNvSpPr/>
          <p:nvPr/>
        </p:nvSpPr>
        <p:spPr>
          <a:xfrm rot="17148502">
            <a:off x="4833278" y="2757580"/>
            <a:ext cx="273448" cy="103555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34" y="3462251"/>
            <a:ext cx="192312" cy="33654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b="8640"/>
          <a:stretch/>
        </p:blipFill>
        <p:spPr>
          <a:xfrm>
            <a:off x="682806" y="6046046"/>
            <a:ext cx="6365747" cy="3469429"/>
          </a:xfrm>
          <a:prstGeom prst="rect">
            <a:avLst/>
          </a:prstGeom>
        </p:spPr>
      </p:pic>
      <p:sp>
        <p:nvSpPr>
          <p:cNvPr id="24" name="Pfeil nach unten 23"/>
          <p:cNvSpPr/>
          <p:nvPr/>
        </p:nvSpPr>
        <p:spPr>
          <a:xfrm rot="15084721">
            <a:off x="5022556" y="7497966"/>
            <a:ext cx="273448" cy="48114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6" y="7660114"/>
            <a:ext cx="162686" cy="284701"/>
          </a:xfrm>
          <a:prstGeom prst="rect">
            <a:avLst/>
          </a:prstGeom>
        </p:spPr>
      </p:pic>
      <p:sp>
        <p:nvSpPr>
          <p:cNvPr id="26" name="Pfeil nach unten 25"/>
          <p:cNvSpPr/>
          <p:nvPr/>
        </p:nvSpPr>
        <p:spPr>
          <a:xfrm rot="15084721">
            <a:off x="3339407" y="6615165"/>
            <a:ext cx="273448" cy="481144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/>
          <p:cNvSpPr/>
          <p:nvPr/>
        </p:nvSpPr>
        <p:spPr>
          <a:xfrm>
            <a:off x="862671" y="5514977"/>
            <a:ext cx="2225671" cy="1419224"/>
          </a:xfrm>
          <a:prstGeom prst="wedgeRoundRectCallout">
            <a:avLst>
              <a:gd name="adj1" fmla="val 32300"/>
              <a:gd name="adj2" fmla="val 7047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Yeah!!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Und jetzt füge noch einen Klang hinzu! Klicke danach wieder den blauen Block an. Zuerst bewege ich mich nach rechts und dann spielt der Computer den Klang ab.</a:t>
            </a:r>
          </a:p>
        </p:txBody>
      </p:sp>
      <p:sp>
        <p:nvSpPr>
          <p:cNvPr id="21" name="Abgerundete rechteckige Legende 20"/>
          <p:cNvSpPr/>
          <p:nvPr/>
        </p:nvSpPr>
        <p:spPr>
          <a:xfrm>
            <a:off x="937113" y="1437876"/>
            <a:ext cx="2928565" cy="960127"/>
          </a:xfrm>
          <a:prstGeom prst="wedgeRoundRectCallout">
            <a:avLst>
              <a:gd name="adj1" fmla="val 761"/>
              <a:gd name="adj2" fmla="val 12340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Huhu, ich bin hier!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Wenn du einen der blauen Blöcke benutzt, bewege ich mich. Ziehe einfach einen Block in das Feld rechts und klicke ihn danach an. Probiere es aus! </a:t>
            </a:r>
          </a:p>
        </p:txBody>
      </p:sp>
    </p:spTree>
    <p:extLst>
      <p:ext uri="{BB962C8B-B14F-4D97-AF65-F5344CB8AC3E}">
        <p14:creationId xmlns:p14="http://schemas.microsoft.com/office/powerpoint/2010/main" val="16430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4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358832" y="0"/>
            <a:ext cx="7134225" cy="10578790"/>
            <a:chOff x="358832" y="0"/>
            <a:chExt cx="7134225" cy="10578790"/>
          </a:xfrm>
        </p:grpSpPr>
        <p:sp>
          <p:nvSpPr>
            <p:cNvPr id="18" name="Stern mit 5 Zacken 17"/>
            <p:cNvSpPr/>
            <p:nvPr/>
          </p:nvSpPr>
          <p:spPr>
            <a:xfrm>
              <a:off x="6591357" y="9704265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tern mit 5 Zacken 18"/>
            <p:cNvSpPr/>
            <p:nvPr/>
          </p:nvSpPr>
          <p:spPr>
            <a:xfrm>
              <a:off x="5980325" y="9994899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tern mit 5 Zacken 19"/>
            <p:cNvSpPr/>
            <p:nvPr/>
          </p:nvSpPr>
          <p:spPr>
            <a:xfrm>
              <a:off x="2834828" y="0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tern mit 5 Zacken 21"/>
            <p:cNvSpPr/>
            <p:nvPr/>
          </p:nvSpPr>
          <p:spPr>
            <a:xfrm>
              <a:off x="6477503" y="393762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tern mit 5 Zacken 7"/>
            <p:cNvSpPr/>
            <p:nvPr/>
          </p:nvSpPr>
          <p:spPr>
            <a:xfrm>
              <a:off x="358832" y="279341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386939" y="889173"/>
            <a:ext cx="6768934" cy="92523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464529" y="7875403"/>
            <a:ext cx="6641120" cy="97738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453198" y="7887720"/>
            <a:ext cx="6652451" cy="2192288"/>
          </a:xfrm>
          <a:prstGeom prst="roundRect">
            <a:avLst>
              <a:gd name="adj" fmla="val 47949"/>
            </a:avLst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5" y="1430647"/>
            <a:ext cx="6365747" cy="356259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184332" y="475364"/>
            <a:ext cx="5235693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AA41D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Wiederholung!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FAA41D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 rot="16411584">
            <a:off x="4674750" y="2533075"/>
            <a:ext cx="273448" cy="79184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36" y="3125711"/>
            <a:ext cx="192312" cy="336546"/>
          </a:xfrm>
          <a:prstGeom prst="rect">
            <a:avLst/>
          </a:prstGeom>
        </p:spPr>
      </p:pic>
      <p:sp>
        <p:nvSpPr>
          <p:cNvPr id="21" name="Abgerundete rechteckige Legende 20"/>
          <p:cNvSpPr/>
          <p:nvPr/>
        </p:nvSpPr>
        <p:spPr>
          <a:xfrm>
            <a:off x="604381" y="1279374"/>
            <a:ext cx="2928565" cy="960127"/>
          </a:xfrm>
          <a:prstGeom prst="wedgeRoundRectCallout">
            <a:avLst>
              <a:gd name="adj1" fmla="val 4014"/>
              <a:gd name="adj2" fmla="val 8934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Uiii, das macht Spaß!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Jetzt will ich zehn Schritte hintereinander gehen. Dazu kannst du den gelben „wiederhole“-Block benutzen.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81" y="5098522"/>
            <a:ext cx="4131092" cy="2691209"/>
          </a:xfrm>
          <a:prstGeom prst="rect">
            <a:avLst/>
          </a:prstGeom>
        </p:spPr>
      </p:pic>
      <p:sp>
        <p:nvSpPr>
          <p:cNvPr id="27" name="Abgerundete rechteckige Legende 26"/>
          <p:cNvSpPr/>
          <p:nvPr/>
        </p:nvSpPr>
        <p:spPr>
          <a:xfrm>
            <a:off x="1095631" y="5259723"/>
            <a:ext cx="1930343" cy="870813"/>
          </a:xfrm>
          <a:prstGeom prst="wedgeRoundRectCallout">
            <a:avLst>
              <a:gd name="adj1" fmla="val 60426"/>
              <a:gd name="adj2" fmla="val 7485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Huch, ich bin ja schon fast ganz verschwunden. Mit der Maus kannst du mich wieder in die Mitte ziehen.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33" y="6713199"/>
            <a:ext cx="192312" cy="3365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59" y="7981393"/>
            <a:ext cx="3030684" cy="107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feld 28"/>
          <p:cNvSpPr txBox="1"/>
          <p:nvPr/>
        </p:nvSpPr>
        <p:spPr>
          <a:xfrm>
            <a:off x="632956" y="8042299"/>
            <a:ext cx="3333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25B0F5"/>
                </a:solidFill>
                <a:latin typeface="Druckschrift BY WOK" panose="02000603000000000000" pitchFamily="2" charset="0"/>
              </a:rPr>
              <a:t>Untersuche was passiert, </a:t>
            </a:r>
          </a:p>
          <a:p>
            <a:r>
              <a:rPr lang="de-DE" sz="1600" smtClean="0">
                <a:solidFill>
                  <a:srgbClr val="25B0F5"/>
                </a:solidFill>
                <a:latin typeface="Druckschrift BY WOK" panose="02000603000000000000" pitchFamily="2" charset="0"/>
              </a:rPr>
              <a:t>wenn du die Zahlen in </a:t>
            </a:r>
          </a:p>
          <a:p>
            <a:r>
              <a:rPr lang="de-DE" sz="1600" smtClean="0">
                <a:solidFill>
                  <a:srgbClr val="25B0F5"/>
                </a:solidFill>
                <a:latin typeface="Druckschrift BY WOK" panose="02000603000000000000" pitchFamily="2" charset="0"/>
              </a:rPr>
              <a:t>den Blöcken änderst!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717" y="9118340"/>
            <a:ext cx="2581275" cy="93345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632956" y="9051301"/>
            <a:ext cx="267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Druckschrift BY WOK" panose="02000603000000000000" pitchFamily="2" charset="0"/>
              </a:rPr>
              <a:t>Und was passiert, wenn du es so machst?: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97689" y="7856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5</a:t>
            </a:r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017566" y="8102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20</a:t>
            </a:r>
            <a:endParaRPr lang="de-DE"/>
          </a:p>
        </p:txBody>
      </p:sp>
      <p:cxnSp>
        <p:nvCxnSpPr>
          <p:cNvPr id="13" name="Gerade Verbindung mit Pfeil 12"/>
          <p:cNvCxnSpPr>
            <a:stCxn id="5" idx="1"/>
          </p:cNvCxnSpPr>
          <p:nvPr/>
        </p:nvCxnSpPr>
        <p:spPr>
          <a:xfrm flipH="1">
            <a:off x="4241761" y="8041279"/>
            <a:ext cx="655928" cy="15572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5" idx="1"/>
          </p:cNvCxnSpPr>
          <p:nvPr/>
        </p:nvCxnSpPr>
        <p:spPr>
          <a:xfrm flipH="1">
            <a:off x="4068500" y="8286746"/>
            <a:ext cx="949066" cy="11141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63139" y="889173"/>
            <a:ext cx="6768934" cy="92523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088599" y="6292414"/>
            <a:ext cx="5546114" cy="2115733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132531" y="3237193"/>
            <a:ext cx="5502181" cy="1939206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295332" y="317500"/>
            <a:ext cx="6894621" cy="10223500"/>
            <a:chOff x="358832" y="0"/>
            <a:chExt cx="7134225" cy="10578790"/>
          </a:xfrm>
        </p:grpSpPr>
        <p:sp>
          <p:nvSpPr>
            <p:cNvPr id="18" name="Stern mit 5 Zacken 17"/>
            <p:cNvSpPr/>
            <p:nvPr/>
          </p:nvSpPr>
          <p:spPr>
            <a:xfrm>
              <a:off x="6591357" y="9704265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tern mit 5 Zacken 18"/>
            <p:cNvSpPr/>
            <p:nvPr/>
          </p:nvSpPr>
          <p:spPr>
            <a:xfrm>
              <a:off x="5980325" y="9994899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tern mit 5 Zacken 19"/>
            <p:cNvSpPr/>
            <p:nvPr/>
          </p:nvSpPr>
          <p:spPr>
            <a:xfrm>
              <a:off x="2834828" y="0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tern mit 5 Zacken 21"/>
            <p:cNvSpPr/>
            <p:nvPr/>
          </p:nvSpPr>
          <p:spPr>
            <a:xfrm>
              <a:off x="6477503" y="393762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tern mit 5 Zacken 7"/>
            <p:cNvSpPr/>
            <p:nvPr/>
          </p:nvSpPr>
          <p:spPr>
            <a:xfrm>
              <a:off x="358832" y="279341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hteck 5"/>
          <p:cNvSpPr/>
          <p:nvPr/>
        </p:nvSpPr>
        <p:spPr>
          <a:xfrm>
            <a:off x="1260532" y="449964"/>
            <a:ext cx="5235693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5B0F5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Lass uns Tanzen!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25B0F5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1260532" y="1769255"/>
            <a:ext cx="934063" cy="970330"/>
          </a:xfrm>
          <a:prstGeom prst="rect">
            <a:avLst/>
          </a:prstGeom>
        </p:spPr>
      </p:pic>
      <p:sp>
        <p:nvSpPr>
          <p:cNvPr id="21" name="Abgerundete rechteckige Legende 20"/>
          <p:cNvSpPr/>
          <p:nvPr/>
        </p:nvSpPr>
        <p:spPr>
          <a:xfrm>
            <a:off x="2517242" y="1421207"/>
            <a:ext cx="2339479" cy="724686"/>
          </a:xfrm>
          <a:prstGeom prst="wedgeRoundRectCallout">
            <a:avLst>
              <a:gd name="adj1" fmla="val -63409"/>
              <a:gd name="adj2" fmla="val 501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Schaffst du es, dass ich mich mit dem Takt abwechselnd nach rechts und links bewege?</a:t>
            </a:r>
          </a:p>
        </p:txBody>
      </p:sp>
      <p:grpSp>
        <p:nvGrpSpPr>
          <p:cNvPr id="5" name="Gruppieren 4"/>
          <p:cNvGrpSpPr/>
          <p:nvPr/>
        </p:nvGrpSpPr>
        <p:grpSpPr>
          <a:xfrm rot="2851995">
            <a:off x="1901357" y="2293363"/>
            <a:ext cx="293238" cy="361950"/>
            <a:chOff x="2946400" y="2901640"/>
            <a:chExt cx="293238" cy="361950"/>
          </a:xfrm>
        </p:grpSpPr>
        <p:sp>
          <p:nvSpPr>
            <p:cNvPr id="3" name="Bogen 2"/>
            <p:cNvSpPr/>
            <p:nvPr/>
          </p:nvSpPr>
          <p:spPr>
            <a:xfrm>
              <a:off x="2946400" y="2978150"/>
              <a:ext cx="222250" cy="228600"/>
            </a:xfrm>
            <a:prstGeom prst="arc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/>
            <p:cNvSpPr/>
            <p:nvPr/>
          </p:nvSpPr>
          <p:spPr>
            <a:xfrm>
              <a:off x="2991988" y="2901640"/>
              <a:ext cx="247650" cy="361950"/>
            </a:xfrm>
            <a:prstGeom prst="arc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 rot="14467612">
            <a:off x="1113913" y="2114675"/>
            <a:ext cx="293238" cy="361950"/>
            <a:chOff x="2946400" y="2901640"/>
            <a:chExt cx="293238" cy="361950"/>
          </a:xfrm>
        </p:grpSpPr>
        <p:sp>
          <p:nvSpPr>
            <p:cNvPr id="29" name="Bogen 28"/>
            <p:cNvSpPr/>
            <p:nvPr/>
          </p:nvSpPr>
          <p:spPr>
            <a:xfrm>
              <a:off x="2946400" y="2978150"/>
              <a:ext cx="222250" cy="228600"/>
            </a:xfrm>
            <a:prstGeom prst="arc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Bogen 29"/>
            <p:cNvSpPr/>
            <p:nvPr/>
          </p:nvSpPr>
          <p:spPr>
            <a:xfrm>
              <a:off x="2991988" y="2901640"/>
              <a:ext cx="247650" cy="361950"/>
            </a:xfrm>
            <a:prstGeom prst="arc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757" y="3324719"/>
            <a:ext cx="2905125" cy="14097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43515" y="5638357"/>
            <a:ext cx="569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Wie fast immer beim Programmieren gibt es mehrere richtige Lösungen. Das hier hätte auch funktioniert: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52" y="6423163"/>
            <a:ext cx="2800350" cy="194310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1101706" y="2913503"/>
            <a:ext cx="110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Lösung:</a:t>
            </a:r>
          </a:p>
        </p:txBody>
      </p:sp>
      <p:sp>
        <p:nvSpPr>
          <p:cNvPr id="34" name="Abgerundete rechteckige Legende 33"/>
          <p:cNvSpPr/>
          <p:nvPr/>
        </p:nvSpPr>
        <p:spPr>
          <a:xfrm>
            <a:off x="4856721" y="3907010"/>
            <a:ext cx="1684447" cy="724686"/>
          </a:xfrm>
          <a:prstGeom prst="wedgeRoundRectCallout">
            <a:avLst>
              <a:gd name="adj1" fmla="val -137954"/>
              <a:gd name="adj2" fmla="val -199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Trick: Wenn du ein Minus vor die Zahl schreibst, bewege ich mich rückwärts</a:t>
            </a:r>
          </a:p>
        </p:txBody>
      </p:sp>
      <p:sp>
        <p:nvSpPr>
          <p:cNvPr id="35" name="Abgerundete rechteckige Legende 34"/>
          <p:cNvSpPr/>
          <p:nvPr/>
        </p:nvSpPr>
        <p:spPr>
          <a:xfrm>
            <a:off x="4442645" y="6390385"/>
            <a:ext cx="2137232" cy="724686"/>
          </a:xfrm>
          <a:prstGeom prst="wedgeRoundRectCallout">
            <a:avLst>
              <a:gd name="adj1" fmla="val -120628"/>
              <a:gd name="adj2" fmla="val -1379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Ohne diesen Block würde ich mich auf den Kopf drehen. </a:t>
            </a:r>
            <a:r>
              <a:rPr lang="de-DE" sz="1100" i="1" smtClean="0">
                <a:solidFill>
                  <a:schemeClr val="tx1"/>
                </a:solidFill>
                <a:latin typeface="Druckschrift BY WOK" panose="02000603000000000000" pitchFamily="2" charset="0"/>
              </a:rPr>
              <a:t>Probiere es aus, wenn du es nicht glaubst.</a:t>
            </a:r>
          </a:p>
        </p:txBody>
      </p:sp>
      <p:sp>
        <p:nvSpPr>
          <p:cNvPr id="36" name="Abgerundete rechteckige Legende 35"/>
          <p:cNvSpPr/>
          <p:nvPr/>
        </p:nvSpPr>
        <p:spPr>
          <a:xfrm>
            <a:off x="4442844" y="7198964"/>
            <a:ext cx="1841813" cy="517983"/>
          </a:xfrm>
          <a:prstGeom prst="wedgeRoundRectCallout">
            <a:avLst>
              <a:gd name="adj1" fmla="val -131196"/>
              <a:gd name="adj2" fmla="val 949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Hier drehe ich mich um...</a:t>
            </a:r>
          </a:p>
        </p:txBody>
      </p:sp>
      <p:sp>
        <p:nvSpPr>
          <p:cNvPr id="37" name="Abgerundete rechteckige Legende 36"/>
          <p:cNvSpPr/>
          <p:nvPr/>
        </p:nvSpPr>
        <p:spPr>
          <a:xfrm>
            <a:off x="4562577" y="7783527"/>
            <a:ext cx="1771468" cy="517983"/>
          </a:xfrm>
          <a:prstGeom prst="wedgeRoundRectCallout">
            <a:avLst>
              <a:gd name="adj1" fmla="val -159113"/>
              <a:gd name="adj2" fmla="val -5731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...und dann gehe ich einfach wieder vorwärts</a:t>
            </a:r>
          </a:p>
        </p:txBody>
      </p:sp>
    </p:spTree>
    <p:extLst>
      <p:ext uri="{BB962C8B-B14F-4D97-AF65-F5344CB8AC3E}">
        <p14:creationId xmlns:p14="http://schemas.microsoft.com/office/powerpoint/2010/main" val="32734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69933" y="139700"/>
            <a:ext cx="6839340" cy="10141528"/>
            <a:chOff x="358832" y="0"/>
            <a:chExt cx="7134225" cy="10578790"/>
          </a:xfrm>
        </p:grpSpPr>
        <p:sp>
          <p:nvSpPr>
            <p:cNvPr id="18" name="Stern mit 5 Zacken 17"/>
            <p:cNvSpPr/>
            <p:nvPr/>
          </p:nvSpPr>
          <p:spPr>
            <a:xfrm>
              <a:off x="6591357" y="9704265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tern mit 5 Zacken 18"/>
            <p:cNvSpPr/>
            <p:nvPr/>
          </p:nvSpPr>
          <p:spPr>
            <a:xfrm>
              <a:off x="5980325" y="9994899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tern mit 5 Zacken 19"/>
            <p:cNvSpPr/>
            <p:nvPr/>
          </p:nvSpPr>
          <p:spPr>
            <a:xfrm>
              <a:off x="2834828" y="0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tern mit 5 Zacken 21"/>
            <p:cNvSpPr/>
            <p:nvPr/>
          </p:nvSpPr>
          <p:spPr>
            <a:xfrm>
              <a:off x="6477503" y="393762"/>
              <a:ext cx="515900" cy="495411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tern mit 5 Zacken 7"/>
            <p:cNvSpPr/>
            <p:nvPr/>
          </p:nvSpPr>
          <p:spPr>
            <a:xfrm>
              <a:off x="358832" y="279341"/>
              <a:ext cx="901700" cy="874525"/>
            </a:xfrm>
            <a:prstGeom prst="star5">
              <a:avLst>
                <a:gd name="adj" fmla="val 26823"/>
                <a:gd name="hf" fmla="val 105146"/>
                <a:gd name="vf" fmla="val 110557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s Rechteck 3"/>
          <p:cNvSpPr/>
          <p:nvPr/>
        </p:nvSpPr>
        <p:spPr>
          <a:xfrm>
            <a:off x="374239" y="785421"/>
            <a:ext cx="6768934" cy="93815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590733" y="387748"/>
            <a:ext cx="4474736" cy="754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5B0F5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Umziehen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25B0F5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2" y="1436117"/>
            <a:ext cx="5133196" cy="3526764"/>
          </a:xfrm>
          <a:prstGeom prst="rect">
            <a:avLst/>
          </a:prstGeom>
        </p:spPr>
      </p:pic>
      <p:sp>
        <p:nvSpPr>
          <p:cNvPr id="33" name="Abgerundete rechteckige Legende 32"/>
          <p:cNvSpPr/>
          <p:nvPr/>
        </p:nvSpPr>
        <p:spPr>
          <a:xfrm>
            <a:off x="691862" y="1363098"/>
            <a:ext cx="2339479" cy="937004"/>
          </a:xfrm>
          <a:prstGeom prst="wedgeRoundRectCallout">
            <a:avLst>
              <a:gd name="adj1" fmla="val 18562"/>
              <a:gd name="adj2" fmla="val 808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Es gibt noch einen Trick, mit dem es so aussieht, als würde ich mich bewegen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. 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Dazu wechsle ich einfach mein Kostüm.</a:t>
            </a:r>
          </a:p>
        </p:txBody>
      </p:sp>
      <p:sp>
        <p:nvSpPr>
          <p:cNvPr id="40" name="Pfeil nach unten 39"/>
          <p:cNvSpPr/>
          <p:nvPr/>
        </p:nvSpPr>
        <p:spPr>
          <a:xfrm rot="7328817">
            <a:off x="4246214" y="2349832"/>
            <a:ext cx="273448" cy="481144"/>
          </a:xfrm>
          <a:prstGeom prst="downArrow">
            <a:avLst/>
          </a:prstGeom>
          <a:solidFill>
            <a:srgbClr val="FAA41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unten 41"/>
          <p:cNvSpPr/>
          <p:nvPr/>
        </p:nvSpPr>
        <p:spPr>
          <a:xfrm rot="4118781">
            <a:off x="4220939" y="2719247"/>
            <a:ext cx="273448" cy="481144"/>
          </a:xfrm>
          <a:prstGeom prst="downArrow">
            <a:avLst/>
          </a:prstGeom>
          <a:solidFill>
            <a:srgbClr val="FAA41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651291" y="2300102"/>
            <a:ext cx="192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Für diese Figur gibt es zwei unterschiedliche Kostüme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4" y="6108610"/>
            <a:ext cx="6183228" cy="3380715"/>
          </a:xfrm>
          <a:prstGeom prst="rect">
            <a:avLst/>
          </a:prstGeom>
        </p:spPr>
      </p:pic>
      <p:sp>
        <p:nvSpPr>
          <p:cNvPr id="45" name="Pfeil nach unten 44"/>
          <p:cNvSpPr/>
          <p:nvPr/>
        </p:nvSpPr>
        <p:spPr>
          <a:xfrm rot="13298989">
            <a:off x="4670424" y="7421973"/>
            <a:ext cx="273448" cy="109933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unten 45"/>
          <p:cNvSpPr/>
          <p:nvPr/>
        </p:nvSpPr>
        <p:spPr>
          <a:xfrm rot="13939850">
            <a:off x="4726385" y="7810510"/>
            <a:ext cx="273448" cy="76221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 rechteckige Legende 49"/>
          <p:cNvSpPr/>
          <p:nvPr/>
        </p:nvSpPr>
        <p:spPr>
          <a:xfrm>
            <a:off x="5957365" y="6980635"/>
            <a:ext cx="825004" cy="292982"/>
          </a:xfrm>
          <a:prstGeom prst="wedgeRoundRectCallout">
            <a:avLst>
              <a:gd name="adj1" fmla="val -37399"/>
              <a:gd name="adj2" fmla="val 13141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Kostüm 2</a:t>
            </a:r>
          </a:p>
        </p:txBody>
      </p:sp>
      <p:sp>
        <p:nvSpPr>
          <p:cNvPr id="51" name="Abgerundete rechteckige Legende 50"/>
          <p:cNvSpPr/>
          <p:nvPr/>
        </p:nvSpPr>
        <p:spPr>
          <a:xfrm>
            <a:off x="5881349" y="8326737"/>
            <a:ext cx="825004" cy="292982"/>
          </a:xfrm>
          <a:prstGeom prst="wedgeRoundRectCallout">
            <a:avLst>
              <a:gd name="adj1" fmla="val -23544"/>
              <a:gd name="adj2" fmla="val -15045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Kostüm 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39295" y="5041208"/>
            <a:ext cx="561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Tipp: Wenn du oben auf Kostüme klickst, kannst du Kostüme auch verändern. Du könntest der Katze zum Beispiel einen Hut malen.</a:t>
            </a:r>
          </a:p>
        </p:txBody>
      </p:sp>
      <p:sp>
        <p:nvSpPr>
          <p:cNvPr id="53" name="Abgerundete rechteckige Legende 52"/>
          <p:cNvSpPr/>
          <p:nvPr/>
        </p:nvSpPr>
        <p:spPr>
          <a:xfrm>
            <a:off x="1009066" y="6210185"/>
            <a:ext cx="2339479" cy="724686"/>
          </a:xfrm>
          <a:prstGeom prst="wedgeRoundRectCallout">
            <a:avLst>
              <a:gd name="adj1" fmla="val 4448"/>
              <a:gd name="adj2" fmla="val 10187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Benutze die Aussehen-Blöcke (lila), wenn ich mich umziehen soll.</a:t>
            </a:r>
          </a:p>
        </p:txBody>
      </p:sp>
      <p:sp>
        <p:nvSpPr>
          <p:cNvPr id="3" name="Ellipse 2"/>
          <p:cNvSpPr/>
          <p:nvPr/>
        </p:nvSpPr>
        <p:spPr>
          <a:xfrm>
            <a:off x="4052169" y="1564240"/>
            <a:ext cx="526821" cy="2748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88" y="1735376"/>
            <a:ext cx="192312" cy="3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63139" y="876300"/>
            <a:ext cx="6768934" cy="92652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6" y="1640055"/>
            <a:ext cx="6516659" cy="36970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60532" y="361064"/>
            <a:ext cx="5235693" cy="882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5B0F5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Grüne Flagge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25B0F5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sp>
        <p:nvSpPr>
          <p:cNvPr id="45" name="Pfeil nach unten 44"/>
          <p:cNvSpPr/>
          <p:nvPr/>
        </p:nvSpPr>
        <p:spPr>
          <a:xfrm rot="15081657">
            <a:off x="4788802" y="2535731"/>
            <a:ext cx="273448" cy="70301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/>
          <p:cNvSpPr/>
          <p:nvPr/>
        </p:nvSpPr>
        <p:spPr>
          <a:xfrm>
            <a:off x="679215" y="1253869"/>
            <a:ext cx="2512436" cy="1162301"/>
          </a:xfrm>
          <a:prstGeom prst="wedgeRoundRectCallout">
            <a:avLst>
              <a:gd name="adj1" fmla="val 16798"/>
              <a:gd name="adj2" fmla="val 11197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Ab jetzt soll das Programm starten, wenn du auf die grüne Flagge klickst. Dafür brauchst du diesen braunen 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Block             .                        </a:t>
            </a:r>
            <a:endParaRPr lang="de-DE" sz="1100" smtClean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41" name="Pfeil nach unten 40"/>
          <p:cNvSpPr/>
          <p:nvPr/>
        </p:nvSpPr>
        <p:spPr>
          <a:xfrm rot="18423836">
            <a:off x="3001804" y="1575470"/>
            <a:ext cx="273448" cy="481144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b="11259"/>
          <a:stretch/>
        </p:blipFill>
        <p:spPr>
          <a:xfrm>
            <a:off x="589276" y="6509587"/>
            <a:ext cx="3442321" cy="26852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024" y="6509586"/>
            <a:ext cx="2887886" cy="2263911"/>
          </a:xfrm>
          <a:prstGeom prst="rect">
            <a:avLst/>
          </a:prstGeom>
        </p:spPr>
      </p:pic>
      <p:sp>
        <p:nvSpPr>
          <p:cNvPr id="27" name="Abgerundete rechteckige Legende 26"/>
          <p:cNvSpPr/>
          <p:nvPr/>
        </p:nvSpPr>
        <p:spPr>
          <a:xfrm>
            <a:off x="3191651" y="6995553"/>
            <a:ext cx="1812681" cy="1026988"/>
          </a:xfrm>
          <a:prstGeom prst="wedgeRoundRectCallout">
            <a:avLst>
              <a:gd name="adj1" fmla="val 67759"/>
              <a:gd name="adj2" fmla="val -3882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Hier kannst du dein Programm abspeichern.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Diese Felder erscheinen, wenn du auf „Datei“ klickst.</a:t>
            </a:r>
          </a:p>
        </p:txBody>
      </p:sp>
      <p:sp>
        <p:nvSpPr>
          <p:cNvPr id="28" name="Abgerundete rechteckige Legende 27"/>
          <p:cNvSpPr/>
          <p:nvPr/>
        </p:nvSpPr>
        <p:spPr>
          <a:xfrm>
            <a:off x="679214" y="7219333"/>
            <a:ext cx="1129655" cy="807404"/>
          </a:xfrm>
          <a:prstGeom prst="wedgeRoundRectCallout">
            <a:avLst>
              <a:gd name="adj1" fmla="val -13139"/>
              <a:gd name="adj2" fmla="val -9183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Gib deinem Programm einen Namen</a:t>
            </a:r>
          </a:p>
        </p:txBody>
      </p:sp>
      <p:sp>
        <p:nvSpPr>
          <p:cNvPr id="29" name="Abgerundete rechteckige Legende 28"/>
          <p:cNvSpPr/>
          <p:nvPr/>
        </p:nvSpPr>
        <p:spPr>
          <a:xfrm>
            <a:off x="3457320" y="8508508"/>
            <a:ext cx="1812681" cy="723044"/>
          </a:xfrm>
          <a:prstGeom prst="wedgeRoundRectCallout">
            <a:avLst>
              <a:gd name="adj1" fmla="val 54307"/>
              <a:gd name="adj2" fmla="val -17371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Hier findest du alles, was du früher gespeichert hast.</a:t>
            </a:r>
          </a:p>
        </p:txBody>
      </p:sp>
      <p:sp>
        <p:nvSpPr>
          <p:cNvPr id="31" name="Pfeil nach unten 30"/>
          <p:cNvSpPr/>
          <p:nvPr/>
        </p:nvSpPr>
        <p:spPr>
          <a:xfrm rot="18374393">
            <a:off x="4867607" y="6168600"/>
            <a:ext cx="273448" cy="481144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01" y="6682634"/>
            <a:ext cx="123790" cy="216633"/>
          </a:xfrm>
          <a:prstGeom prst="rect">
            <a:avLst/>
          </a:prstGeom>
        </p:spPr>
      </p:pic>
      <p:sp>
        <p:nvSpPr>
          <p:cNvPr id="34" name="Abgerundete rechteckige Legende 33"/>
          <p:cNvSpPr/>
          <p:nvPr/>
        </p:nvSpPr>
        <p:spPr>
          <a:xfrm>
            <a:off x="5302296" y="4323388"/>
            <a:ext cx="1866708" cy="774392"/>
          </a:xfrm>
          <a:prstGeom prst="wedgeRoundRectCallout">
            <a:avLst>
              <a:gd name="adj1" fmla="val -29522"/>
              <a:gd name="adj2" fmla="val -978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Schaffst du es, am Ende noch dieses Miau einzufügen?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Tipp: Suche bei „Klang“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073338" y="5641283"/>
            <a:ext cx="561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latin typeface="Druckschrift BY WOK" panose="02000603000000000000" pitchFamily="2" charset="0"/>
              </a:rPr>
              <a:t>Dein erstes Programm ist fertig!</a:t>
            </a:r>
          </a:p>
          <a:p>
            <a:pPr algn="ctr"/>
            <a:r>
              <a:rPr lang="de-DE" smtClean="0">
                <a:latin typeface="Druckschrift BY WOK" panose="02000603000000000000" pitchFamily="2" charset="0"/>
              </a:rPr>
              <a:t>Jetzt noch schnell speichern.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364" y="1997143"/>
            <a:ext cx="740501" cy="2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4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74239" y="1072733"/>
            <a:ext cx="6768934" cy="906879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A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89957" y="430747"/>
            <a:ext cx="5167086" cy="919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de-DE" sz="5400" b="1" spc="5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25B0F5"/>
                </a:solidFill>
                <a:effectLst>
                  <a:outerShdw dist="38100" dir="8100000" algn="tr" rotWithShape="0">
                    <a:prstClr val="black"/>
                  </a:outerShdw>
                </a:effectLst>
                <a:latin typeface="Playhouse" pitchFamily="2" charset="0"/>
              </a:rPr>
              <a:t>Farbe und Tasten</a:t>
            </a:r>
            <a:endParaRPr lang="de-DE" sz="5400" b="1" spc="50">
              <a:ln w="9525" cmpd="sng">
                <a:solidFill>
                  <a:schemeClr val="bg1"/>
                </a:solidFill>
                <a:prstDash val="solid"/>
              </a:ln>
              <a:solidFill>
                <a:srgbClr val="25B0F5"/>
              </a:solidFill>
              <a:effectLst>
                <a:outerShdw dist="38100" dir="8100000" algn="tr" rotWithShape="0">
                  <a:prstClr val="black"/>
                </a:outerShdw>
              </a:effectLst>
              <a:latin typeface="Playhouse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3" y="2226178"/>
            <a:ext cx="6412321" cy="3656093"/>
          </a:xfrm>
          <a:prstGeom prst="rect">
            <a:avLst/>
          </a:prstGeom>
        </p:spPr>
      </p:pic>
      <p:sp>
        <p:nvSpPr>
          <p:cNvPr id="17" name="Pfeil nach unten 16"/>
          <p:cNvSpPr/>
          <p:nvPr/>
        </p:nvSpPr>
        <p:spPr>
          <a:xfrm rot="14446943">
            <a:off x="4921609" y="4769916"/>
            <a:ext cx="273448" cy="70301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 rechteckige Legende 17"/>
          <p:cNvSpPr/>
          <p:nvPr/>
        </p:nvSpPr>
        <p:spPr>
          <a:xfrm>
            <a:off x="795339" y="2311262"/>
            <a:ext cx="2649948" cy="942477"/>
          </a:xfrm>
          <a:prstGeom prst="wedgeRoundRectCallout">
            <a:avLst>
              <a:gd name="adj1" fmla="val 1869"/>
              <a:gd name="adj2" fmla="val 7755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Ich möchte noch meine Farbe verändern. Ziehe</a:t>
            </a:r>
            <a:b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</a:b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den Block                    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. </a:t>
            </a:r>
            <a:endParaRPr lang="de-DE" sz="1100" smtClean="0">
              <a:solidFill>
                <a:schemeClr val="tx1"/>
              </a:solidFill>
              <a:latin typeface="Druckschrift BY WOK" panose="02000603000000000000" pitchFamily="2" charset="0"/>
            </a:endParaRP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in das Feld rechts und klicke mit der Maus darauf.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5927" y="1569076"/>
            <a:ext cx="627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Ganz fertig ist so ein Programm aber nie. Mann kann es immer weiter verbessern oder neue Funktionen hinzufügen!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11" y="2702752"/>
            <a:ext cx="1062967" cy="18616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05927" y="6165719"/>
            <a:ext cx="627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Druckschrift BY WOK" panose="02000603000000000000" pitchFamily="2" charset="0"/>
              </a:rPr>
              <a:t>Nicht nur mit der Maus kann man einen Computer steuern, auch mit der Tastatur!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61" y="6485979"/>
            <a:ext cx="3261573" cy="2138853"/>
          </a:xfrm>
          <a:prstGeom prst="rect">
            <a:avLst/>
          </a:prstGeom>
        </p:spPr>
      </p:pic>
      <p:sp>
        <p:nvSpPr>
          <p:cNvPr id="26" name="Pfeil nach unten 25"/>
          <p:cNvSpPr/>
          <p:nvPr/>
        </p:nvSpPr>
        <p:spPr>
          <a:xfrm rot="15400001">
            <a:off x="4845308" y="7756712"/>
            <a:ext cx="273448" cy="45263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09634" y="8719339"/>
            <a:ext cx="1015357" cy="1066800"/>
          </a:xfrm>
          <a:prstGeom prst="rect">
            <a:avLst/>
          </a:prstGeom>
        </p:spPr>
      </p:pic>
      <p:sp>
        <p:nvSpPr>
          <p:cNvPr id="23" name="Abgerundete rechteckige Legende 22"/>
          <p:cNvSpPr/>
          <p:nvPr/>
        </p:nvSpPr>
        <p:spPr>
          <a:xfrm>
            <a:off x="795339" y="7038837"/>
            <a:ext cx="2520746" cy="1526043"/>
          </a:xfrm>
          <a:prstGeom prst="wedgeRoundRectCallout">
            <a:avLst>
              <a:gd name="adj1" fmla="val 42637"/>
              <a:gd name="adj2" fmla="val 7896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smtClean="0">
              <a:solidFill>
                <a:schemeClr val="tx1"/>
              </a:solidFill>
              <a:latin typeface="Druckschrift BY WOK" panose="02000603000000000000" pitchFamily="2" charset="0"/>
            </a:endParaRP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Benutze                          , </a:t>
            </a:r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dann wechlse ich meine Farbe, wenn du die Leertaste drückst. Das ist die größte Taste auf deiner Tastatur.</a:t>
            </a:r>
          </a:p>
          <a:p>
            <a:pPr algn="ctr"/>
            <a:r>
              <a:rPr lang="de-DE" sz="11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Es funktionert auch während ich tanze. Probiere es mal aus!</a:t>
            </a:r>
          </a:p>
          <a:p>
            <a:pPr algn="ctr"/>
            <a:endParaRPr lang="de-DE" sz="1100" smtClean="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sp>
        <p:nvSpPr>
          <p:cNvPr id="30" name="Wolkenförmige Legende 29"/>
          <p:cNvSpPr/>
          <p:nvPr/>
        </p:nvSpPr>
        <p:spPr>
          <a:xfrm>
            <a:off x="4511008" y="8695396"/>
            <a:ext cx="2267516" cy="773759"/>
          </a:xfrm>
          <a:prstGeom prst="cloudCallout">
            <a:avLst>
              <a:gd name="adj1" fmla="val -71859"/>
              <a:gd name="adj2" fmla="val -1001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chemeClr val="tx1"/>
                </a:solidFill>
                <a:latin typeface="Druckschrift BY WOK" panose="02000603000000000000" pitchFamily="2" charset="0"/>
              </a:rPr>
              <a:t>Ein Riesenspaß!</a:t>
            </a:r>
            <a:endParaRPr lang="de-DE" sz="1600">
              <a:solidFill>
                <a:schemeClr val="tx1"/>
              </a:solidFill>
              <a:latin typeface="Druckschrift BY WOK" panose="02000603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45" y="7139025"/>
            <a:ext cx="1283640" cy="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800</Words>
  <Application>Microsoft Office PowerPoint</Application>
  <PresentationFormat>Benutzerdefiniert</PresentationFormat>
  <Paragraphs>106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Druckschrift BY WOK</vt:lpstr>
      <vt:lpstr>Playhouse</vt:lpstr>
      <vt:lpstr>ScratchFont</vt:lpstr>
      <vt:lpstr>Webdings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Programmiererhandbuch</dc:title>
  <dc:creator>Florian Kraus</dc:creator>
  <cp:lastModifiedBy>Florian Kraus</cp:lastModifiedBy>
  <cp:revision>71</cp:revision>
  <cp:lastPrinted>2017-03-03T11:49:34Z</cp:lastPrinted>
  <dcterms:created xsi:type="dcterms:W3CDTF">2017-03-02T10:44:16Z</dcterms:created>
  <dcterms:modified xsi:type="dcterms:W3CDTF">2017-03-24T09:50:19Z</dcterms:modified>
</cp:coreProperties>
</file>