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4572000" cy="6400800"/>
  <p:notesSz cx="4572000" cy="64008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2772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81200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2589213" y="0"/>
            <a:ext cx="1981200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43AE9-89FE-4458-A038-53208DAEE7DB}" type="datetimeFigureOut">
              <a:rPr lang="it-IT" smtClean="0"/>
              <a:t>04/10/2017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457200" y="3040063"/>
            <a:ext cx="3657600" cy="288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080125"/>
            <a:ext cx="1981200" cy="319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2589213" y="6080125"/>
            <a:ext cx="1981200" cy="319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DCFD6-5A53-48E3-AEE8-0F98FACE0AB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DCFD6-5A53-48E3-AEE8-0F98FACE0ABA}" type="slidenum">
              <a:rPr lang="it-IT" smtClean="0"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984248"/>
            <a:ext cx="388620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3584448"/>
            <a:ext cx="32004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187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900" y="264871"/>
            <a:ext cx="414020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0883" y="1638300"/>
            <a:ext cx="2374265" cy="3062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F187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0" y="0"/>
            <a:ext cx="4572000" cy="640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775"/>
              </a:spcBef>
            </a:pP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Race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0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Finish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B466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96232" y="866775"/>
            <a:ext cx="278003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it-IT" sz="2700" spc="15" dirty="0" smtClean="0">
                <a:solidFill>
                  <a:srgbClr val="B46628"/>
                </a:solidFill>
              </a:rPr>
              <a:t>Corsa verso </a:t>
            </a:r>
            <a:r>
              <a:rPr lang="it-IT" sz="2700" spc="15" dirty="0">
                <a:solidFill>
                  <a:srgbClr val="B46628"/>
                </a:solidFill>
              </a:rPr>
              <a:t>i</a:t>
            </a:r>
            <a:r>
              <a:rPr lang="it-IT" sz="2700" spc="15" dirty="0" smtClean="0">
                <a:solidFill>
                  <a:srgbClr val="B46628"/>
                </a:solidFill>
              </a:rPr>
              <a:t>l </a:t>
            </a:r>
            <a:r>
              <a:rPr lang="it-IT" sz="2700" spc="15" dirty="0">
                <a:solidFill>
                  <a:srgbClr val="B46628"/>
                </a:solidFill>
              </a:rPr>
              <a:t>traguardo</a:t>
            </a:r>
            <a:endParaRPr sz="2700" dirty="0"/>
          </a:p>
        </p:txBody>
      </p:sp>
      <p:sp>
        <p:nvSpPr>
          <p:cNvPr id="14" name="object 14"/>
          <p:cNvSpPr txBox="1"/>
          <p:nvPr/>
        </p:nvSpPr>
        <p:spPr>
          <a:xfrm>
            <a:off x="925324" y="4421547"/>
            <a:ext cx="2721610" cy="421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1200"/>
              </a:lnSpc>
            </a:pPr>
            <a:r>
              <a:rPr lang="it-IT" sz="1400" b="1" spc="-75" dirty="0">
                <a:solidFill>
                  <a:srgbClr val="B46628"/>
                </a:solidFill>
                <a:latin typeface="Cambria"/>
                <a:cs typeface="Cambria"/>
              </a:rPr>
              <a:t>Crea un gioco dove due personaggi si sfidano in una gara di corsa</a:t>
            </a:r>
            <a:r>
              <a:rPr sz="1400" b="1" spc="-45" dirty="0">
                <a:solidFill>
                  <a:srgbClr val="B46628"/>
                </a:solidFill>
                <a:latin typeface="Cambria"/>
                <a:cs typeface="Cambria"/>
              </a:rPr>
              <a:t>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6900" y="5940425"/>
            <a:ext cx="18319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 smtClean="0">
                <a:solidFill>
                  <a:srgbClr val="FFFFFF"/>
                </a:solidFill>
                <a:latin typeface="Calibri"/>
                <a:cs typeface="Calibri"/>
              </a:rPr>
              <a:t>scratch.mit.edu/</a:t>
            </a:r>
            <a:r>
              <a:rPr lang="it-IT" sz="1000" b="1" spc="10" dirty="0" err="1">
                <a:solidFill>
                  <a:srgbClr val="FFFFFF"/>
                </a:solidFill>
                <a:cs typeface="Calibri"/>
              </a:rPr>
              <a:t>racegame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9020" y="2050275"/>
            <a:ext cx="1456931" cy="1094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9020" y="3243198"/>
            <a:ext cx="1463037" cy="1097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1834" y="3243198"/>
            <a:ext cx="1463040" cy="10972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7942" y="2050275"/>
            <a:ext cx="1456931" cy="10942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82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7100"/>
            <a:ext cx="4572000" cy="1576705"/>
          </a:xfrm>
          <a:custGeom>
            <a:avLst/>
            <a:gdLst/>
            <a:ahLst/>
            <a:cxnLst/>
            <a:rect l="l" t="t" r="r" b="b"/>
            <a:pathLst>
              <a:path w="4572000" h="1576705">
                <a:moveTo>
                  <a:pt x="0" y="1576324"/>
                </a:moveTo>
                <a:lnTo>
                  <a:pt x="4572000" y="1576324"/>
                </a:lnTo>
                <a:lnTo>
                  <a:pt x="4572000" y="0"/>
                </a:lnTo>
                <a:lnTo>
                  <a:pt x="0" y="0"/>
                </a:lnTo>
                <a:lnTo>
                  <a:pt x="0" y="157632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03423"/>
            <a:ext cx="4572000" cy="2479040"/>
          </a:xfrm>
          <a:custGeom>
            <a:avLst/>
            <a:gdLst/>
            <a:ahLst/>
            <a:cxnLst/>
            <a:rect l="l" t="t" r="r" b="b"/>
            <a:pathLst>
              <a:path w="4572000" h="2479040">
                <a:moveTo>
                  <a:pt x="0" y="2479001"/>
                </a:moveTo>
                <a:lnTo>
                  <a:pt x="4572000" y="2479001"/>
                </a:lnTo>
                <a:lnTo>
                  <a:pt x="4572000" y="0"/>
                </a:lnTo>
                <a:lnTo>
                  <a:pt x="0" y="0"/>
                </a:lnTo>
                <a:lnTo>
                  <a:pt x="0" y="247900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072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09242" y="2647950"/>
            <a:ext cx="239127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AGGIUNGI QUESTE ISTRUZIONI</a:t>
            </a:r>
            <a:endParaRPr lang="it-IT" sz="1400" b="1" spc="-45" dirty="0">
              <a:solidFill>
                <a:srgbClr val="939598"/>
              </a:solidFill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pc="25" dirty="0"/>
              <a:t>Scegli un </a:t>
            </a:r>
            <a:r>
              <a:rPr lang="it-IT" spc="25" dirty="0" smtClean="0"/>
              <a:t>atleta</a:t>
            </a:r>
            <a:endParaRPr spc="-20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 smtClean="0">
                <a:latin typeface="Calibri"/>
                <a:cs typeface="Calibri"/>
              </a:rPr>
              <a:t>scratch.mit.edu/</a:t>
            </a:r>
            <a:r>
              <a:rPr lang="it-IT" sz="900" spc="10" dirty="0" err="1">
                <a:solidFill>
                  <a:srgbClr val="FFFFFF"/>
                </a:solidFill>
                <a:latin typeface="Calibri"/>
                <a:cs typeface="Calibri"/>
              </a:rPr>
              <a:t>racegame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4982425"/>
            <a:ext cx="4572000" cy="1418590"/>
          </a:xfrm>
          <a:custGeom>
            <a:avLst/>
            <a:gdLst/>
            <a:ahLst/>
            <a:cxnLst/>
            <a:rect l="l" t="t" r="r" b="b"/>
            <a:pathLst>
              <a:path w="4572000" h="1418589">
                <a:moveTo>
                  <a:pt x="0" y="1418374"/>
                </a:moveTo>
                <a:lnTo>
                  <a:pt x="4572000" y="1418374"/>
                </a:lnTo>
                <a:lnTo>
                  <a:pt x="4572000" y="0"/>
                </a:lnTo>
                <a:lnTo>
                  <a:pt x="0" y="0"/>
                </a:lnTo>
                <a:lnTo>
                  <a:pt x="0" y="1418374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969725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00200" y="5029200"/>
            <a:ext cx="17306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>
                <a:solidFill>
                  <a:srgbClr val="6BA883"/>
                </a:solidFill>
                <a:latin typeface="Cambria"/>
                <a:cs typeface="Cambria"/>
              </a:rPr>
              <a:t>ADESSO PROVA TU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22003" y="5540168"/>
            <a:ext cx="1196975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spc="20" dirty="0">
                <a:solidFill>
                  <a:srgbClr val="636466"/>
                </a:solidFill>
                <a:latin typeface="Calibri"/>
                <a:cs typeface="Calibri"/>
              </a:rPr>
              <a:t>Premi la barra spaziatrice e </a:t>
            </a:r>
            <a:r>
              <a:rPr lang="it-IT" sz="900" b="1" spc="10" dirty="0">
                <a:solidFill>
                  <a:srgbClr val="636466"/>
                </a:solidFill>
                <a:latin typeface="Calibri"/>
                <a:cs typeface="Calibri"/>
              </a:rPr>
              <a:t>la </a:t>
            </a:r>
            <a:r>
              <a:rPr lang="it-IT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freccia </a:t>
            </a:r>
            <a:r>
              <a:rPr lang="it-IT" sz="900" b="1" spc="10" dirty="0">
                <a:solidFill>
                  <a:srgbClr val="636466"/>
                </a:solidFill>
                <a:latin typeface="Calibri"/>
                <a:cs typeface="Calibri"/>
              </a:rPr>
              <a:t>destra in modo che i due </a:t>
            </a:r>
            <a:r>
              <a:rPr sz="900" b="1" spc="15" dirty="0">
                <a:solidFill>
                  <a:srgbClr val="636466"/>
                </a:solidFill>
                <a:latin typeface="Calibri"/>
                <a:cs typeface="Calibri"/>
              </a:rPr>
              <a:t>sprites</a:t>
            </a:r>
            <a:r>
              <a:rPr lang="it-IT" sz="900" b="1" spc="15" dirty="0">
                <a:solidFill>
                  <a:srgbClr val="636466"/>
                </a:solidFill>
                <a:latin typeface="Calibri"/>
                <a:cs typeface="Calibri"/>
              </a:rPr>
              <a:t> corrano</a:t>
            </a:r>
            <a:r>
              <a:rPr sz="900" b="1" spc="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86000" y="5481802"/>
            <a:ext cx="0" cy="594995"/>
          </a:xfrm>
          <a:custGeom>
            <a:avLst/>
            <a:gdLst/>
            <a:ahLst/>
            <a:cxnLst/>
            <a:rect l="l" t="t" r="r" b="b"/>
            <a:pathLst>
              <a:path h="594995">
                <a:moveTo>
                  <a:pt x="0" y="0"/>
                </a:moveTo>
                <a:lnTo>
                  <a:pt x="0" y="594867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56474" y="5594057"/>
            <a:ext cx="453378" cy="370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56474" y="5594059"/>
            <a:ext cx="453390" cy="370840"/>
          </a:xfrm>
          <a:custGeom>
            <a:avLst/>
            <a:gdLst/>
            <a:ahLst/>
            <a:cxnLst/>
            <a:rect l="l" t="t" r="r" b="b"/>
            <a:pathLst>
              <a:path w="453389" h="370839">
                <a:moveTo>
                  <a:pt x="62598" y="0"/>
                </a:moveTo>
                <a:lnTo>
                  <a:pt x="26408" y="978"/>
                </a:lnTo>
                <a:lnTo>
                  <a:pt x="7824" y="7824"/>
                </a:lnTo>
                <a:lnTo>
                  <a:pt x="978" y="26408"/>
                </a:lnTo>
                <a:lnTo>
                  <a:pt x="0" y="62598"/>
                </a:lnTo>
                <a:lnTo>
                  <a:pt x="0" y="307759"/>
                </a:lnTo>
                <a:lnTo>
                  <a:pt x="978" y="343948"/>
                </a:lnTo>
                <a:lnTo>
                  <a:pt x="7824" y="362532"/>
                </a:lnTo>
                <a:lnTo>
                  <a:pt x="26408" y="369379"/>
                </a:lnTo>
                <a:lnTo>
                  <a:pt x="62598" y="370357"/>
                </a:lnTo>
                <a:lnTo>
                  <a:pt x="390791" y="370357"/>
                </a:lnTo>
                <a:lnTo>
                  <a:pt x="426974" y="369379"/>
                </a:lnTo>
                <a:lnTo>
                  <a:pt x="445554" y="362532"/>
                </a:lnTo>
                <a:lnTo>
                  <a:pt x="452399" y="343948"/>
                </a:lnTo>
                <a:lnTo>
                  <a:pt x="453377" y="307759"/>
                </a:lnTo>
                <a:lnTo>
                  <a:pt x="453377" y="62598"/>
                </a:lnTo>
                <a:lnTo>
                  <a:pt x="452399" y="26408"/>
                </a:lnTo>
                <a:lnTo>
                  <a:pt x="445554" y="7824"/>
                </a:lnTo>
                <a:lnTo>
                  <a:pt x="426973" y="978"/>
                </a:lnTo>
                <a:lnTo>
                  <a:pt x="390791" y="0"/>
                </a:lnTo>
                <a:lnTo>
                  <a:pt x="62598" y="0"/>
                </a:lnTo>
                <a:close/>
              </a:path>
            </a:pathLst>
          </a:custGeom>
          <a:ln w="19049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1744" y="5652236"/>
            <a:ext cx="7556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>
                <a:solidFill>
                  <a:srgbClr val="636466"/>
                </a:solidFill>
                <a:latin typeface="Calibri"/>
                <a:cs typeface="Calibri"/>
              </a:rPr>
              <a:t>Clic</a:t>
            </a:r>
            <a:r>
              <a:rPr lang="it-IT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ca</a:t>
            </a:r>
            <a:r>
              <a:rPr lang="it-IT" sz="900" b="1" spc="30" dirty="0">
                <a:solidFill>
                  <a:srgbClr val="636466"/>
                </a:solidFill>
                <a:latin typeface="Calibri"/>
                <a:cs typeface="Calibri"/>
              </a:rPr>
              <a:t> la bandiera verde per cominciare</a:t>
            </a:r>
            <a:r>
              <a:rPr sz="900" b="1" spc="15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73517" y="574272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61638" y="1073150"/>
            <a:ext cx="1709420" cy="766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4380">
              <a:lnSpc>
                <a:spcPct val="100000"/>
              </a:lnSpc>
            </a:pPr>
            <a:r>
              <a:rPr lang="it-IT" sz="1400" b="1" spc="-45">
                <a:solidFill>
                  <a:srgbClr val="00A1CB"/>
                </a:solidFill>
                <a:latin typeface="Cambria"/>
                <a:cs typeface="Cambria"/>
              </a:rPr>
              <a:t>Per iniziare</a:t>
            </a:r>
            <a:endParaRPr lang="it-IT" sz="1400">
              <a:latin typeface="Cambria"/>
              <a:cs typeface="Cambria"/>
            </a:endParaRPr>
          </a:p>
          <a:p>
            <a:pPr marL="12700" marR="663575">
              <a:lnSpc>
                <a:spcPct val="111100"/>
              </a:lnSpc>
              <a:spcBef>
                <a:spcPts val="735"/>
              </a:spcBef>
            </a:pPr>
            <a:r>
              <a:rPr lang="it-IT" sz="900" b="1" spc="15">
                <a:solidFill>
                  <a:srgbClr val="636466"/>
                </a:solidFill>
                <a:latin typeface="Calibri"/>
                <a:cs typeface="Calibri"/>
              </a:rPr>
              <a:t>Scegli uno</a:t>
            </a:r>
            <a:r>
              <a:rPr lang="it-IT" sz="900" b="1" spc="-4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it-IT" sz="900" b="1" spc="15">
                <a:solidFill>
                  <a:srgbClr val="636466"/>
                </a:solidFill>
                <a:latin typeface="Calibri"/>
                <a:cs typeface="Calibri"/>
              </a:rPr>
              <a:t>sprite</a:t>
            </a:r>
            <a:r>
              <a:rPr lang="it-IT" sz="900" b="1" spc="-4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it-IT" sz="900" b="1" spc="5">
                <a:solidFill>
                  <a:srgbClr val="636466"/>
                </a:solidFill>
                <a:latin typeface="Calibri"/>
                <a:cs typeface="Calibri"/>
              </a:rPr>
              <a:t>come</a:t>
            </a:r>
            <a:r>
              <a:rPr lang="it-IT" sz="900" b="1" spc="1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it-IT" sz="900" b="1" spc="15">
                <a:solidFill>
                  <a:srgbClr val="636466"/>
                </a:solidFill>
                <a:latin typeface="Calibri"/>
                <a:cs typeface="Calibri"/>
              </a:rPr>
              <a:t>secondo</a:t>
            </a:r>
            <a:r>
              <a:rPr lang="it-IT" sz="900" b="1" spc="-114">
                <a:solidFill>
                  <a:srgbClr val="636466"/>
                </a:solidFill>
                <a:latin typeface="Calibri"/>
                <a:cs typeface="Calibri"/>
              </a:rPr>
              <a:t> partecipante</a:t>
            </a:r>
            <a:r>
              <a:rPr lang="it-IT" sz="900" b="1" spc="-5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lang="it-IT" sz="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83856" y="1871510"/>
            <a:ext cx="1176540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3863" y="1871510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5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51470" y="1705991"/>
            <a:ext cx="95885" cy="213995"/>
          </a:xfrm>
          <a:custGeom>
            <a:avLst/>
            <a:gdLst/>
            <a:ahLst/>
            <a:cxnLst/>
            <a:rect l="l" t="t" r="r" b="b"/>
            <a:pathLst>
              <a:path w="95885" h="213994">
                <a:moveTo>
                  <a:pt x="0" y="0"/>
                </a:moveTo>
                <a:lnTo>
                  <a:pt x="95770" y="2137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75661" y="1433360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62656" y="1503845"/>
            <a:ext cx="538479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5661" y="1433360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43190" y="2986086"/>
            <a:ext cx="13822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15" dirty="0">
                <a:solidFill>
                  <a:srgbClr val="636466"/>
                </a:solidFill>
                <a:latin typeface="Calibri"/>
                <a:cs typeface="Calibri"/>
              </a:rPr>
              <a:t>Scegli il tasto </a:t>
            </a:r>
            <a:r>
              <a:rPr lang="it-IT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freccia </a:t>
            </a:r>
            <a:r>
              <a:rPr lang="it-IT" sz="900" b="1" spc="15" dirty="0">
                <a:solidFill>
                  <a:srgbClr val="636466"/>
                </a:solidFill>
                <a:latin typeface="Calibri"/>
                <a:cs typeface="Calibri"/>
              </a:rPr>
              <a:t>destra o un </a:t>
            </a:r>
            <a:r>
              <a:rPr lang="it-IT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tasto </a:t>
            </a:r>
            <a:r>
              <a:rPr lang="it-IT" sz="900" b="1" spc="15" dirty="0">
                <a:solidFill>
                  <a:srgbClr val="636466"/>
                </a:solidFill>
                <a:latin typeface="Calibri"/>
                <a:cs typeface="Calibri"/>
              </a:rPr>
              <a:t>a scelta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9121" y="2966100"/>
            <a:ext cx="1268095" cy="30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spc="10" dirty="0">
                <a:solidFill>
                  <a:srgbClr val="636466"/>
                </a:solidFill>
                <a:latin typeface="Calibri"/>
                <a:cs typeface="Calibri"/>
              </a:rPr>
              <a:t>Sposta il tuo </a:t>
            </a:r>
            <a:r>
              <a:rPr sz="900" b="1" spc="15">
                <a:solidFill>
                  <a:srgbClr val="636466"/>
                </a:solidFill>
                <a:latin typeface="Calibri"/>
                <a:cs typeface="Calibri"/>
              </a:rPr>
              <a:t>sprite</a:t>
            </a:r>
            <a:r>
              <a:rPr sz="900" b="1" spc="-35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it-IT" sz="900" b="1" spc="5" dirty="0">
                <a:solidFill>
                  <a:srgbClr val="636466"/>
                </a:solidFill>
                <a:latin typeface="Calibri"/>
                <a:cs typeface="Calibri"/>
              </a:rPr>
              <a:t>nella posizione di partenza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35" y="3414714"/>
            <a:ext cx="13847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48" y="3414714"/>
            <a:ext cx="2309818" cy="11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object 29"/>
          <p:cNvSpPr/>
          <p:nvPr/>
        </p:nvSpPr>
        <p:spPr>
          <a:xfrm flipH="1">
            <a:off x="3571883" y="3271838"/>
            <a:ext cx="45719" cy="326073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254177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5940297"/>
            <a:ext cx="13319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Corsa verso il </a:t>
            </a:r>
            <a:r>
              <a:rPr lang="it-IT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traguardo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spc="-110" dirty="0"/>
              <a:t>Aggiungi un suono</a:t>
            </a:r>
            <a:endParaRPr sz="2800" dirty="0"/>
          </a:p>
        </p:txBody>
      </p:sp>
      <p:sp>
        <p:nvSpPr>
          <p:cNvPr id="13" name="object 13"/>
          <p:cNvSpPr txBox="1"/>
          <p:nvPr/>
        </p:nvSpPr>
        <p:spPr>
          <a:xfrm>
            <a:off x="1022268" y="1279267"/>
            <a:ext cx="264175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200" b="1" spc="40" dirty="0" smtClean="0">
                <a:solidFill>
                  <a:srgbClr val="FFFFFF"/>
                </a:solidFill>
                <a:latin typeface="Calibri"/>
                <a:cs typeface="Calibri"/>
              </a:rPr>
              <a:t>Emetti</a:t>
            </a:r>
            <a:r>
              <a:rPr lang="it-IT" sz="1200" b="1" spc="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1200" b="1" spc="40" dirty="0">
                <a:solidFill>
                  <a:srgbClr val="FFFFFF"/>
                </a:solidFill>
                <a:latin typeface="Calibri"/>
                <a:cs typeface="Calibri"/>
              </a:rPr>
              <a:t>un suono quando vinci la gara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5806" y="1864398"/>
            <a:ext cx="2288298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5806" y="3731729"/>
            <a:ext cx="2280399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2434" y="4521034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70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7"/>
                </a:lnTo>
                <a:lnTo>
                  <a:pt x="88392" y="136017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9"/>
                </a:lnTo>
                <a:lnTo>
                  <a:pt x="88392" y="21209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70">
                <a:moveTo>
                  <a:pt x="88392" y="21209"/>
                </a:moveTo>
                <a:lnTo>
                  <a:pt x="73939" y="21209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0870" y="4552022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0"/>
                </a:lnTo>
                <a:lnTo>
                  <a:pt x="13309" y="76199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5221" y="4521034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4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9"/>
                </a:lnTo>
                <a:lnTo>
                  <a:pt x="736" y="9271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50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50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2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82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" y="1003300"/>
            <a:ext cx="4572000" cy="2036445"/>
          </a:xfrm>
          <a:custGeom>
            <a:avLst/>
            <a:gdLst/>
            <a:ahLst/>
            <a:cxnLst/>
            <a:rect l="l" t="t" r="r" b="b"/>
            <a:pathLst>
              <a:path w="4572000" h="2036445">
                <a:moveTo>
                  <a:pt x="0" y="2036064"/>
                </a:moveTo>
                <a:lnTo>
                  <a:pt x="4572000" y="2036064"/>
                </a:lnTo>
                <a:lnTo>
                  <a:pt x="4572000" y="0"/>
                </a:lnTo>
                <a:lnTo>
                  <a:pt x="0" y="0"/>
                </a:lnTo>
                <a:lnTo>
                  <a:pt x="0" y="203606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57524"/>
            <a:ext cx="4572000" cy="2208530"/>
          </a:xfrm>
          <a:custGeom>
            <a:avLst/>
            <a:gdLst/>
            <a:ahLst/>
            <a:cxnLst/>
            <a:rect l="l" t="t" r="r" b="b"/>
            <a:pathLst>
              <a:path w="4572000" h="2208529">
                <a:moveTo>
                  <a:pt x="0" y="2208276"/>
                </a:moveTo>
                <a:lnTo>
                  <a:pt x="4572000" y="2208276"/>
                </a:lnTo>
                <a:lnTo>
                  <a:pt x="4572000" y="0"/>
                </a:lnTo>
                <a:lnTo>
                  <a:pt x="0" y="0"/>
                </a:lnTo>
                <a:lnTo>
                  <a:pt x="0" y="2208276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950464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10001" y="4564062"/>
            <a:ext cx="90931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>
                <a:solidFill>
                  <a:srgbClr val="636466"/>
                </a:solidFill>
                <a:latin typeface="Calibri"/>
                <a:cs typeface="Calibri"/>
              </a:rPr>
              <a:t>A</a:t>
            </a:r>
            <a:r>
              <a:rPr lang="it-IT" sz="900" b="1">
                <a:solidFill>
                  <a:srgbClr val="636466"/>
                </a:solidFill>
                <a:latin typeface="Calibri"/>
                <a:cs typeface="Calibri"/>
              </a:rPr>
              <a:t>ggiungi questo</a:t>
            </a:r>
            <a:r>
              <a:rPr sz="900" b="1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spc="-11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spc="25">
                <a:solidFill>
                  <a:srgbClr val="636466"/>
                </a:solidFill>
                <a:latin typeface="Calibri"/>
                <a:cs typeface="Calibri"/>
              </a:rPr>
              <a:t>bloc</a:t>
            </a:r>
            <a:r>
              <a:rPr lang="it-IT" sz="900" b="1" spc="25">
                <a:solidFill>
                  <a:srgbClr val="636466"/>
                </a:solidFill>
                <a:latin typeface="Calibri"/>
                <a:cs typeface="Calibri"/>
              </a:rPr>
              <a:t>co per far riprodurre il suono</a:t>
            </a:r>
            <a:r>
              <a:rPr sz="900" b="1" spc="15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315" y="1442173"/>
            <a:ext cx="10915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>
                <a:solidFill>
                  <a:srgbClr val="636466"/>
                </a:solidFill>
                <a:latin typeface="Calibri"/>
                <a:cs typeface="Calibri"/>
              </a:rPr>
              <a:t>Cli</a:t>
            </a:r>
            <a:r>
              <a:rPr lang="it-IT" sz="900" b="1" spc="30">
                <a:solidFill>
                  <a:srgbClr val="636466"/>
                </a:solidFill>
                <a:latin typeface="Calibri"/>
                <a:cs typeface="Calibri"/>
              </a:rPr>
              <a:t>cca per selezionare il gatto</a:t>
            </a:r>
            <a:r>
              <a:rPr sz="900" b="1" spc="2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3869" y="1073150"/>
            <a:ext cx="132033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>
                <a:solidFill>
                  <a:srgbClr val="00A1CB"/>
                </a:solidFill>
                <a:latin typeface="Cambria"/>
                <a:cs typeface="Cambria"/>
              </a:rPr>
              <a:t>PER INIZIARE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pc="-95" dirty="0"/>
              <a:t>Aggiungi un suono</a:t>
            </a:r>
            <a:endParaRPr spc="-30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 smtClean="0">
                <a:latin typeface="Calibri"/>
                <a:cs typeface="Calibri"/>
              </a:rPr>
              <a:t>scratch.mit.edu/</a:t>
            </a:r>
            <a:r>
              <a:rPr lang="it-IT" sz="900" spc="10" dirty="0" err="1">
                <a:solidFill>
                  <a:srgbClr val="FFFFFF"/>
                </a:solidFill>
                <a:latin typeface="Calibri"/>
                <a:cs typeface="Calibri"/>
              </a:rPr>
              <a:t>racegame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92350" y="142875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129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171440"/>
            <a:ext cx="4572000" cy="1229360"/>
          </a:xfrm>
          <a:custGeom>
            <a:avLst/>
            <a:gdLst/>
            <a:ahLst/>
            <a:cxnLst/>
            <a:rect l="l" t="t" r="r" b="b"/>
            <a:pathLst>
              <a:path w="4572000" h="1229360">
                <a:moveTo>
                  <a:pt x="0" y="1229360"/>
                </a:moveTo>
                <a:lnTo>
                  <a:pt x="4572000" y="1229360"/>
                </a:lnTo>
                <a:lnTo>
                  <a:pt x="4572000" y="0"/>
                </a:lnTo>
                <a:lnTo>
                  <a:pt x="0" y="0"/>
                </a:lnTo>
                <a:lnTo>
                  <a:pt x="0" y="122936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15874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86877" y="5298133"/>
            <a:ext cx="163732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>
                <a:solidFill>
                  <a:srgbClr val="6BA883"/>
                </a:solidFill>
                <a:latin typeface="Cambria"/>
                <a:cs typeface="Cambria"/>
              </a:rPr>
              <a:t>ADESSO PROVA TU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56474" y="5694349"/>
            <a:ext cx="453378" cy="370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6474" y="5694351"/>
            <a:ext cx="453390" cy="370840"/>
          </a:xfrm>
          <a:custGeom>
            <a:avLst/>
            <a:gdLst/>
            <a:ahLst/>
            <a:cxnLst/>
            <a:rect l="l" t="t" r="r" b="b"/>
            <a:pathLst>
              <a:path w="453389" h="370839">
                <a:moveTo>
                  <a:pt x="62598" y="0"/>
                </a:moveTo>
                <a:lnTo>
                  <a:pt x="26408" y="978"/>
                </a:lnTo>
                <a:lnTo>
                  <a:pt x="7824" y="7824"/>
                </a:lnTo>
                <a:lnTo>
                  <a:pt x="978" y="26408"/>
                </a:lnTo>
                <a:lnTo>
                  <a:pt x="0" y="62598"/>
                </a:lnTo>
                <a:lnTo>
                  <a:pt x="0" y="307759"/>
                </a:lnTo>
                <a:lnTo>
                  <a:pt x="978" y="343948"/>
                </a:lnTo>
                <a:lnTo>
                  <a:pt x="7824" y="362532"/>
                </a:lnTo>
                <a:lnTo>
                  <a:pt x="26408" y="369379"/>
                </a:lnTo>
                <a:lnTo>
                  <a:pt x="62598" y="370357"/>
                </a:lnTo>
                <a:lnTo>
                  <a:pt x="390791" y="370357"/>
                </a:lnTo>
                <a:lnTo>
                  <a:pt x="426974" y="369379"/>
                </a:lnTo>
                <a:lnTo>
                  <a:pt x="445554" y="362532"/>
                </a:lnTo>
                <a:lnTo>
                  <a:pt x="452399" y="343948"/>
                </a:lnTo>
                <a:lnTo>
                  <a:pt x="453377" y="307759"/>
                </a:lnTo>
                <a:lnTo>
                  <a:pt x="453377" y="62598"/>
                </a:lnTo>
                <a:lnTo>
                  <a:pt x="452399" y="26408"/>
                </a:lnTo>
                <a:lnTo>
                  <a:pt x="445554" y="7824"/>
                </a:lnTo>
                <a:lnTo>
                  <a:pt x="426973" y="978"/>
                </a:lnTo>
                <a:lnTo>
                  <a:pt x="390791" y="0"/>
                </a:lnTo>
                <a:lnTo>
                  <a:pt x="62598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22003" y="5727128"/>
            <a:ext cx="123888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20">
                <a:solidFill>
                  <a:srgbClr val="636466"/>
                </a:solidFill>
                <a:latin typeface="Calibri"/>
                <a:cs typeface="Calibri"/>
              </a:rPr>
              <a:t>Premi la barra spaziatrice finché non arrivi al traguardo!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86000" y="5666232"/>
            <a:ext cx="0" cy="442595"/>
          </a:xfrm>
          <a:custGeom>
            <a:avLst/>
            <a:gdLst/>
            <a:ahLst/>
            <a:cxnLst/>
            <a:rect l="l" t="t" r="r" b="b"/>
            <a:pathLst>
              <a:path h="442595">
                <a:moveTo>
                  <a:pt x="0" y="0"/>
                </a:moveTo>
                <a:lnTo>
                  <a:pt x="0" y="442468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1744" y="5752528"/>
            <a:ext cx="7556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>
                <a:solidFill>
                  <a:srgbClr val="636466"/>
                </a:solidFill>
                <a:latin typeface="Calibri"/>
                <a:cs typeface="Calibri"/>
              </a:rPr>
              <a:t>Clic</a:t>
            </a:r>
            <a:r>
              <a:rPr lang="it-IT" sz="900" b="1" spc="30">
                <a:solidFill>
                  <a:srgbClr val="636466"/>
                </a:solidFill>
                <a:latin typeface="Calibri"/>
                <a:cs typeface="Calibri"/>
              </a:rPr>
              <a:t>ca la bandiera verde per partire</a:t>
            </a:r>
            <a:r>
              <a:rPr sz="900" b="1" spc="15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73517" y="584301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2056" y="463550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196735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92158" y="2283678"/>
            <a:ext cx="1424940" cy="30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spc="20">
                <a:solidFill>
                  <a:srgbClr val="636466"/>
                </a:solidFill>
                <a:latin typeface="Calibri"/>
                <a:cs typeface="Calibri"/>
              </a:rPr>
              <a:t>Poi scegli un suono</a:t>
            </a:r>
            <a:r>
              <a:rPr sz="900" b="1" spc="2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it-IT" sz="900" b="1" spc="10">
                <a:solidFill>
                  <a:srgbClr val="636466"/>
                </a:solidFill>
                <a:latin typeface="Calibri"/>
                <a:cs typeface="Calibri"/>
              </a:rPr>
              <a:t>dalla libreria Suoni, come  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32506" y="1718170"/>
            <a:ext cx="684504" cy="415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32506" y="1718170"/>
            <a:ext cx="684530" cy="415925"/>
          </a:xfrm>
          <a:custGeom>
            <a:avLst/>
            <a:gdLst/>
            <a:ahLst/>
            <a:cxnLst/>
            <a:rect l="l" t="t" r="r" b="b"/>
            <a:pathLst>
              <a:path w="684529" h="41592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339725"/>
                </a:lnTo>
                <a:lnTo>
                  <a:pt x="1190" y="383778"/>
                </a:lnTo>
                <a:lnTo>
                  <a:pt x="9525" y="406400"/>
                </a:lnTo>
                <a:lnTo>
                  <a:pt x="32146" y="414734"/>
                </a:lnTo>
                <a:lnTo>
                  <a:pt x="76200" y="415925"/>
                </a:lnTo>
                <a:lnTo>
                  <a:pt x="608304" y="415925"/>
                </a:lnTo>
                <a:lnTo>
                  <a:pt x="652357" y="414734"/>
                </a:lnTo>
                <a:lnTo>
                  <a:pt x="674979" y="406400"/>
                </a:lnTo>
                <a:lnTo>
                  <a:pt x="683313" y="383778"/>
                </a:lnTo>
                <a:lnTo>
                  <a:pt x="684504" y="339725"/>
                </a:lnTo>
                <a:lnTo>
                  <a:pt x="684504" y="76200"/>
                </a:lnTo>
                <a:lnTo>
                  <a:pt x="683313" y="32146"/>
                </a:lnTo>
                <a:lnTo>
                  <a:pt x="674979" y="9525"/>
                </a:lnTo>
                <a:lnTo>
                  <a:pt x="652357" y="1190"/>
                </a:lnTo>
                <a:lnTo>
                  <a:pt x="608304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80868" y="1443483"/>
            <a:ext cx="81384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>
                <a:solidFill>
                  <a:srgbClr val="636466"/>
                </a:solidFill>
                <a:latin typeface="Calibri"/>
                <a:cs typeface="Calibri"/>
              </a:rPr>
              <a:t>Clic</a:t>
            </a:r>
            <a:r>
              <a:rPr lang="it-IT" sz="900" b="1" spc="30">
                <a:solidFill>
                  <a:srgbClr val="636466"/>
                </a:solidFill>
                <a:latin typeface="Calibri"/>
                <a:cs typeface="Calibri"/>
              </a:rPr>
              <a:t>ca il tasto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94710" y="1338498"/>
            <a:ext cx="499109" cy="2236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84830" y="2078989"/>
            <a:ext cx="635" cy="215900"/>
          </a:xfrm>
          <a:custGeom>
            <a:avLst/>
            <a:gdLst/>
            <a:ahLst/>
            <a:cxnLst/>
            <a:rect l="l" t="t" r="r" b="b"/>
            <a:pathLst>
              <a:path w="635" h="215900">
                <a:moveTo>
                  <a:pt x="0" y="0"/>
                </a:moveTo>
                <a:lnTo>
                  <a:pt x="38" y="2153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43256" y="3486152"/>
            <a:ext cx="468630" cy="186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85868" y="3128962"/>
            <a:ext cx="2928958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AGGIUNGI QUESTE ISTRUZIONI</a:t>
            </a:r>
          </a:p>
          <a:p>
            <a:pPr marR="4445" algn="ctr">
              <a:lnSpc>
                <a:spcPct val="100000"/>
              </a:lnSpc>
              <a:spcBef>
                <a:spcPts val="1215"/>
              </a:spcBef>
              <a:tabLst>
                <a:tab pos="937260" algn="l"/>
              </a:tabLst>
            </a:pPr>
            <a:r>
              <a:rPr sz="900" b="1" spc="30" smtClean="0">
                <a:solidFill>
                  <a:srgbClr val="636466"/>
                </a:solidFill>
                <a:latin typeface="Calibri"/>
                <a:cs typeface="Calibri"/>
              </a:rPr>
              <a:t>Clic</a:t>
            </a:r>
            <a:r>
              <a:rPr lang="it-IT" sz="900" b="1" spc="30" dirty="0" err="1" smtClean="0">
                <a:solidFill>
                  <a:srgbClr val="636466"/>
                </a:solidFill>
                <a:latin typeface="Calibri"/>
                <a:cs typeface="Calibri"/>
              </a:rPr>
              <a:t>ca</a:t>
            </a:r>
            <a:r>
              <a:rPr lang="it-IT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 il tasto</a:t>
            </a:r>
            <a:r>
              <a:rPr lang="it-IT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7535" y="1747113"/>
            <a:ext cx="1491881" cy="7781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7540" y="1747113"/>
            <a:ext cx="1492250" cy="778510"/>
          </a:xfrm>
          <a:custGeom>
            <a:avLst/>
            <a:gdLst/>
            <a:ahLst/>
            <a:cxnLst/>
            <a:rect l="l" t="t" r="r" b="b"/>
            <a:pathLst>
              <a:path w="1492250" h="77851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701954"/>
                </a:lnTo>
                <a:lnTo>
                  <a:pt x="1190" y="746007"/>
                </a:lnTo>
                <a:lnTo>
                  <a:pt x="9525" y="768629"/>
                </a:lnTo>
                <a:lnTo>
                  <a:pt x="32146" y="776963"/>
                </a:lnTo>
                <a:lnTo>
                  <a:pt x="76200" y="778154"/>
                </a:lnTo>
                <a:lnTo>
                  <a:pt x="1415669" y="778154"/>
                </a:lnTo>
                <a:lnTo>
                  <a:pt x="1459722" y="776963"/>
                </a:lnTo>
                <a:lnTo>
                  <a:pt x="1482344" y="768629"/>
                </a:lnTo>
                <a:lnTo>
                  <a:pt x="1490678" y="746007"/>
                </a:lnTo>
                <a:lnTo>
                  <a:pt x="1491869" y="701954"/>
                </a:lnTo>
                <a:lnTo>
                  <a:pt x="1491869" y="76200"/>
                </a:lnTo>
                <a:lnTo>
                  <a:pt x="1490678" y="32146"/>
                </a:lnTo>
                <a:lnTo>
                  <a:pt x="1482344" y="9525"/>
                </a:lnTo>
                <a:lnTo>
                  <a:pt x="1459722" y="1190"/>
                </a:lnTo>
                <a:lnTo>
                  <a:pt x="1415669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4180" y="1596136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467233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92" y="3914780"/>
            <a:ext cx="1938340" cy="102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5940297"/>
            <a:ext cx="140334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Corsa verso il traguardo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5904" y="1859635"/>
            <a:ext cx="1078991" cy="1424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02307" y="2926422"/>
            <a:ext cx="1078992" cy="1424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7104" y="4031335"/>
            <a:ext cx="1078992" cy="1424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751205">
              <a:lnSpc>
                <a:spcPct val="100000"/>
              </a:lnSpc>
            </a:pPr>
            <a:r>
              <a:rPr sz="2800" spc="-55" dirty="0" smtClean="0"/>
              <a:t>Anima</a:t>
            </a:r>
            <a:r>
              <a:rPr lang="it-IT" sz="2800" spc="-55" dirty="0"/>
              <a:t> </a:t>
            </a:r>
            <a:r>
              <a:rPr lang="it-IT" sz="2800" spc="-55" dirty="0" smtClean="0"/>
              <a:t>la corsa</a:t>
            </a:r>
            <a:endParaRPr sz="2800" dirty="0"/>
          </a:p>
        </p:txBody>
      </p:sp>
      <p:sp>
        <p:nvSpPr>
          <p:cNvPr id="16" name="object 16"/>
          <p:cNvSpPr txBox="1"/>
          <p:nvPr/>
        </p:nvSpPr>
        <p:spPr>
          <a:xfrm>
            <a:off x="930024" y="1144004"/>
            <a:ext cx="282624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2700" algn="ctr">
              <a:lnSpc>
                <a:spcPct val="125000"/>
              </a:lnSpc>
            </a:pPr>
            <a:r>
              <a:rPr lang="it-IT" sz="1200" b="1" spc="30" dirty="0" smtClean="0">
                <a:solidFill>
                  <a:srgbClr val="FFFFFF"/>
                </a:solidFill>
                <a:latin typeface="Calibri"/>
                <a:cs typeface="Calibri"/>
              </a:rPr>
              <a:t>Puoi creare un cartone animato del gatto </a:t>
            </a:r>
            <a:r>
              <a:rPr lang="it-IT" sz="1200" b="1" spc="30" smtClean="0">
                <a:solidFill>
                  <a:srgbClr val="FFFFFF"/>
                </a:solidFill>
                <a:latin typeface="Calibri"/>
                <a:cs typeface="Calibri"/>
              </a:rPr>
              <a:t>che corre, </a:t>
            </a:r>
            <a:r>
              <a:rPr lang="it-IT" sz="1200" b="1" spc="30" dirty="0" smtClean="0">
                <a:solidFill>
                  <a:srgbClr val="FFFFFF"/>
                </a:solidFill>
                <a:latin typeface="Calibri"/>
                <a:cs typeface="Calibri"/>
              </a:rPr>
              <a:t>cambiando il costume</a:t>
            </a:r>
            <a:r>
              <a:rPr sz="1200" b="1" spc="2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82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7100"/>
            <a:ext cx="4572000" cy="1939925"/>
          </a:xfrm>
          <a:custGeom>
            <a:avLst/>
            <a:gdLst/>
            <a:ahLst/>
            <a:cxnLst/>
            <a:rect l="l" t="t" r="r" b="b"/>
            <a:pathLst>
              <a:path w="4572000" h="1939925">
                <a:moveTo>
                  <a:pt x="0" y="1939912"/>
                </a:moveTo>
                <a:lnTo>
                  <a:pt x="4572000" y="1939912"/>
                </a:lnTo>
                <a:lnTo>
                  <a:pt x="4572000" y="0"/>
                </a:lnTo>
                <a:lnTo>
                  <a:pt x="0" y="0"/>
                </a:lnTo>
                <a:lnTo>
                  <a:pt x="0" y="1939912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pc="-45" dirty="0" smtClean="0"/>
              <a:t>Anima </a:t>
            </a:r>
            <a:r>
              <a:rPr lang="it-IT" spc="-45" dirty="0" smtClean="0"/>
              <a:t>la corsa</a:t>
            </a:r>
            <a:endParaRPr spc="-160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 smtClean="0">
                <a:latin typeface="Calibri"/>
                <a:cs typeface="Calibri"/>
              </a:rPr>
              <a:t>scratch.mit.edu/</a:t>
            </a:r>
            <a:r>
              <a:rPr lang="it-IT" sz="900" spc="10" dirty="0" err="1">
                <a:solidFill>
                  <a:srgbClr val="FFFFFF"/>
                </a:solidFill>
                <a:latin typeface="Calibri"/>
                <a:cs typeface="Calibri"/>
              </a:rPr>
              <a:t>racegame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867012"/>
            <a:ext cx="4572000" cy="2203450"/>
          </a:xfrm>
          <a:custGeom>
            <a:avLst/>
            <a:gdLst/>
            <a:ahLst/>
            <a:cxnLst/>
            <a:rect l="l" t="t" r="r" b="b"/>
            <a:pathLst>
              <a:path w="4572000" h="2203450">
                <a:moveTo>
                  <a:pt x="0" y="2202840"/>
                </a:moveTo>
                <a:lnTo>
                  <a:pt x="4572000" y="2202840"/>
                </a:lnTo>
                <a:lnTo>
                  <a:pt x="4572000" y="0"/>
                </a:lnTo>
                <a:lnTo>
                  <a:pt x="0" y="0"/>
                </a:lnTo>
                <a:lnTo>
                  <a:pt x="0" y="220284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854325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069852"/>
            <a:ext cx="4572000" cy="645795"/>
          </a:xfrm>
          <a:custGeom>
            <a:avLst/>
            <a:gdLst/>
            <a:ahLst/>
            <a:cxnLst/>
            <a:rect l="l" t="t" r="r" b="b"/>
            <a:pathLst>
              <a:path w="4572000" h="645795">
                <a:moveTo>
                  <a:pt x="0" y="645782"/>
                </a:moveTo>
                <a:lnTo>
                  <a:pt x="4572000" y="645782"/>
                </a:lnTo>
                <a:lnTo>
                  <a:pt x="4572000" y="0"/>
                </a:lnTo>
                <a:lnTo>
                  <a:pt x="0" y="0"/>
                </a:lnTo>
                <a:lnTo>
                  <a:pt x="0" y="645782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05714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715634"/>
            <a:ext cx="4572000" cy="685165"/>
          </a:xfrm>
          <a:custGeom>
            <a:avLst/>
            <a:gdLst/>
            <a:ahLst/>
            <a:cxnLst/>
            <a:rect l="l" t="t" r="r" b="b"/>
            <a:pathLst>
              <a:path w="4572000" h="685164">
                <a:moveTo>
                  <a:pt x="0" y="685164"/>
                </a:moveTo>
                <a:lnTo>
                  <a:pt x="4572000" y="685164"/>
                </a:lnTo>
                <a:lnTo>
                  <a:pt x="4572000" y="0"/>
                </a:lnTo>
                <a:lnTo>
                  <a:pt x="0" y="0"/>
                </a:lnTo>
                <a:lnTo>
                  <a:pt x="0" y="68516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702934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1707" y="5124450"/>
            <a:ext cx="3137367" cy="1018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algn="ctr">
              <a:lnSpc>
                <a:spcPct val="100000"/>
              </a:lnSpc>
            </a:pPr>
            <a:r>
              <a:rPr lang="it-IT" sz="1400" b="1" spc="-45" dirty="0">
                <a:solidFill>
                  <a:srgbClr val="6BA883"/>
                </a:solidFill>
                <a:latin typeface="Cambria"/>
                <a:cs typeface="Cambria"/>
              </a:rPr>
              <a:t>ADESSO PROVA TU</a:t>
            </a:r>
            <a:endParaRPr sz="14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sz="900" b="1" spc="20">
                <a:solidFill>
                  <a:srgbClr val="636466"/>
                </a:solidFill>
                <a:latin typeface="Calibri"/>
                <a:cs typeface="Calibri"/>
              </a:rPr>
              <a:t>Pr</a:t>
            </a:r>
            <a:r>
              <a:rPr lang="it-IT" sz="900" b="1" spc="20" dirty="0">
                <a:solidFill>
                  <a:srgbClr val="636466"/>
                </a:solidFill>
                <a:latin typeface="Calibri"/>
                <a:cs typeface="Calibri"/>
              </a:rPr>
              <a:t>emi la barra spaziatrice.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it-IT" sz="700" dirty="0">
              <a:latin typeface="Times New Roman"/>
              <a:cs typeface="Times New Roman"/>
            </a:endParaRPr>
          </a:p>
          <a:p>
            <a:pPr marL="12065" algn="ctr">
              <a:lnSpc>
                <a:spcPct val="100000"/>
              </a:lnSpc>
            </a:pPr>
            <a:r>
              <a:rPr lang="it-IT" sz="1400" b="1" spc="-15" dirty="0">
                <a:solidFill>
                  <a:srgbClr val="00A1CB"/>
                </a:solidFill>
                <a:latin typeface="Cambria"/>
                <a:cs typeface="Cambria"/>
              </a:rPr>
              <a:t>SUGGERIMENTO</a:t>
            </a:r>
            <a:r>
              <a:rPr sz="900" b="1" spc="-2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endParaRPr lang="it-IT" sz="900" b="1" spc="-20" dirty="0">
              <a:solidFill>
                <a:srgbClr val="636466"/>
              </a:solidFill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</a:pPr>
            <a:r>
              <a:rPr lang="it-IT" sz="900" b="1" spc="15" dirty="0">
                <a:solidFill>
                  <a:srgbClr val="636466"/>
                </a:solidFill>
                <a:latin typeface="Calibri"/>
                <a:cs typeface="Calibri"/>
              </a:rPr>
              <a:t>Puoi animare </a:t>
            </a:r>
            <a:r>
              <a:rPr lang="it-IT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tutti quegli </a:t>
            </a:r>
            <a:r>
              <a:rPr sz="900" b="1" spc="15" smtClean="0">
                <a:solidFill>
                  <a:srgbClr val="636466"/>
                </a:solidFill>
                <a:latin typeface="Calibri"/>
                <a:cs typeface="Calibri"/>
              </a:rPr>
              <a:t>sprite</a:t>
            </a:r>
            <a:r>
              <a:rPr lang="it-IT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it-IT" sz="900" b="1" spc="15" dirty="0">
                <a:solidFill>
                  <a:srgbClr val="636466"/>
                </a:solidFill>
                <a:latin typeface="Calibri"/>
                <a:cs typeface="Calibri"/>
              </a:rPr>
              <a:t>che </a:t>
            </a:r>
            <a:r>
              <a:rPr sz="900" b="1" spc="20" smtClean="0">
                <a:solidFill>
                  <a:srgbClr val="636466"/>
                </a:solidFill>
                <a:latin typeface="Calibri"/>
                <a:cs typeface="Calibri"/>
              </a:rPr>
              <a:t>ha</a:t>
            </a:r>
            <a:r>
              <a:rPr lang="it-IT" sz="900" b="1" spc="20" dirty="0" err="1" smtClean="0">
                <a:solidFill>
                  <a:srgbClr val="636466"/>
                </a:solidFill>
                <a:latin typeface="Calibri"/>
                <a:cs typeface="Calibri"/>
              </a:rPr>
              <a:t>nno</a:t>
            </a:r>
            <a:r>
              <a:rPr lang="it-IT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it-IT" sz="900" b="1" spc="20" dirty="0">
                <a:solidFill>
                  <a:srgbClr val="636466"/>
                </a:solidFill>
                <a:latin typeface="Calibri"/>
                <a:cs typeface="Calibri"/>
              </a:rPr>
              <a:t>più di un costume</a:t>
            </a:r>
            <a:r>
              <a:rPr sz="900" b="1" spc="1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14694" y="3771904"/>
            <a:ext cx="1000132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dirty="0" smtClean="0">
                <a:solidFill>
                  <a:srgbClr val="636466"/>
                </a:solidFill>
                <a:latin typeface="Calibri"/>
                <a:cs typeface="Calibri"/>
              </a:rPr>
              <a:t>Aggiungi questo blocco per passare da un costume all’altro.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1488" y="3629028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4076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407669"/>
                </a:lnTo>
                <a:lnTo>
                  <a:pt x="1190" y="451723"/>
                </a:lnTo>
                <a:lnTo>
                  <a:pt x="9525" y="474344"/>
                </a:lnTo>
                <a:lnTo>
                  <a:pt x="32146" y="482679"/>
                </a:lnTo>
                <a:lnTo>
                  <a:pt x="76200" y="483869"/>
                </a:lnTo>
                <a:lnTo>
                  <a:pt x="407670" y="483869"/>
                </a:lnTo>
                <a:lnTo>
                  <a:pt x="451723" y="482679"/>
                </a:lnTo>
                <a:lnTo>
                  <a:pt x="474345" y="474344"/>
                </a:lnTo>
                <a:lnTo>
                  <a:pt x="482679" y="451723"/>
                </a:lnTo>
                <a:lnTo>
                  <a:pt x="483870" y="407669"/>
                </a:lnTo>
                <a:lnTo>
                  <a:pt x="483870" y="76199"/>
                </a:lnTo>
                <a:lnTo>
                  <a:pt x="482679" y="32146"/>
                </a:lnTo>
                <a:lnTo>
                  <a:pt x="474345" y="9524"/>
                </a:lnTo>
                <a:lnTo>
                  <a:pt x="451723" y="1190"/>
                </a:lnTo>
                <a:lnTo>
                  <a:pt x="407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2926" y="3700466"/>
            <a:ext cx="288036" cy="3909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488" y="3629028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407669"/>
                </a:lnTo>
                <a:lnTo>
                  <a:pt x="1190" y="451723"/>
                </a:lnTo>
                <a:lnTo>
                  <a:pt x="9525" y="474344"/>
                </a:lnTo>
                <a:lnTo>
                  <a:pt x="32146" y="482679"/>
                </a:lnTo>
                <a:lnTo>
                  <a:pt x="76200" y="483869"/>
                </a:lnTo>
                <a:lnTo>
                  <a:pt x="407670" y="483869"/>
                </a:lnTo>
                <a:lnTo>
                  <a:pt x="451723" y="482679"/>
                </a:lnTo>
                <a:lnTo>
                  <a:pt x="474345" y="474344"/>
                </a:lnTo>
                <a:lnTo>
                  <a:pt x="482679" y="451723"/>
                </a:lnTo>
                <a:lnTo>
                  <a:pt x="483870" y="407669"/>
                </a:lnTo>
                <a:lnTo>
                  <a:pt x="483870" y="76199"/>
                </a:lnTo>
                <a:lnTo>
                  <a:pt x="482679" y="32146"/>
                </a:lnTo>
                <a:lnTo>
                  <a:pt x="474345" y="9524"/>
                </a:lnTo>
                <a:lnTo>
                  <a:pt x="451723" y="1190"/>
                </a:lnTo>
                <a:lnTo>
                  <a:pt x="4076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0050" y="1353349"/>
            <a:ext cx="87205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Clicca sul tasto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81315" y="1331760"/>
            <a:ext cx="605790" cy="186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03868" y="984250"/>
            <a:ext cx="2268081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>
                <a:solidFill>
                  <a:srgbClr val="00A1CB"/>
                </a:solidFill>
                <a:latin typeface="Cambria"/>
                <a:cs typeface="Cambria"/>
              </a:rPr>
              <a:t>PER COMINCIARE</a:t>
            </a:r>
            <a:endParaRPr sz="1400">
              <a:latin typeface="Cambria"/>
              <a:cs typeface="Cambria"/>
            </a:endParaRPr>
          </a:p>
          <a:p>
            <a:pPr marL="205104">
              <a:lnSpc>
                <a:spcPct val="100000"/>
              </a:lnSpc>
              <a:spcBef>
                <a:spcPts val="1225"/>
              </a:spcBef>
            </a:pPr>
            <a:r>
              <a:rPr lang="it-IT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per vedere i diversi costumi dello </a:t>
            </a:r>
            <a:r>
              <a:rPr sz="900" b="1" spc="10" smtClean="0">
                <a:solidFill>
                  <a:srgbClr val="636466"/>
                </a:solidFill>
                <a:latin typeface="Calibri"/>
                <a:cs typeface="Calibri"/>
              </a:rPr>
              <a:t>sprite</a:t>
            </a:r>
            <a:r>
              <a:rPr sz="900" b="1" spc="15" smtClean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57274" y="1608505"/>
            <a:ext cx="1457452" cy="1050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57274" y="1608505"/>
            <a:ext cx="1457960" cy="1050290"/>
          </a:xfrm>
          <a:custGeom>
            <a:avLst/>
            <a:gdLst/>
            <a:ahLst/>
            <a:cxnLst/>
            <a:rect l="l" t="t" r="r" b="b"/>
            <a:pathLst>
              <a:path w="1457960" h="105028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974001"/>
                </a:lnTo>
                <a:lnTo>
                  <a:pt x="1190" y="1018054"/>
                </a:lnTo>
                <a:lnTo>
                  <a:pt x="9525" y="1040676"/>
                </a:lnTo>
                <a:lnTo>
                  <a:pt x="32146" y="1049010"/>
                </a:lnTo>
                <a:lnTo>
                  <a:pt x="76200" y="1050201"/>
                </a:lnTo>
                <a:lnTo>
                  <a:pt x="1381252" y="1050201"/>
                </a:lnTo>
                <a:lnTo>
                  <a:pt x="1425305" y="1049010"/>
                </a:lnTo>
                <a:lnTo>
                  <a:pt x="1447927" y="1040676"/>
                </a:lnTo>
                <a:lnTo>
                  <a:pt x="1456261" y="1018054"/>
                </a:lnTo>
                <a:lnTo>
                  <a:pt x="1457452" y="974001"/>
                </a:lnTo>
                <a:lnTo>
                  <a:pt x="1457452" y="76200"/>
                </a:lnTo>
                <a:lnTo>
                  <a:pt x="1456261" y="32146"/>
                </a:lnTo>
                <a:lnTo>
                  <a:pt x="1447927" y="9525"/>
                </a:lnTo>
                <a:lnTo>
                  <a:pt x="1425305" y="1190"/>
                </a:lnTo>
                <a:lnTo>
                  <a:pt x="138125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28942" y="3200400"/>
            <a:ext cx="468630" cy="158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85868" y="2914648"/>
            <a:ext cx="25341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AGGIUNGI QUESTE ISTRUZIONI</a:t>
            </a:r>
          </a:p>
          <a:p>
            <a:pPr algn="ctr">
              <a:lnSpc>
                <a:spcPct val="100000"/>
              </a:lnSpc>
            </a:pPr>
            <a:endParaRPr lang="it-IT" sz="900" b="1" spc="10" dirty="0">
              <a:solidFill>
                <a:srgbClr val="636466"/>
              </a:solidFill>
              <a:latin typeface="Calibri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lang="it-IT" sz="900" b="1" spc="10" dirty="0">
                <a:solidFill>
                  <a:srgbClr val="636466"/>
                </a:solidFill>
                <a:latin typeface="Calibri"/>
                <a:cs typeface="Calibri"/>
              </a:rPr>
              <a:t>Clicca il tasto 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30" y="3557077"/>
            <a:ext cx="1938340" cy="111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bject 16"/>
          <p:cNvSpPr/>
          <p:nvPr/>
        </p:nvSpPr>
        <p:spPr>
          <a:xfrm>
            <a:off x="2209444" y="4038600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19">
                <a:moveTo>
                  <a:pt x="1023531" y="0"/>
                </a:moveTo>
                <a:lnTo>
                  <a:pt x="0" y="0"/>
                </a:lnTo>
              </a:path>
            </a:pathLst>
          </a:custGeom>
          <a:ln w="9982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970" y="5967208"/>
            <a:ext cx="1368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Corsa verso il traguardo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2000" y="2514600"/>
            <a:ext cx="3047987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140200" cy="535325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517525">
              <a:lnSpc>
                <a:spcPct val="100000"/>
              </a:lnSpc>
            </a:pPr>
            <a:r>
              <a:rPr lang="it-IT" sz="2800" spc="20"/>
              <a:t>Sfida il co</a:t>
            </a:r>
            <a:r>
              <a:rPr sz="2800" spc="-25"/>
              <a:t>mputer</a:t>
            </a:r>
            <a:endParaRPr sz="2800"/>
          </a:p>
        </p:txBody>
      </p:sp>
      <p:sp>
        <p:nvSpPr>
          <p:cNvPr id="14" name="object 14"/>
          <p:cNvSpPr txBox="1"/>
          <p:nvPr/>
        </p:nvSpPr>
        <p:spPr>
          <a:xfrm>
            <a:off x="1180350" y="1132438"/>
            <a:ext cx="221128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25000"/>
              </a:lnSpc>
            </a:pPr>
            <a:r>
              <a:rPr lang="it-IT" sz="1200" b="1" spc="20" dirty="0" smtClean="0">
                <a:solidFill>
                  <a:srgbClr val="FFFFFF"/>
                </a:solidFill>
                <a:latin typeface="Calibri"/>
                <a:cs typeface="Calibri"/>
              </a:rPr>
              <a:t>Gareggia con uno  </a:t>
            </a:r>
            <a:r>
              <a:rPr lang="it-IT" sz="1200" b="1" spc="20" dirty="0" err="1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1200" b="1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lang="it-IT" sz="1200" b="1" spc="15" dirty="0" err="1">
                <a:solidFill>
                  <a:srgbClr val="FFFFFF"/>
                </a:solidFill>
                <a:latin typeface="Calibri"/>
                <a:cs typeface="Calibri"/>
              </a:rPr>
              <a:t>ite</a:t>
            </a:r>
            <a:r>
              <a:rPr lang="it-IT" sz="1200" b="1" spc="15" dirty="0">
                <a:solidFill>
                  <a:srgbClr val="FFFFFF"/>
                </a:solidFill>
                <a:latin typeface="Calibri"/>
                <a:cs typeface="Calibri"/>
              </a:rPr>
              <a:t> che si muove autonomamente</a:t>
            </a:r>
            <a:r>
              <a:rPr sz="1200" b="1" spc="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821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7100"/>
            <a:ext cx="4572000" cy="2052320"/>
          </a:xfrm>
          <a:custGeom>
            <a:avLst/>
            <a:gdLst/>
            <a:ahLst/>
            <a:cxnLst/>
            <a:rect l="l" t="t" r="r" b="b"/>
            <a:pathLst>
              <a:path w="4572000" h="2052320">
                <a:moveTo>
                  <a:pt x="0" y="2051812"/>
                </a:moveTo>
                <a:lnTo>
                  <a:pt x="4572000" y="2051812"/>
                </a:lnTo>
                <a:lnTo>
                  <a:pt x="4572000" y="0"/>
                </a:lnTo>
                <a:lnTo>
                  <a:pt x="0" y="0"/>
                </a:lnTo>
                <a:lnTo>
                  <a:pt x="0" y="2051812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78911"/>
            <a:ext cx="4572000" cy="2001520"/>
          </a:xfrm>
          <a:custGeom>
            <a:avLst/>
            <a:gdLst/>
            <a:ahLst/>
            <a:cxnLst/>
            <a:rect l="l" t="t" r="r" b="b"/>
            <a:pathLst>
              <a:path w="4572000" h="2001520">
                <a:moveTo>
                  <a:pt x="0" y="2001520"/>
                </a:moveTo>
                <a:lnTo>
                  <a:pt x="4572000" y="2001520"/>
                </a:lnTo>
                <a:lnTo>
                  <a:pt x="4572000" y="0"/>
                </a:lnTo>
                <a:lnTo>
                  <a:pt x="0" y="0"/>
                </a:lnTo>
                <a:lnTo>
                  <a:pt x="0" y="200152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966211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pc="15" dirty="0"/>
              <a:t>Sfida il</a:t>
            </a:r>
            <a:r>
              <a:rPr spc="-25" dirty="0"/>
              <a:t> Computer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 smtClean="0">
                <a:latin typeface="Calibri"/>
                <a:cs typeface="Calibri"/>
              </a:rPr>
              <a:t>scratch.mit.edu/</a:t>
            </a:r>
            <a:r>
              <a:rPr lang="it-IT" sz="900" spc="10" dirty="0" err="1">
                <a:solidFill>
                  <a:srgbClr val="FFFFFF"/>
                </a:solidFill>
                <a:latin typeface="Calibri"/>
                <a:cs typeface="Calibri"/>
              </a:rPr>
              <a:t>racegame</a:t>
            </a:r>
            <a:r>
              <a:rPr lang="it-IT" sz="900" spc="10" dirty="0" smtClean="0">
                <a:latin typeface="Calibri"/>
                <a:cs typeface="Calibri"/>
              </a:rPr>
              <a:t>	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980432"/>
            <a:ext cx="4572000" cy="1420495"/>
          </a:xfrm>
          <a:custGeom>
            <a:avLst/>
            <a:gdLst/>
            <a:ahLst/>
            <a:cxnLst/>
            <a:rect l="l" t="t" r="r" b="b"/>
            <a:pathLst>
              <a:path w="4572000" h="1420495">
                <a:moveTo>
                  <a:pt x="0" y="1420368"/>
                </a:moveTo>
                <a:lnTo>
                  <a:pt x="4572000" y="1420368"/>
                </a:lnTo>
                <a:lnTo>
                  <a:pt x="4572000" y="0"/>
                </a:lnTo>
                <a:lnTo>
                  <a:pt x="0" y="0"/>
                </a:lnTo>
                <a:lnTo>
                  <a:pt x="0" y="1420368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9677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42993" y="3176251"/>
            <a:ext cx="264320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AGGIUNGI QUESTE ISTRUZIONI</a:t>
            </a:r>
            <a:endParaRPr lang="it-IT" sz="1400" b="1" spc="-45" dirty="0">
              <a:solidFill>
                <a:srgbClr val="939598"/>
              </a:solidFill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3131" y="5124450"/>
            <a:ext cx="102880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>
                <a:solidFill>
                  <a:srgbClr val="6BA883"/>
                </a:solidFill>
                <a:latin typeface="Cambria"/>
                <a:cs typeface="Cambria"/>
              </a:rPr>
              <a:t>PROVA TU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8748" y="1025519"/>
            <a:ext cx="1752434" cy="651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>
                <a:solidFill>
                  <a:srgbClr val="00A1CB"/>
                </a:solidFill>
                <a:latin typeface="Cambria"/>
                <a:cs typeface="Cambria"/>
              </a:rPr>
              <a:t>PER COMINCIARE</a:t>
            </a:r>
            <a:endParaRPr sz="1400" dirty="0">
              <a:latin typeface="Cambria"/>
              <a:cs typeface="Cambria"/>
            </a:endParaRPr>
          </a:p>
          <a:p>
            <a:pPr marR="5080" algn="r">
              <a:lnSpc>
                <a:spcPct val="111100"/>
              </a:lnSpc>
              <a:spcBef>
                <a:spcPts val="950"/>
              </a:spcBef>
            </a:pPr>
            <a:r>
              <a:rPr lang="it-IT" sz="900" b="1" spc="15" dirty="0">
                <a:solidFill>
                  <a:srgbClr val="636466"/>
                </a:solidFill>
                <a:latin typeface="Calibri"/>
                <a:cs typeface="Calibri"/>
              </a:rPr>
              <a:t>Scegli lo </a:t>
            </a:r>
            <a:r>
              <a:rPr sz="900" b="1" spc="15" dirty="0">
                <a:solidFill>
                  <a:srgbClr val="636466"/>
                </a:solidFill>
                <a:latin typeface="Calibri"/>
                <a:cs typeface="Calibri"/>
              </a:rPr>
              <a:t>sprite</a:t>
            </a:r>
            <a:r>
              <a:rPr sz="900" b="1" spc="-3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it-IT" sz="900" b="1" spc="-35" dirty="0">
                <a:solidFill>
                  <a:srgbClr val="636466"/>
                </a:solidFill>
                <a:latin typeface="Calibri"/>
                <a:cs typeface="Calibri"/>
              </a:rPr>
              <a:t>che vuoi che si muova in modo </a:t>
            </a:r>
            <a:r>
              <a:rPr sz="900" b="1" spc="15" dirty="0">
                <a:solidFill>
                  <a:srgbClr val="636466"/>
                </a:solidFill>
                <a:latin typeface="Calibri"/>
                <a:cs typeface="Calibri"/>
              </a:rPr>
              <a:t>auto</a:t>
            </a:r>
            <a:r>
              <a:rPr lang="it-IT" sz="900" b="1" spc="15" dirty="0">
                <a:solidFill>
                  <a:srgbClr val="636466"/>
                </a:solidFill>
                <a:latin typeface="Calibri"/>
                <a:cs typeface="Calibri"/>
              </a:rPr>
              <a:t>nomo</a:t>
            </a:r>
            <a:r>
              <a:rPr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56474" y="5580049"/>
            <a:ext cx="453378" cy="370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56474" y="5580051"/>
            <a:ext cx="453390" cy="370840"/>
          </a:xfrm>
          <a:custGeom>
            <a:avLst/>
            <a:gdLst/>
            <a:ahLst/>
            <a:cxnLst/>
            <a:rect l="l" t="t" r="r" b="b"/>
            <a:pathLst>
              <a:path w="453389" h="370839">
                <a:moveTo>
                  <a:pt x="62598" y="0"/>
                </a:moveTo>
                <a:lnTo>
                  <a:pt x="26408" y="978"/>
                </a:lnTo>
                <a:lnTo>
                  <a:pt x="7824" y="7824"/>
                </a:lnTo>
                <a:lnTo>
                  <a:pt x="978" y="26408"/>
                </a:lnTo>
                <a:lnTo>
                  <a:pt x="0" y="62598"/>
                </a:lnTo>
                <a:lnTo>
                  <a:pt x="0" y="307759"/>
                </a:lnTo>
                <a:lnTo>
                  <a:pt x="978" y="343948"/>
                </a:lnTo>
                <a:lnTo>
                  <a:pt x="7824" y="362532"/>
                </a:lnTo>
                <a:lnTo>
                  <a:pt x="26408" y="369379"/>
                </a:lnTo>
                <a:lnTo>
                  <a:pt x="62598" y="370357"/>
                </a:lnTo>
                <a:lnTo>
                  <a:pt x="390791" y="370357"/>
                </a:lnTo>
                <a:lnTo>
                  <a:pt x="426974" y="369379"/>
                </a:lnTo>
                <a:lnTo>
                  <a:pt x="445554" y="362532"/>
                </a:lnTo>
                <a:lnTo>
                  <a:pt x="452399" y="343948"/>
                </a:lnTo>
                <a:lnTo>
                  <a:pt x="453377" y="307759"/>
                </a:lnTo>
                <a:lnTo>
                  <a:pt x="453377" y="62598"/>
                </a:lnTo>
                <a:lnTo>
                  <a:pt x="452399" y="26408"/>
                </a:lnTo>
                <a:lnTo>
                  <a:pt x="445554" y="7824"/>
                </a:lnTo>
                <a:lnTo>
                  <a:pt x="426973" y="978"/>
                </a:lnTo>
                <a:lnTo>
                  <a:pt x="390791" y="0"/>
                </a:lnTo>
                <a:lnTo>
                  <a:pt x="62598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22003" y="5570444"/>
            <a:ext cx="1464197" cy="30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Pr</a:t>
            </a:r>
            <a:r>
              <a:rPr lang="it-IT" sz="900" b="1" spc="20" dirty="0">
                <a:solidFill>
                  <a:srgbClr val="636466"/>
                </a:solidFill>
                <a:latin typeface="Calibri"/>
                <a:cs typeface="Calibri"/>
              </a:rPr>
              <a:t>emi la barra spaziatrice per far partire l’altro </a:t>
            </a:r>
            <a:r>
              <a:rPr sz="900" b="1" spc="-14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sprite.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86000" y="5488432"/>
            <a:ext cx="0" cy="569595"/>
          </a:xfrm>
          <a:custGeom>
            <a:avLst/>
            <a:gdLst/>
            <a:ahLst/>
            <a:cxnLst/>
            <a:rect l="l" t="t" r="r" b="b"/>
            <a:pathLst>
              <a:path h="569595">
                <a:moveTo>
                  <a:pt x="0" y="0"/>
                </a:moveTo>
                <a:lnTo>
                  <a:pt x="0" y="569468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4298" y="5592963"/>
            <a:ext cx="10858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Clic</a:t>
            </a:r>
            <a:r>
              <a:rPr lang="it-IT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ca</a:t>
            </a:r>
            <a:r>
              <a:rPr lang="it-IT" sz="900" b="1" spc="30" dirty="0">
                <a:solidFill>
                  <a:srgbClr val="636466"/>
                </a:solidFill>
                <a:latin typeface="Calibri"/>
                <a:cs typeface="Calibri"/>
              </a:rPr>
              <a:t> sulla bandiera verde per iniziare.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73517" y="572871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0052" y="1847570"/>
            <a:ext cx="1491881" cy="778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40052" y="1847570"/>
            <a:ext cx="1492250" cy="778510"/>
          </a:xfrm>
          <a:custGeom>
            <a:avLst/>
            <a:gdLst/>
            <a:ahLst/>
            <a:cxnLst/>
            <a:rect l="l" t="t" r="r" b="b"/>
            <a:pathLst>
              <a:path w="1492250" h="77851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701954"/>
                </a:lnTo>
                <a:lnTo>
                  <a:pt x="1190" y="746007"/>
                </a:lnTo>
                <a:lnTo>
                  <a:pt x="9525" y="768629"/>
                </a:lnTo>
                <a:lnTo>
                  <a:pt x="32146" y="776963"/>
                </a:lnTo>
                <a:lnTo>
                  <a:pt x="76200" y="778154"/>
                </a:lnTo>
                <a:lnTo>
                  <a:pt x="1415669" y="778154"/>
                </a:lnTo>
                <a:lnTo>
                  <a:pt x="1459722" y="776963"/>
                </a:lnTo>
                <a:lnTo>
                  <a:pt x="1482343" y="768629"/>
                </a:lnTo>
                <a:lnTo>
                  <a:pt x="1490678" y="746007"/>
                </a:lnTo>
                <a:lnTo>
                  <a:pt x="1491869" y="701954"/>
                </a:lnTo>
                <a:lnTo>
                  <a:pt x="1491869" y="76200"/>
                </a:lnTo>
                <a:lnTo>
                  <a:pt x="1490678" y="32146"/>
                </a:lnTo>
                <a:lnTo>
                  <a:pt x="1482343" y="9525"/>
                </a:lnTo>
                <a:lnTo>
                  <a:pt x="1459722" y="1190"/>
                </a:lnTo>
                <a:lnTo>
                  <a:pt x="1415669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79700" y="1616224"/>
            <a:ext cx="0" cy="363220"/>
          </a:xfrm>
          <a:custGeom>
            <a:avLst/>
            <a:gdLst/>
            <a:ahLst/>
            <a:cxnLst/>
            <a:rect l="l" t="t" r="r" b="b"/>
            <a:pathLst>
              <a:path h="363219">
                <a:moveTo>
                  <a:pt x="0" y="0"/>
                </a:moveTo>
                <a:lnTo>
                  <a:pt x="0" y="362826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-18256" y="4094022"/>
            <a:ext cx="1637928" cy="30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9075" algn="r">
              <a:lnSpc>
                <a:spcPct val="111100"/>
              </a:lnSpc>
            </a:pPr>
            <a:r>
              <a:rPr lang="it-IT" sz="900" b="1" spc="15" dirty="0" smtClean="0">
                <a:solidFill>
                  <a:srgbClr val="636466"/>
                </a:solidFill>
                <a:cs typeface="Calibri"/>
              </a:rPr>
              <a:t>Per </a:t>
            </a:r>
            <a:r>
              <a:rPr lang="it-IT" sz="900" b="1" spc="15" dirty="0">
                <a:solidFill>
                  <a:srgbClr val="636466"/>
                </a:solidFill>
                <a:cs typeface="Calibri"/>
              </a:rPr>
              <a:t>farlo andare più </a:t>
            </a:r>
            <a:r>
              <a:rPr lang="it-IT" sz="900" b="1" spc="15" dirty="0" smtClean="0">
                <a:solidFill>
                  <a:srgbClr val="636466"/>
                </a:solidFill>
                <a:cs typeface="Calibri"/>
              </a:rPr>
              <a:t>veloce, riduci </a:t>
            </a:r>
            <a:r>
              <a:rPr lang="it-IT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il numero di secondi</a:t>
            </a:r>
            <a:r>
              <a:rPr sz="900" b="1" spc="-5" dirty="0" smtClean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1653" y="3520484"/>
            <a:ext cx="2247906" cy="113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bject 16"/>
          <p:cNvSpPr/>
          <p:nvPr/>
        </p:nvSpPr>
        <p:spPr>
          <a:xfrm>
            <a:off x="1596820" y="4247782"/>
            <a:ext cx="357190" cy="45719"/>
          </a:xfrm>
          <a:custGeom>
            <a:avLst/>
            <a:gdLst/>
            <a:ahLst/>
            <a:cxnLst/>
            <a:rect l="l" t="t" r="r" b="b"/>
            <a:pathLst>
              <a:path w="1023619">
                <a:moveTo>
                  <a:pt x="1023531" y="0"/>
                </a:moveTo>
                <a:lnTo>
                  <a:pt x="0" y="0"/>
                </a:lnTo>
              </a:path>
            </a:pathLst>
          </a:custGeom>
          <a:ln w="9982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0" y="0"/>
            <a:ext cx="4572000" cy="640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775"/>
              </a:spcBef>
            </a:pP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Race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0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Finish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B466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96232" y="714375"/>
            <a:ext cx="278003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it-IT" sz="2700" spc="15" dirty="0" smtClean="0">
                <a:solidFill>
                  <a:srgbClr val="B46628"/>
                </a:solidFill>
              </a:rPr>
              <a:t>C</a:t>
            </a:r>
            <a:r>
              <a:rPr lang="it-IT" sz="2700" spc="15" dirty="0" smtClean="0">
                <a:solidFill>
                  <a:srgbClr val="B46628"/>
                </a:solidFill>
              </a:rPr>
              <a:t>orsa verso il traguardo</a:t>
            </a:r>
            <a:endParaRPr sz="2700" dirty="0"/>
          </a:p>
        </p:txBody>
      </p:sp>
      <p:sp>
        <p:nvSpPr>
          <p:cNvPr id="14" name="object 14"/>
          <p:cNvSpPr/>
          <p:nvPr/>
        </p:nvSpPr>
        <p:spPr>
          <a:xfrm>
            <a:off x="1267269" y="20193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466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7269" y="242611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466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67269" y="283293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466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67269" y="323977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466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7269" y="364658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299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599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299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466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7269" y="405342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299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599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299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466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67269" y="446024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466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xfrm>
            <a:off x="1280883" y="1638300"/>
            <a:ext cx="2517285" cy="3108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pc="30" dirty="0"/>
              <a:t>Usa le carte in </a:t>
            </a:r>
            <a:r>
              <a:rPr lang="it-IT" spc="30" dirty="0" smtClean="0"/>
              <a:t>quest’ordine</a:t>
            </a:r>
            <a:endParaRPr spc="45" dirty="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306705" indent="-257810">
              <a:lnSpc>
                <a:spcPct val="100000"/>
              </a:lnSpc>
              <a:buClr>
                <a:srgbClr val="FFFFFF"/>
              </a:buClr>
              <a:buSzPct val="88235"/>
              <a:buAutoNum type="arabicPlain"/>
              <a:tabLst>
                <a:tab pos="306705" algn="l"/>
                <a:tab pos="307340" algn="l"/>
              </a:tabLst>
            </a:pPr>
            <a:r>
              <a:rPr lang="it-IT" sz="1700" spc="100" dirty="0" smtClean="0">
                <a:solidFill>
                  <a:srgbClr val="B46628"/>
                </a:solidFill>
              </a:rPr>
              <a:t>Inizia la </a:t>
            </a:r>
            <a:r>
              <a:rPr lang="it-IT" sz="1700" spc="100" dirty="0" smtClean="0">
                <a:solidFill>
                  <a:srgbClr val="B46628"/>
                </a:solidFill>
              </a:rPr>
              <a:t>gara</a:t>
            </a:r>
            <a:endParaRPr sz="1700" dirty="0"/>
          </a:p>
          <a:p>
            <a:pPr marL="306705" indent="-257810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306705" algn="l"/>
                <a:tab pos="307340" algn="l"/>
              </a:tabLst>
            </a:pPr>
            <a:r>
              <a:rPr lang="it-IT" sz="1700" spc="50" dirty="0" smtClean="0">
                <a:solidFill>
                  <a:srgbClr val="B46628"/>
                </a:solidFill>
              </a:rPr>
              <a:t>Ai vostri </a:t>
            </a:r>
            <a:r>
              <a:rPr lang="it-IT" sz="1700" spc="50" dirty="0" smtClean="0">
                <a:solidFill>
                  <a:srgbClr val="B46628"/>
                </a:solidFill>
              </a:rPr>
              <a:t>posti…</a:t>
            </a:r>
            <a:endParaRPr sz="1700" dirty="0"/>
          </a:p>
          <a:p>
            <a:pPr marL="305435" indent="-256540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305435" algn="l"/>
                <a:tab pos="306070" algn="l"/>
              </a:tabLst>
            </a:pPr>
            <a:r>
              <a:rPr lang="it-IT" sz="1600" spc="70" dirty="0" smtClean="0">
                <a:solidFill>
                  <a:srgbClr val="B46628"/>
                </a:solidFill>
              </a:rPr>
              <a:t>Raggiungi il traguardo</a:t>
            </a:r>
            <a:endParaRPr sz="1600" dirty="0"/>
          </a:p>
          <a:p>
            <a:pPr marL="306705" indent="-257810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306705" algn="l"/>
                <a:tab pos="307340" algn="l"/>
              </a:tabLst>
            </a:pPr>
            <a:r>
              <a:rPr lang="it-IT" sz="1700" spc="60" dirty="0" smtClean="0">
                <a:solidFill>
                  <a:srgbClr val="B46628"/>
                </a:solidFill>
              </a:rPr>
              <a:t>Scegli un atleta</a:t>
            </a:r>
            <a:endParaRPr sz="1700" dirty="0"/>
          </a:p>
          <a:p>
            <a:pPr marL="306705" indent="-257810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306705" algn="l"/>
                <a:tab pos="307340" algn="l"/>
              </a:tabLst>
            </a:pPr>
            <a:r>
              <a:rPr lang="it-IT" sz="1700" spc="35" dirty="0" smtClean="0">
                <a:solidFill>
                  <a:srgbClr val="B46628"/>
                </a:solidFill>
              </a:rPr>
              <a:t>Aggiungi un suono</a:t>
            </a:r>
            <a:endParaRPr sz="1700" dirty="0"/>
          </a:p>
          <a:p>
            <a:pPr marL="306705" indent="-257810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306705" algn="l"/>
                <a:tab pos="307340" algn="l"/>
              </a:tabLst>
            </a:pPr>
            <a:r>
              <a:rPr lang="it-IT" sz="1700" spc="55" dirty="0" smtClean="0">
                <a:solidFill>
                  <a:srgbClr val="B46628"/>
                </a:solidFill>
              </a:rPr>
              <a:t>Anima la </a:t>
            </a:r>
            <a:r>
              <a:rPr lang="it-IT" sz="1700" spc="55" dirty="0" smtClean="0">
                <a:solidFill>
                  <a:srgbClr val="B46628"/>
                </a:solidFill>
              </a:rPr>
              <a:t>cors</a:t>
            </a:r>
            <a:r>
              <a:rPr lang="it-IT" sz="1700" spc="55" dirty="0" smtClean="0">
                <a:solidFill>
                  <a:srgbClr val="B46628"/>
                </a:solidFill>
              </a:rPr>
              <a:t>a</a:t>
            </a:r>
            <a:endParaRPr sz="1700" dirty="0"/>
          </a:p>
          <a:p>
            <a:pPr marL="306705" indent="-257810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306705" algn="l"/>
                <a:tab pos="307340" algn="l"/>
              </a:tabLst>
            </a:pPr>
            <a:r>
              <a:rPr lang="it-IT" sz="1700" spc="60" dirty="0" smtClean="0">
                <a:solidFill>
                  <a:srgbClr val="B46628"/>
                </a:solidFill>
              </a:rPr>
              <a:t>Sfida il</a:t>
            </a:r>
            <a:r>
              <a:rPr sz="1700" spc="-175" dirty="0" smtClean="0">
                <a:solidFill>
                  <a:srgbClr val="B46628"/>
                </a:solidFill>
              </a:rPr>
              <a:t> </a:t>
            </a:r>
            <a:r>
              <a:rPr sz="1700" spc="70" dirty="0">
                <a:solidFill>
                  <a:srgbClr val="B46628"/>
                </a:solidFill>
              </a:rPr>
              <a:t>Computer</a:t>
            </a:r>
            <a:endParaRPr sz="1700" dirty="0"/>
          </a:p>
        </p:txBody>
      </p:sp>
      <p:sp>
        <p:nvSpPr>
          <p:cNvPr id="22" name="object 22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6900" y="5940425"/>
            <a:ext cx="176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 smtClean="0">
                <a:solidFill>
                  <a:srgbClr val="FFFFFF"/>
                </a:solidFill>
                <a:latin typeface="Calibri"/>
                <a:cs typeface="Calibri"/>
              </a:rPr>
              <a:t>scratch.mit.edu/</a:t>
            </a:r>
            <a:r>
              <a:rPr lang="it-IT" sz="1000" b="1" spc="10" dirty="0" err="1">
                <a:solidFill>
                  <a:srgbClr val="FFFFFF"/>
                </a:solidFill>
                <a:cs typeface="Calibri"/>
              </a:rPr>
              <a:t>racegame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5940297"/>
            <a:ext cx="140334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Corsa verso il </a:t>
            </a:r>
            <a:r>
              <a:rPr lang="it-IT" sz="1000" b="1" spc="15" dirty="0">
                <a:solidFill>
                  <a:srgbClr val="FFFFFF"/>
                </a:solidFill>
                <a:latin typeface="Calibri"/>
                <a:cs typeface="Calibri"/>
              </a:rPr>
              <a:t>traguardo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56944" y="1749412"/>
            <a:ext cx="1658099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6944" y="3040379"/>
            <a:ext cx="1658099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6944" y="4331347"/>
            <a:ext cx="1658099" cy="1234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897890">
              <a:lnSpc>
                <a:spcPct val="100000"/>
              </a:lnSpc>
            </a:pPr>
            <a:r>
              <a:rPr lang="it-IT" sz="2800" spc="75" dirty="0"/>
              <a:t>Inizia la gara</a:t>
            </a:r>
            <a:endParaRPr sz="2800"/>
          </a:p>
        </p:txBody>
      </p:sp>
      <p:sp>
        <p:nvSpPr>
          <p:cNvPr id="16" name="object 16"/>
          <p:cNvSpPr txBox="1"/>
          <p:nvPr/>
        </p:nvSpPr>
        <p:spPr>
          <a:xfrm>
            <a:off x="1033623" y="1276350"/>
            <a:ext cx="25050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200" b="1" spc="-25" dirty="0">
                <a:solidFill>
                  <a:srgbClr val="FFFFFF"/>
                </a:solidFill>
                <a:latin typeface="Calibri"/>
                <a:cs typeface="Calibri"/>
              </a:rPr>
              <a:t>Fai muovere il tuo </a:t>
            </a:r>
            <a:r>
              <a:rPr sz="1200" b="1" spc="15">
                <a:solidFill>
                  <a:srgbClr val="FFFFFF"/>
                </a:solidFill>
                <a:latin typeface="Calibri"/>
                <a:cs typeface="Calibri"/>
              </a:rPr>
              <a:t>sprite</a:t>
            </a:r>
            <a:r>
              <a:rPr sz="1200" b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1200" b="1" spc="-35" dirty="0">
                <a:solidFill>
                  <a:srgbClr val="FFFFFF"/>
                </a:solidFill>
                <a:latin typeface="Calibri"/>
                <a:cs typeface="Calibri"/>
              </a:rPr>
              <a:t>su una pista</a:t>
            </a:r>
            <a:r>
              <a:rPr sz="1200" b="1" spc="1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82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pc="60" dirty="0"/>
              <a:t>Inizia la gara</a:t>
            </a:r>
            <a:endParaRPr spc="15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 smtClean="0">
                <a:latin typeface="Calibri"/>
                <a:cs typeface="Calibri"/>
              </a:rPr>
              <a:t>scratch.mit.edu/</a:t>
            </a:r>
            <a:r>
              <a:rPr lang="it-IT" sz="900" spc="10" dirty="0" err="1">
                <a:solidFill>
                  <a:srgbClr val="FFFFFF"/>
                </a:solidFill>
                <a:latin typeface="Calibri"/>
                <a:cs typeface="Calibri"/>
              </a:rPr>
              <a:t>racegame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27100"/>
            <a:ext cx="4572000" cy="2758440"/>
          </a:xfrm>
          <a:custGeom>
            <a:avLst/>
            <a:gdLst/>
            <a:ahLst/>
            <a:cxnLst/>
            <a:rect l="l" t="t" r="r" b="b"/>
            <a:pathLst>
              <a:path w="4572000" h="2758440">
                <a:moveTo>
                  <a:pt x="0" y="2758427"/>
                </a:moveTo>
                <a:lnTo>
                  <a:pt x="4572000" y="2758427"/>
                </a:lnTo>
                <a:lnTo>
                  <a:pt x="4572000" y="0"/>
                </a:lnTo>
                <a:lnTo>
                  <a:pt x="0" y="0"/>
                </a:lnTo>
                <a:lnTo>
                  <a:pt x="0" y="2758427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3869" y="1047750"/>
            <a:ext cx="9671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>
                <a:solidFill>
                  <a:srgbClr val="00A1CB"/>
                </a:solidFill>
                <a:latin typeface="Cambria"/>
                <a:cs typeface="Cambria"/>
              </a:rPr>
              <a:t>Per iniziare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685527"/>
            <a:ext cx="4572000" cy="1873885"/>
          </a:xfrm>
          <a:custGeom>
            <a:avLst/>
            <a:gdLst/>
            <a:ahLst/>
            <a:cxnLst/>
            <a:rect l="l" t="t" r="r" b="b"/>
            <a:pathLst>
              <a:path w="4572000" h="1873885">
                <a:moveTo>
                  <a:pt x="0" y="1873897"/>
                </a:moveTo>
                <a:lnTo>
                  <a:pt x="4572000" y="1873897"/>
                </a:lnTo>
                <a:lnTo>
                  <a:pt x="4572000" y="0"/>
                </a:lnTo>
                <a:lnTo>
                  <a:pt x="0" y="0"/>
                </a:lnTo>
                <a:lnTo>
                  <a:pt x="0" y="187389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67284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559425"/>
            <a:ext cx="4572000" cy="841375"/>
          </a:xfrm>
          <a:custGeom>
            <a:avLst/>
            <a:gdLst/>
            <a:ahLst/>
            <a:cxnLst/>
            <a:rect l="l" t="t" r="r" b="b"/>
            <a:pathLst>
              <a:path w="4572000" h="841375">
                <a:moveTo>
                  <a:pt x="0" y="841375"/>
                </a:moveTo>
                <a:lnTo>
                  <a:pt x="4572000" y="841375"/>
                </a:lnTo>
                <a:lnTo>
                  <a:pt x="4572000" y="0"/>
                </a:lnTo>
                <a:lnTo>
                  <a:pt x="0" y="0"/>
                </a:lnTo>
                <a:lnTo>
                  <a:pt x="0" y="841375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46725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19542" y="5671591"/>
            <a:ext cx="1932939" cy="607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lang="it-IT" sz="1400" b="1" spc="-45" dirty="0">
                <a:solidFill>
                  <a:srgbClr val="6BA883"/>
                </a:solidFill>
                <a:latin typeface="Cambria"/>
                <a:cs typeface="Cambria"/>
              </a:rPr>
              <a:t>ORA PROVA TU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lang="it-IT" sz="900" b="1" spc="20" dirty="0">
                <a:solidFill>
                  <a:srgbClr val="636466"/>
                </a:solidFill>
                <a:latin typeface="Calibri"/>
                <a:cs typeface="Calibri"/>
              </a:rPr>
              <a:t>Premi la barra spaziatrice per </a:t>
            </a:r>
            <a:r>
              <a:rPr lang="it-IT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far </a:t>
            </a:r>
            <a:r>
              <a:rPr lang="it-IT" sz="900" b="1" spc="20" dirty="0">
                <a:solidFill>
                  <a:srgbClr val="636466"/>
                </a:solidFill>
                <a:latin typeface="Calibri"/>
                <a:cs typeface="Calibri"/>
              </a:rPr>
              <a:t>muovere lo </a:t>
            </a:r>
            <a:r>
              <a:rPr lang="it-IT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sprite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19933" y="141066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1368" y="1487500"/>
            <a:ext cx="609599" cy="55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9933" y="141066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17372" y="1868106"/>
            <a:ext cx="9906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15" dirty="0">
                <a:solidFill>
                  <a:srgbClr val="636466"/>
                </a:solidFill>
                <a:latin typeface="Calibri"/>
                <a:cs typeface="Calibri"/>
              </a:rPr>
              <a:t>Scegli uno sfondo</a:t>
            </a:r>
            <a:r>
              <a:rPr sz="900" b="1" spc="15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14248" y="4155834"/>
            <a:ext cx="468630" cy="186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8200" y="3810000"/>
            <a:ext cx="266700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400" b="1" spc="-45" dirty="0">
                <a:solidFill>
                  <a:srgbClr val="939598"/>
                </a:solidFill>
                <a:latin typeface="Cambria"/>
                <a:cs typeface="Cambria"/>
              </a:rPr>
              <a:t>AGGIUNGI </a:t>
            </a:r>
            <a:r>
              <a:rPr lang="it-IT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QUESTE ISTRUZIONI</a:t>
            </a:r>
            <a:endParaRPr lang="it-IT" sz="1400" b="1" spc="-45" dirty="0">
              <a:solidFill>
                <a:srgbClr val="939598"/>
              </a:solidFill>
              <a:latin typeface="Cambria"/>
              <a:cs typeface="Cambria"/>
            </a:endParaRPr>
          </a:p>
          <a:p>
            <a:pPr marL="1905" algn="ctr">
              <a:lnSpc>
                <a:spcPct val="100000"/>
              </a:lnSpc>
              <a:spcBef>
                <a:spcPts val="1195"/>
              </a:spcBef>
              <a:tabLst>
                <a:tab pos="939800" algn="l"/>
              </a:tabLst>
            </a:pPr>
            <a:r>
              <a:rPr lang="it-IT" sz="900" b="1" spc="30" dirty="0">
                <a:solidFill>
                  <a:srgbClr val="636466"/>
                </a:solidFill>
                <a:latin typeface="Calibri"/>
                <a:cs typeface="Calibri"/>
              </a:rPr>
              <a:t>Clicca sul tasto 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20088" y="2742082"/>
            <a:ext cx="1119124" cy="7609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20088" y="2742069"/>
            <a:ext cx="1132205" cy="766445"/>
          </a:xfrm>
          <a:custGeom>
            <a:avLst/>
            <a:gdLst/>
            <a:ahLst/>
            <a:cxnLst/>
            <a:rect l="l" t="t" r="r" b="b"/>
            <a:pathLst>
              <a:path w="1132205" h="76644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90105"/>
                </a:lnTo>
                <a:lnTo>
                  <a:pt x="1190" y="734158"/>
                </a:lnTo>
                <a:lnTo>
                  <a:pt x="9525" y="756780"/>
                </a:lnTo>
                <a:lnTo>
                  <a:pt x="32146" y="765114"/>
                </a:lnTo>
                <a:lnTo>
                  <a:pt x="76200" y="766305"/>
                </a:lnTo>
                <a:lnTo>
                  <a:pt x="1055624" y="766305"/>
                </a:lnTo>
                <a:lnTo>
                  <a:pt x="1099677" y="765114"/>
                </a:lnTo>
                <a:lnTo>
                  <a:pt x="1122299" y="756780"/>
                </a:lnTo>
                <a:lnTo>
                  <a:pt x="1130633" y="734158"/>
                </a:lnTo>
                <a:lnTo>
                  <a:pt x="1131824" y="690105"/>
                </a:lnTo>
                <a:lnTo>
                  <a:pt x="1131824" y="76200"/>
                </a:lnTo>
                <a:lnTo>
                  <a:pt x="1130633" y="32146"/>
                </a:lnTo>
                <a:lnTo>
                  <a:pt x="1122299" y="9525"/>
                </a:lnTo>
                <a:lnTo>
                  <a:pt x="1099677" y="1190"/>
                </a:lnTo>
                <a:lnTo>
                  <a:pt x="1055624" y="0"/>
                </a:lnTo>
                <a:lnTo>
                  <a:pt x="76200" y="0"/>
                </a:lnTo>
                <a:close/>
              </a:path>
            </a:pathLst>
          </a:custGeom>
          <a:ln w="19049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76400" y="2417025"/>
            <a:ext cx="16764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30" dirty="0">
                <a:solidFill>
                  <a:srgbClr val="636466"/>
                </a:solidFill>
                <a:latin typeface="Calibri"/>
                <a:cs typeface="Calibri"/>
              </a:rPr>
              <a:t>Clicca per selezionare il gatto</a:t>
            </a:r>
            <a:r>
              <a:rPr sz="900" b="1" spc="2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90800" y="2576067"/>
            <a:ext cx="0" cy="416559"/>
          </a:xfrm>
          <a:custGeom>
            <a:avLst/>
            <a:gdLst/>
            <a:ahLst/>
            <a:cxnLst/>
            <a:rect l="l" t="t" r="r" b="b"/>
            <a:pathLst>
              <a:path h="416560">
                <a:moveTo>
                  <a:pt x="0" y="416433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600" y="2299970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0" y="0"/>
                </a:moveTo>
                <a:lnTo>
                  <a:pt x="4114800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Immagine 2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295400"/>
            <a:ext cx="77914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19"/>
          <p:cNvSpPr/>
          <p:nvPr/>
        </p:nvSpPr>
        <p:spPr>
          <a:xfrm>
            <a:off x="1462239" y="1682623"/>
            <a:ext cx="105410" cy="198120"/>
          </a:xfrm>
          <a:custGeom>
            <a:avLst/>
            <a:gdLst/>
            <a:ahLst/>
            <a:cxnLst/>
            <a:rect l="l" t="t" r="r" b="b"/>
            <a:pathLst>
              <a:path w="105409" h="198119">
                <a:moveTo>
                  <a:pt x="0" y="198069"/>
                </a:moveTo>
                <a:lnTo>
                  <a:pt x="104813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4572000"/>
            <a:ext cx="1676400" cy="5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object 28"/>
          <p:cNvSpPr txBox="1"/>
          <p:nvPr/>
        </p:nvSpPr>
        <p:spPr>
          <a:xfrm>
            <a:off x="3200400" y="4648200"/>
            <a:ext cx="109410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15" dirty="0">
                <a:solidFill>
                  <a:srgbClr val="636466"/>
                </a:solidFill>
                <a:latin typeface="Calibri"/>
                <a:cs typeface="Calibri"/>
              </a:rPr>
              <a:t>Prova con numeri diversi per cambiare la velocità</a:t>
            </a:r>
            <a:r>
              <a:rPr sz="900" b="1" spc="15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3124" y="4986349"/>
            <a:ext cx="1071570" cy="45719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230720" y="0"/>
                </a:moveTo>
                <a:lnTo>
                  <a:pt x="0" y="0"/>
                </a:lnTo>
              </a:path>
            </a:pathLst>
          </a:custGeom>
          <a:ln w="9982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5940297"/>
            <a:ext cx="140334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Corsa verso il </a:t>
            </a:r>
            <a:r>
              <a:rPr lang="it-IT" sz="1000" b="1" spc="15" dirty="0">
                <a:solidFill>
                  <a:srgbClr val="FFFFFF"/>
                </a:solidFill>
                <a:latin typeface="Calibri"/>
                <a:cs typeface="Calibri"/>
              </a:rPr>
              <a:t>traguardo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923" y="2520886"/>
            <a:ext cx="3048149" cy="2273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012190">
              <a:lnSpc>
                <a:spcPct val="100000"/>
              </a:lnSpc>
            </a:pPr>
            <a:r>
              <a:rPr lang="it-IT" sz="2800" spc="-170" dirty="0"/>
              <a:t>Ai vostri </a:t>
            </a:r>
            <a:r>
              <a:rPr lang="it-IT" sz="2800" spc="-170" dirty="0" err="1"/>
              <a:t>posti…</a:t>
            </a:r>
            <a:endParaRPr sz="2800"/>
          </a:p>
        </p:txBody>
      </p:sp>
      <p:sp>
        <p:nvSpPr>
          <p:cNvPr id="14" name="object 14"/>
          <p:cNvSpPr txBox="1"/>
          <p:nvPr/>
        </p:nvSpPr>
        <p:spPr>
          <a:xfrm>
            <a:off x="1012211" y="1276350"/>
            <a:ext cx="25476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200" b="1" spc="20" dirty="0">
                <a:solidFill>
                  <a:srgbClr val="FFFFFF"/>
                </a:solidFill>
                <a:latin typeface="Calibri"/>
                <a:cs typeface="Calibri"/>
              </a:rPr>
              <a:t>Scegli da dove far partire lo </a:t>
            </a:r>
            <a:r>
              <a:rPr sz="1200" b="1" spc="15">
                <a:solidFill>
                  <a:srgbClr val="FFFFFF"/>
                </a:solidFill>
                <a:latin typeface="Calibri"/>
                <a:cs typeface="Calibri"/>
              </a:rPr>
              <a:t>sprite</a:t>
            </a:r>
            <a:r>
              <a:rPr sz="1200" b="1" spc="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82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7100"/>
            <a:ext cx="4572000" cy="2504440"/>
          </a:xfrm>
          <a:custGeom>
            <a:avLst/>
            <a:gdLst/>
            <a:ahLst/>
            <a:cxnLst/>
            <a:rect l="l" t="t" r="r" b="b"/>
            <a:pathLst>
              <a:path w="4572000" h="2504440">
                <a:moveTo>
                  <a:pt x="0" y="2504440"/>
                </a:moveTo>
                <a:lnTo>
                  <a:pt x="4572000" y="2504440"/>
                </a:lnTo>
                <a:lnTo>
                  <a:pt x="4572000" y="0"/>
                </a:lnTo>
                <a:lnTo>
                  <a:pt x="0" y="0"/>
                </a:lnTo>
                <a:lnTo>
                  <a:pt x="0" y="250444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431540"/>
            <a:ext cx="4572000" cy="1630680"/>
          </a:xfrm>
          <a:custGeom>
            <a:avLst/>
            <a:gdLst/>
            <a:ahLst/>
            <a:cxnLst/>
            <a:rect l="l" t="t" r="r" b="b"/>
            <a:pathLst>
              <a:path w="4572000" h="1630679">
                <a:moveTo>
                  <a:pt x="0" y="1630172"/>
                </a:moveTo>
                <a:lnTo>
                  <a:pt x="4572000" y="1630172"/>
                </a:lnTo>
                <a:lnTo>
                  <a:pt x="4572000" y="0"/>
                </a:lnTo>
                <a:lnTo>
                  <a:pt x="0" y="0"/>
                </a:lnTo>
                <a:lnTo>
                  <a:pt x="0" y="163017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41884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71554" y="3575050"/>
            <a:ext cx="25860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AGGIUNGI QUESTE ISTRUZIONI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109" y="1060450"/>
            <a:ext cx="2510155" cy="45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lang="it-IT" sz="1400" b="1" spc="-45" dirty="0">
                <a:solidFill>
                  <a:srgbClr val="00A1CB"/>
                </a:solidFill>
                <a:latin typeface="Cambria"/>
                <a:cs typeface="Cambria"/>
              </a:rPr>
              <a:t>PER INIZIARE</a:t>
            </a:r>
            <a:endParaRPr sz="14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845"/>
              </a:spcBef>
            </a:pPr>
            <a:r>
              <a:rPr lang="it-IT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Trascina il tuo </a:t>
            </a:r>
            <a:r>
              <a:rPr sz="900" b="1" spc="15" smtClean="0">
                <a:solidFill>
                  <a:srgbClr val="636466"/>
                </a:solidFill>
                <a:latin typeface="Calibri"/>
                <a:cs typeface="Calibri"/>
              </a:rPr>
              <a:t>sprite</a:t>
            </a:r>
            <a:r>
              <a:rPr sz="900" b="1" spc="-25" smtClean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it-IT" sz="900" b="1" spc="5" dirty="0" smtClean="0">
                <a:solidFill>
                  <a:srgbClr val="636466"/>
                </a:solidFill>
                <a:latin typeface="Calibri"/>
                <a:cs typeface="Calibri"/>
              </a:rPr>
              <a:t>dove vuoi sul palcoscenico</a:t>
            </a:r>
            <a:r>
              <a:rPr sz="900" b="1" spc="20" smtClean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43189" y="1628775"/>
            <a:ext cx="1828888" cy="1364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3189" y="1628775"/>
            <a:ext cx="1829435" cy="1364615"/>
          </a:xfrm>
          <a:custGeom>
            <a:avLst/>
            <a:gdLst/>
            <a:ahLst/>
            <a:cxnLst/>
            <a:rect l="l" t="t" r="r" b="b"/>
            <a:pathLst>
              <a:path w="1829435" h="1364614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287856"/>
                </a:lnTo>
                <a:lnTo>
                  <a:pt x="1190" y="1331909"/>
                </a:lnTo>
                <a:lnTo>
                  <a:pt x="9525" y="1354531"/>
                </a:lnTo>
                <a:lnTo>
                  <a:pt x="32146" y="1362865"/>
                </a:lnTo>
                <a:lnTo>
                  <a:pt x="76200" y="1364056"/>
                </a:lnTo>
                <a:lnTo>
                  <a:pt x="1752688" y="1364056"/>
                </a:lnTo>
                <a:lnTo>
                  <a:pt x="1796742" y="1362865"/>
                </a:lnTo>
                <a:lnTo>
                  <a:pt x="1819363" y="1354531"/>
                </a:lnTo>
                <a:lnTo>
                  <a:pt x="1827698" y="1331909"/>
                </a:lnTo>
                <a:lnTo>
                  <a:pt x="1828888" y="1287856"/>
                </a:lnTo>
                <a:lnTo>
                  <a:pt x="1828888" y="76200"/>
                </a:lnTo>
                <a:lnTo>
                  <a:pt x="1827698" y="32146"/>
                </a:lnTo>
                <a:lnTo>
                  <a:pt x="1819363" y="9525"/>
                </a:lnTo>
                <a:lnTo>
                  <a:pt x="1796742" y="1190"/>
                </a:lnTo>
                <a:lnTo>
                  <a:pt x="175268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061711"/>
            <a:ext cx="4572000" cy="1339215"/>
          </a:xfrm>
          <a:custGeom>
            <a:avLst/>
            <a:gdLst/>
            <a:ahLst/>
            <a:cxnLst/>
            <a:rect l="l" t="t" r="r" b="b"/>
            <a:pathLst>
              <a:path w="4572000" h="1339214">
                <a:moveTo>
                  <a:pt x="0" y="1339088"/>
                </a:moveTo>
                <a:lnTo>
                  <a:pt x="4572000" y="1339088"/>
                </a:lnTo>
                <a:lnTo>
                  <a:pt x="4572000" y="0"/>
                </a:lnTo>
                <a:lnTo>
                  <a:pt x="0" y="0"/>
                </a:lnTo>
                <a:lnTo>
                  <a:pt x="0" y="1339088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049011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03132" y="5208587"/>
            <a:ext cx="8924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>
                <a:solidFill>
                  <a:srgbClr val="6BA883"/>
                </a:solidFill>
                <a:latin typeface="Cambria"/>
                <a:cs typeface="Cambria"/>
              </a:rPr>
              <a:t>PROVA TU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pc="-145" dirty="0"/>
              <a:t>Ai vostri </a:t>
            </a:r>
            <a:r>
              <a:rPr lang="it-IT" spc="-145" dirty="0" err="1"/>
              <a:t>posti…</a:t>
            </a:r>
            <a:endParaRPr spc="-80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 smtClean="0">
                <a:latin typeface="Calibri"/>
                <a:cs typeface="Calibri"/>
              </a:rPr>
              <a:t>scratch.mit.edu/</a:t>
            </a:r>
            <a:r>
              <a:rPr lang="it-IT" sz="900" spc="10" dirty="0" err="1">
                <a:solidFill>
                  <a:srgbClr val="FFFFFF"/>
                </a:solidFill>
                <a:latin typeface="Calibri"/>
                <a:cs typeface="Calibri"/>
              </a:rPr>
              <a:t>racegame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08886" y="2456878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5">
                <a:moveTo>
                  <a:pt x="81890" y="86258"/>
                </a:moveTo>
                <a:lnTo>
                  <a:pt x="44818" y="86258"/>
                </a:lnTo>
                <a:lnTo>
                  <a:pt x="55549" y="101599"/>
                </a:lnTo>
                <a:lnTo>
                  <a:pt x="64452" y="103162"/>
                </a:lnTo>
                <a:lnTo>
                  <a:pt x="80949" y="91617"/>
                </a:lnTo>
                <a:lnTo>
                  <a:pt x="81890" y="86258"/>
                </a:lnTo>
                <a:close/>
              </a:path>
              <a:path w="89535" h="103505">
                <a:moveTo>
                  <a:pt x="17653" y="0"/>
                </a:moveTo>
                <a:lnTo>
                  <a:pt x="11671" y="177"/>
                </a:lnTo>
                <a:lnTo>
                  <a:pt x="2222" y="6794"/>
                </a:lnTo>
                <a:lnTo>
                  <a:pt x="0" y="12357"/>
                </a:lnTo>
                <a:lnTo>
                  <a:pt x="16281" y="91706"/>
                </a:lnTo>
                <a:lnTo>
                  <a:pt x="20396" y="95923"/>
                </a:lnTo>
                <a:lnTo>
                  <a:pt x="31369" y="98463"/>
                </a:lnTo>
                <a:lnTo>
                  <a:pt x="36918" y="96481"/>
                </a:lnTo>
                <a:lnTo>
                  <a:pt x="44818" y="86258"/>
                </a:lnTo>
                <a:lnTo>
                  <a:pt x="81890" y="86258"/>
                </a:lnTo>
                <a:lnTo>
                  <a:pt x="82511" y="82715"/>
                </a:lnTo>
                <a:lnTo>
                  <a:pt x="71780" y="67386"/>
                </a:lnTo>
                <a:lnTo>
                  <a:pt x="78727" y="65163"/>
                </a:lnTo>
                <a:lnTo>
                  <a:pt x="84086" y="63461"/>
                </a:lnTo>
                <a:lnTo>
                  <a:pt x="87833" y="58927"/>
                </a:lnTo>
                <a:lnTo>
                  <a:pt x="89217" y="47739"/>
                </a:lnTo>
                <a:lnTo>
                  <a:pt x="86652" y="4243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8886" y="2456878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5">
                <a:moveTo>
                  <a:pt x="78727" y="65163"/>
                </a:moveTo>
                <a:lnTo>
                  <a:pt x="71780" y="67386"/>
                </a:lnTo>
                <a:lnTo>
                  <a:pt x="78016" y="76288"/>
                </a:lnTo>
                <a:lnTo>
                  <a:pt x="82511" y="82715"/>
                </a:lnTo>
                <a:lnTo>
                  <a:pt x="80949" y="91617"/>
                </a:lnTo>
                <a:lnTo>
                  <a:pt x="74510" y="96113"/>
                </a:lnTo>
                <a:lnTo>
                  <a:pt x="70878" y="98653"/>
                </a:lnTo>
                <a:lnTo>
                  <a:pt x="64452" y="103162"/>
                </a:lnTo>
                <a:lnTo>
                  <a:pt x="55549" y="101599"/>
                </a:lnTo>
                <a:lnTo>
                  <a:pt x="51054" y="95161"/>
                </a:lnTo>
                <a:lnTo>
                  <a:pt x="44818" y="86258"/>
                </a:lnTo>
                <a:lnTo>
                  <a:pt x="43332" y="88188"/>
                </a:lnTo>
                <a:lnTo>
                  <a:pt x="41846" y="90106"/>
                </a:lnTo>
                <a:lnTo>
                  <a:pt x="40360" y="92024"/>
                </a:lnTo>
                <a:lnTo>
                  <a:pt x="36918" y="96481"/>
                </a:lnTo>
                <a:lnTo>
                  <a:pt x="31369" y="98463"/>
                </a:lnTo>
                <a:lnTo>
                  <a:pt x="25895" y="97193"/>
                </a:lnTo>
                <a:lnTo>
                  <a:pt x="20396" y="95923"/>
                </a:lnTo>
                <a:lnTo>
                  <a:pt x="16281" y="91706"/>
                </a:lnTo>
                <a:lnTo>
                  <a:pt x="15151" y="86194"/>
                </a:lnTo>
                <a:lnTo>
                  <a:pt x="1155" y="18008"/>
                </a:lnTo>
                <a:lnTo>
                  <a:pt x="17653" y="0"/>
                </a:lnTo>
                <a:lnTo>
                  <a:pt x="22567" y="3009"/>
                </a:lnTo>
                <a:lnTo>
                  <a:pt x="81851" y="39471"/>
                </a:lnTo>
                <a:lnTo>
                  <a:pt x="86652" y="42430"/>
                </a:lnTo>
                <a:lnTo>
                  <a:pt x="89217" y="47739"/>
                </a:lnTo>
                <a:lnTo>
                  <a:pt x="88519" y="53339"/>
                </a:lnTo>
                <a:lnTo>
                  <a:pt x="87833" y="58927"/>
                </a:lnTo>
                <a:lnTo>
                  <a:pt x="84086" y="63461"/>
                </a:lnTo>
                <a:lnTo>
                  <a:pt x="78714" y="65163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33600" y="5727700"/>
            <a:ext cx="1168323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20" dirty="0">
                <a:latin typeface="Calibri"/>
                <a:cs typeface="Calibri"/>
              </a:rPr>
              <a:t>Clicca la bandiera verde per riportarlo al punto di partenza.</a:t>
            </a:r>
          </a:p>
        </p:txBody>
      </p:sp>
      <p:sp>
        <p:nvSpPr>
          <p:cNvPr id="19" name="object 19"/>
          <p:cNvSpPr/>
          <p:nvPr/>
        </p:nvSpPr>
        <p:spPr>
          <a:xfrm>
            <a:off x="3514674" y="5624576"/>
            <a:ext cx="469391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14674" y="5624576"/>
            <a:ext cx="469900" cy="384175"/>
          </a:xfrm>
          <a:custGeom>
            <a:avLst/>
            <a:gdLst/>
            <a:ahLst/>
            <a:cxnLst/>
            <a:rect l="l" t="t" r="r" b="b"/>
            <a:pathLst>
              <a:path w="469900" h="3841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307848"/>
                </a:lnTo>
                <a:lnTo>
                  <a:pt x="1190" y="351901"/>
                </a:lnTo>
                <a:lnTo>
                  <a:pt x="9525" y="374523"/>
                </a:lnTo>
                <a:lnTo>
                  <a:pt x="32146" y="382857"/>
                </a:lnTo>
                <a:lnTo>
                  <a:pt x="76200" y="384048"/>
                </a:lnTo>
                <a:lnTo>
                  <a:pt x="393192" y="384048"/>
                </a:lnTo>
                <a:lnTo>
                  <a:pt x="437245" y="382857"/>
                </a:lnTo>
                <a:lnTo>
                  <a:pt x="459867" y="374523"/>
                </a:lnTo>
                <a:lnTo>
                  <a:pt x="468201" y="351901"/>
                </a:lnTo>
                <a:lnTo>
                  <a:pt x="469392" y="307848"/>
                </a:lnTo>
                <a:lnTo>
                  <a:pt x="469392" y="76200"/>
                </a:lnTo>
                <a:lnTo>
                  <a:pt x="468201" y="32146"/>
                </a:lnTo>
                <a:lnTo>
                  <a:pt x="459867" y="9525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19716" y="580390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5800" y="5712475"/>
            <a:ext cx="1290955" cy="46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spc="20" dirty="0">
                <a:solidFill>
                  <a:srgbClr val="636466"/>
                </a:solidFill>
                <a:latin typeface="Calibri"/>
                <a:cs typeface="Calibri"/>
              </a:rPr>
              <a:t>Premi la barra spaziatrice </a:t>
            </a:r>
            <a:r>
              <a:rPr lang="it-IT" sz="900" b="1" spc="30" dirty="0">
                <a:solidFill>
                  <a:srgbClr val="636466"/>
                </a:solidFill>
                <a:latin typeface="Calibri"/>
                <a:cs typeface="Calibri"/>
              </a:rPr>
              <a:t>per far muovere il tuo </a:t>
            </a:r>
            <a:r>
              <a:rPr sz="900" b="1" spc="10">
                <a:solidFill>
                  <a:srgbClr val="636466"/>
                </a:solidFill>
                <a:latin typeface="Calibri"/>
                <a:cs typeface="Calibri"/>
              </a:rPr>
              <a:t>sprite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000" y="5564632"/>
            <a:ext cx="0" cy="531495"/>
          </a:xfrm>
          <a:custGeom>
            <a:avLst/>
            <a:gdLst/>
            <a:ahLst/>
            <a:cxnLst/>
            <a:rect l="l" t="t" r="r" b="b"/>
            <a:pathLst>
              <a:path h="531495">
                <a:moveTo>
                  <a:pt x="0" y="0"/>
                </a:moveTo>
                <a:lnTo>
                  <a:pt x="0" y="531368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8364" y="4070984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4076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7670"/>
                </a:lnTo>
                <a:lnTo>
                  <a:pt x="1190" y="451723"/>
                </a:lnTo>
                <a:lnTo>
                  <a:pt x="9525" y="474345"/>
                </a:lnTo>
                <a:lnTo>
                  <a:pt x="32146" y="482679"/>
                </a:lnTo>
                <a:lnTo>
                  <a:pt x="76200" y="483870"/>
                </a:lnTo>
                <a:lnTo>
                  <a:pt x="407670" y="483870"/>
                </a:lnTo>
                <a:lnTo>
                  <a:pt x="451723" y="482679"/>
                </a:lnTo>
                <a:lnTo>
                  <a:pt x="474345" y="474345"/>
                </a:lnTo>
                <a:lnTo>
                  <a:pt x="482679" y="451723"/>
                </a:lnTo>
                <a:lnTo>
                  <a:pt x="483870" y="407670"/>
                </a:lnTo>
                <a:lnTo>
                  <a:pt x="483870" y="76200"/>
                </a:lnTo>
                <a:lnTo>
                  <a:pt x="482679" y="32146"/>
                </a:lnTo>
                <a:lnTo>
                  <a:pt x="474345" y="9525"/>
                </a:lnTo>
                <a:lnTo>
                  <a:pt x="451723" y="1190"/>
                </a:lnTo>
                <a:lnTo>
                  <a:pt x="407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86282" y="4117466"/>
            <a:ext cx="288036" cy="390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8364" y="4070984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7670"/>
                </a:lnTo>
                <a:lnTo>
                  <a:pt x="1190" y="451723"/>
                </a:lnTo>
                <a:lnTo>
                  <a:pt x="9525" y="474345"/>
                </a:lnTo>
                <a:lnTo>
                  <a:pt x="32146" y="482679"/>
                </a:lnTo>
                <a:lnTo>
                  <a:pt x="76200" y="483870"/>
                </a:lnTo>
                <a:lnTo>
                  <a:pt x="407670" y="483870"/>
                </a:lnTo>
                <a:lnTo>
                  <a:pt x="451723" y="482679"/>
                </a:lnTo>
                <a:lnTo>
                  <a:pt x="474345" y="474345"/>
                </a:lnTo>
                <a:lnTo>
                  <a:pt x="482679" y="451723"/>
                </a:lnTo>
                <a:lnTo>
                  <a:pt x="483870" y="407670"/>
                </a:lnTo>
                <a:lnTo>
                  <a:pt x="483870" y="76200"/>
                </a:lnTo>
                <a:lnTo>
                  <a:pt x="482679" y="32146"/>
                </a:lnTo>
                <a:lnTo>
                  <a:pt x="474345" y="9525"/>
                </a:lnTo>
                <a:lnTo>
                  <a:pt x="451723" y="1190"/>
                </a:lnTo>
                <a:lnTo>
                  <a:pt x="4076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124200" y="4191000"/>
            <a:ext cx="1232535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spc="20" dirty="0">
                <a:solidFill>
                  <a:srgbClr val="636466"/>
                </a:solidFill>
                <a:latin typeface="Calibri"/>
                <a:cs typeface="Calibri"/>
              </a:rPr>
              <a:t>Scrivi il punto di partenza</a:t>
            </a:r>
            <a:r>
              <a:rPr sz="900" b="1" spc="15">
                <a:solidFill>
                  <a:srgbClr val="636466"/>
                </a:solidFill>
                <a:latin typeface="Calibri"/>
                <a:cs typeface="Calibri"/>
              </a:rPr>
              <a:t>.  </a:t>
            </a:r>
            <a:r>
              <a:rPr sz="900" b="1" spc="-5">
                <a:solidFill>
                  <a:srgbClr val="636466"/>
                </a:solidFill>
                <a:latin typeface="Calibri"/>
                <a:cs typeface="Calibri"/>
              </a:rPr>
              <a:t>(</a:t>
            </a:r>
            <a:r>
              <a:rPr lang="it-IT" sz="900" b="1" spc="-5" dirty="0">
                <a:solidFill>
                  <a:srgbClr val="636466"/>
                </a:solidFill>
                <a:latin typeface="Calibri"/>
                <a:cs typeface="Calibri"/>
              </a:rPr>
              <a:t>I tuoi </a:t>
            </a:r>
            <a:r>
              <a:rPr sz="900" b="1" spc="15">
                <a:solidFill>
                  <a:srgbClr val="636466"/>
                </a:solidFill>
                <a:latin typeface="Calibri"/>
                <a:cs typeface="Calibri"/>
              </a:rPr>
              <a:t>numer</a:t>
            </a:r>
            <a:r>
              <a:rPr lang="it-IT" sz="900" b="1" spc="15" dirty="0">
                <a:solidFill>
                  <a:srgbClr val="636466"/>
                </a:solidFill>
                <a:latin typeface="Calibri"/>
                <a:cs typeface="Calibri"/>
              </a:rPr>
              <a:t>i</a:t>
            </a:r>
            <a:r>
              <a:rPr sz="900" b="1" spc="15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it-IT" sz="900" b="1" spc="20" dirty="0">
                <a:solidFill>
                  <a:srgbClr val="636466"/>
                </a:solidFill>
                <a:latin typeface="Calibri"/>
                <a:cs typeface="Calibri"/>
              </a:rPr>
              <a:t>potrebbero essere </a:t>
            </a:r>
            <a:r>
              <a:rPr lang="it-IT" sz="900" b="1" spc="5" dirty="0">
                <a:solidFill>
                  <a:srgbClr val="636466"/>
                </a:solidFill>
                <a:latin typeface="Calibri"/>
                <a:cs typeface="Calibri"/>
              </a:rPr>
              <a:t>diversi</a:t>
            </a:r>
            <a:r>
              <a:rPr sz="900" b="1" spc="5">
                <a:solidFill>
                  <a:srgbClr val="636466"/>
                </a:solidFill>
                <a:latin typeface="Calibri"/>
                <a:cs typeface="Calibri"/>
              </a:rPr>
              <a:t>.)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4038600"/>
            <a:ext cx="1495425" cy="67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object 29"/>
          <p:cNvSpPr/>
          <p:nvPr/>
        </p:nvSpPr>
        <p:spPr>
          <a:xfrm>
            <a:off x="2999232" y="4494910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5940297"/>
            <a:ext cx="13319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Corsa verso il </a:t>
            </a:r>
            <a:r>
              <a:rPr lang="it-IT" sz="1000" b="1" spc="15" dirty="0">
                <a:solidFill>
                  <a:srgbClr val="FFFFFF"/>
                </a:solidFill>
                <a:latin typeface="Calibri"/>
                <a:cs typeface="Calibri"/>
              </a:rPr>
              <a:t>traguardo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5806" y="1864614"/>
            <a:ext cx="2280399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5806" y="3731514"/>
            <a:ext cx="2280399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394335">
              <a:lnSpc>
                <a:spcPct val="100000"/>
              </a:lnSpc>
            </a:pPr>
            <a:r>
              <a:rPr sz="2800" spc="-25"/>
              <a:t>R</a:t>
            </a:r>
            <a:r>
              <a:rPr lang="it-IT" sz="2800" spc="-25" dirty="0"/>
              <a:t>aggiungi il traguardo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1264653" y="1116330"/>
            <a:ext cx="204279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 marR="5080" indent="-14604">
              <a:lnSpc>
                <a:spcPct val="125000"/>
              </a:lnSpc>
            </a:pPr>
            <a:r>
              <a:rPr lang="it-IT" sz="1200" b="1" spc="-25" dirty="0">
                <a:solidFill>
                  <a:srgbClr val="FFFFFF"/>
                </a:solidFill>
                <a:latin typeface="Calibri"/>
                <a:cs typeface="Calibri"/>
              </a:rPr>
              <a:t>Fai </a:t>
            </a:r>
            <a:r>
              <a:rPr lang="it-IT" sz="1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lang="it-IT" sz="1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re </a:t>
            </a:r>
            <a:r>
              <a:rPr lang="it-IT" sz="1200" b="1" spc="-25" dirty="0">
                <a:solidFill>
                  <a:srgbClr val="FFFFFF"/>
                </a:solidFill>
                <a:latin typeface="Calibri"/>
                <a:cs typeface="Calibri"/>
              </a:rPr>
              <a:t>qualcosa al tuo </a:t>
            </a:r>
            <a:r>
              <a:rPr lang="it-IT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sprite</a:t>
            </a:r>
            <a:r>
              <a:rPr lang="it-IT" sz="1200" b="1" spc="-25" dirty="0">
                <a:solidFill>
                  <a:srgbClr val="FFFFFF"/>
                </a:solidFill>
                <a:latin typeface="Calibri"/>
                <a:cs typeface="Calibri"/>
              </a:rPr>
              <a:t> quando arriva al traguardo</a:t>
            </a:r>
            <a:r>
              <a:rPr sz="1200" b="1" spc="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82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7100"/>
            <a:ext cx="4572000" cy="2501265"/>
          </a:xfrm>
          <a:custGeom>
            <a:avLst/>
            <a:gdLst/>
            <a:ahLst/>
            <a:cxnLst/>
            <a:rect l="l" t="t" r="r" b="b"/>
            <a:pathLst>
              <a:path w="4572000" h="2501265">
                <a:moveTo>
                  <a:pt x="0" y="2500871"/>
                </a:moveTo>
                <a:lnTo>
                  <a:pt x="4572000" y="2500871"/>
                </a:lnTo>
                <a:lnTo>
                  <a:pt x="4572000" y="0"/>
                </a:lnTo>
                <a:lnTo>
                  <a:pt x="0" y="0"/>
                </a:lnTo>
                <a:lnTo>
                  <a:pt x="0" y="2500871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03869" y="1009650"/>
            <a:ext cx="9671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>
                <a:solidFill>
                  <a:srgbClr val="00A1CB"/>
                </a:solidFill>
                <a:latin typeface="Cambria"/>
                <a:cs typeface="Cambria"/>
              </a:rPr>
              <a:t>Per iniziare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2254250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41148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6208" y="2390775"/>
            <a:ext cx="1082154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6208" y="2390775"/>
            <a:ext cx="1082675" cy="812800"/>
          </a:xfrm>
          <a:custGeom>
            <a:avLst/>
            <a:gdLst/>
            <a:ahLst/>
            <a:cxnLst/>
            <a:rect l="l" t="t" r="r" b="b"/>
            <a:pathLst>
              <a:path w="1082675" h="81280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736600"/>
                </a:lnTo>
                <a:lnTo>
                  <a:pt x="1190" y="780653"/>
                </a:lnTo>
                <a:lnTo>
                  <a:pt x="9525" y="803275"/>
                </a:lnTo>
                <a:lnTo>
                  <a:pt x="32146" y="811609"/>
                </a:lnTo>
                <a:lnTo>
                  <a:pt x="76200" y="812800"/>
                </a:lnTo>
                <a:lnTo>
                  <a:pt x="1005966" y="812800"/>
                </a:lnTo>
                <a:lnTo>
                  <a:pt x="1050020" y="811609"/>
                </a:lnTo>
                <a:lnTo>
                  <a:pt x="1072642" y="803275"/>
                </a:lnTo>
                <a:lnTo>
                  <a:pt x="1080976" y="780653"/>
                </a:lnTo>
                <a:lnTo>
                  <a:pt x="1082167" y="736600"/>
                </a:lnTo>
                <a:lnTo>
                  <a:pt x="1082167" y="76200"/>
                </a:lnTo>
                <a:lnTo>
                  <a:pt x="1080976" y="32146"/>
                </a:lnTo>
                <a:lnTo>
                  <a:pt x="1072642" y="9525"/>
                </a:lnTo>
                <a:lnTo>
                  <a:pt x="1050020" y="1190"/>
                </a:lnTo>
                <a:lnTo>
                  <a:pt x="1005966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427971"/>
            <a:ext cx="4572000" cy="1883410"/>
          </a:xfrm>
          <a:custGeom>
            <a:avLst/>
            <a:gdLst/>
            <a:ahLst/>
            <a:cxnLst/>
            <a:rect l="l" t="t" r="r" b="b"/>
            <a:pathLst>
              <a:path w="4572000" h="1883410">
                <a:moveTo>
                  <a:pt x="0" y="1883168"/>
                </a:moveTo>
                <a:lnTo>
                  <a:pt x="4572000" y="1883168"/>
                </a:lnTo>
                <a:lnTo>
                  <a:pt x="4572000" y="0"/>
                </a:lnTo>
                <a:lnTo>
                  <a:pt x="0" y="0"/>
                </a:lnTo>
                <a:lnTo>
                  <a:pt x="0" y="188316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415284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2005" y="2337450"/>
            <a:ext cx="1102360" cy="46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it-IT" sz="900" b="1" spc="10" dirty="0">
                <a:solidFill>
                  <a:srgbClr val="636466"/>
                </a:solidFill>
                <a:latin typeface="Calibri"/>
                <a:cs typeface="Calibri"/>
              </a:rPr>
              <a:t>Trascina la linea </a:t>
            </a:r>
            <a:r>
              <a:rPr sz="900" b="1" spc="-14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636466"/>
                </a:solidFill>
                <a:latin typeface="Calibri"/>
                <a:cs typeface="Calibri"/>
              </a:rPr>
              <a:t>(Sprite2</a:t>
            </a:r>
            <a:r>
              <a:rPr sz="900" b="1" spc="15">
                <a:solidFill>
                  <a:srgbClr val="636466"/>
                </a:solidFill>
                <a:latin typeface="Calibri"/>
                <a:cs typeface="Calibri"/>
              </a:rPr>
              <a:t>)  </a:t>
            </a:r>
            <a:r>
              <a:rPr lang="it-IT" sz="900" b="1" spc="5" dirty="0">
                <a:solidFill>
                  <a:srgbClr val="636466"/>
                </a:solidFill>
                <a:latin typeface="Calibri"/>
                <a:cs typeface="Calibri"/>
              </a:rPr>
              <a:t>dove vuoi tu sullo </a:t>
            </a:r>
            <a:r>
              <a:rPr sz="900" b="1" spc="20">
                <a:solidFill>
                  <a:srgbClr val="636466"/>
                </a:solidFill>
                <a:latin typeface="Calibri"/>
                <a:cs typeface="Calibri"/>
              </a:rPr>
              <a:t>Stage</a:t>
            </a:r>
            <a:r>
              <a:rPr sz="900" b="1" spc="2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5311140"/>
            <a:ext cx="4572000" cy="1089660"/>
          </a:xfrm>
          <a:custGeom>
            <a:avLst/>
            <a:gdLst/>
            <a:ahLst/>
            <a:cxnLst/>
            <a:rect l="l" t="t" r="r" b="b"/>
            <a:pathLst>
              <a:path w="4572000" h="1089660">
                <a:moveTo>
                  <a:pt x="0" y="1089660"/>
                </a:moveTo>
                <a:lnTo>
                  <a:pt x="4572000" y="1089660"/>
                </a:lnTo>
                <a:lnTo>
                  <a:pt x="4572000" y="0"/>
                </a:lnTo>
                <a:lnTo>
                  <a:pt x="0" y="0"/>
                </a:lnTo>
                <a:lnTo>
                  <a:pt x="0" y="108966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29844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R</a:t>
            </a:r>
            <a:r>
              <a:rPr lang="it-IT" spc="-20" dirty="0"/>
              <a:t>aggiungi il traguardo</a:t>
            </a:r>
            <a:endParaRPr spc="-100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 smtClean="0">
                <a:latin typeface="Calibri"/>
                <a:cs typeface="Calibri"/>
              </a:rPr>
              <a:t>scratch.mit.edu/</a:t>
            </a:r>
            <a:r>
              <a:rPr lang="it-IT" sz="900" spc="10" dirty="0" err="1">
                <a:solidFill>
                  <a:srgbClr val="FFFFFF"/>
                </a:solidFill>
                <a:latin typeface="Calibri"/>
                <a:cs typeface="Calibri"/>
              </a:rPr>
              <a:t>racegame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56474" y="5719749"/>
            <a:ext cx="453378" cy="3703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6474" y="5719751"/>
            <a:ext cx="453390" cy="370840"/>
          </a:xfrm>
          <a:custGeom>
            <a:avLst/>
            <a:gdLst/>
            <a:ahLst/>
            <a:cxnLst/>
            <a:rect l="l" t="t" r="r" b="b"/>
            <a:pathLst>
              <a:path w="453389" h="370839">
                <a:moveTo>
                  <a:pt x="62598" y="0"/>
                </a:moveTo>
                <a:lnTo>
                  <a:pt x="26408" y="978"/>
                </a:lnTo>
                <a:lnTo>
                  <a:pt x="7824" y="7824"/>
                </a:lnTo>
                <a:lnTo>
                  <a:pt x="978" y="26408"/>
                </a:lnTo>
                <a:lnTo>
                  <a:pt x="0" y="62598"/>
                </a:lnTo>
                <a:lnTo>
                  <a:pt x="0" y="307759"/>
                </a:lnTo>
                <a:lnTo>
                  <a:pt x="978" y="343948"/>
                </a:lnTo>
                <a:lnTo>
                  <a:pt x="7824" y="362532"/>
                </a:lnTo>
                <a:lnTo>
                  <a:pt x="26408" y="369379"/>
                </a:lnTo>
                <a:lnTo>
                  <a:pt x="62598" y="370357"/>
                </a:lnTo>
                <a:lnTo>
                  <a:pt x="390791" y="370357"/>
                </a:lnTo>
                <a:lnTo>
                  <a:pt x="426974" y="369379"/>
                </a:lnTo>
                <a:lnTo>
                  <a:pt x="445554" y="362532"/>
                </a:lnTo>
                <a:lnTo>
                  <a:pt x="452399" y="343948"/>
                </a:lnTo>
                <a:lnTo>
                  <a:pt x="453377" y="307759"/>
                </a:lnTo>
                <a:lnTo>
                  <a:pt x="453377" y="62598"/>
                </a:lnTo>
                <a:lnTo>
                  <a:pt x="452399" y="26408"/>
                </a:lnTo>
                <a:lnTo>
                  <a:pt x="445554" y="7824"/>
                </a:lnTo>
                <a:lnTo>
                  <a:pt x="426973" y="978"/>
                </a:lnTo>
                <a:lnTo>
                  <a:pt x="390791" y="0"/>
                </a:lnTo>
                <a:lnTo>
                  <a:pt x="62598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22003" y="5752528"/>
            <a:ext cx="146685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15" dirty="0">
                <a:solidFill>
                  <a:srgbClr val="636466"/>
                </a:solidFill>
                <a:latin typeface="Calibri"/>
                <a:cs typeface="Calibri"/>
              </a:rPr>
              <a:t>Continua a premere la barra spaziatrice </a:t>
            </a:r>
            <a:r>
              <a:rPr lang="it-IT" sz="900" b="1" spc="10" dirty="0">
                <a:solidFill>
                  <a:srgbClr val="636466"/>
                </a:solidFill>
                <a:latin typeface="Calibri"/>
                <a:cs typeface="Calibri"/>
              </a:rPr>
              <a:t>finché non superi la linea del traguardo</a:t>
            </a:r>
            <a:r>
              <a:rPr sz="900" b="1" spc="10">
                <a:solidFill>
                  <a:srgbClr val="636466"/>
                </a:solidFill>
                <a:latin typeface="Calibri"/>
                <a:cs typeface="Calibri"/>
              </a:rPr>
              <a:t>!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86000" y="5691632"/>
            <a:ext cx="0" cy="442595"/>
          </a:xfrm>
          <a:custGeom>
            <a:avLst/>
            <a:gdLst/>
            <a:ahLst/>
            <a:cxnLst/>
            <a:rect l="l" t="t" r="r" b="b"/>
            <a:pathLst>
              <a:path h="442595">
                <a:moveTo>
                  <a:pt x="0" y="0"/>
                </a:moveTo>
                <a:lnTo>
                  <a:pt x="0" y="442468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1744" y="5777928"/>
            <a:ext cx="7556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>
                <a:solidFill>
                  <a:srgbClr val="636466"/>
                </a:solidFill>
                <a:latin typeface="Calibri"/>
                <a:cs typeface="Calibri"/>
              </a:rPr>
              <a:t>Clic</a:t>
            </a:r>
            <a:r>
              <a:rPr lang="it-IT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ca</a:t>
            </a:r>
            <a:r>
              <a:rPr lang="it-IT" sz="900" b="1" spc="30" dirty="0">
                <a:solidFill>
                  <a:srgbClr val="636466"/>
                </a:solidFill>
                <a:latin typeface="Calibri"/>
                <a:cs typeface="Calibri"/>
              </a:rPr>
              <a:t> sulla bandierina verde per iniziare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73517" y="586841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05000" y="5410200"/>
            <a:ext cx="13716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400" b="1" spc="-45" dirty="0">
                <a:solidFill>
                  <a:srgbClr val="6BA883"/>
                </a:solidFill>
                <a:latin typeface="Cambria"/>
                <a:cs typeface="Cambria"/>
              </a:rPr>
              <a:t>ORA PROVA TU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67176" y="4787900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376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70668" y="4328426"/>
            <a:ext cx="887094" cy="669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900" b="1" spc="15" dirty="0">
                <a:solidFill>
                  <a:srgbClr val="636466"/>
                </a:solidFill>
                <a:latin typeface="Calibri"/>
                <a:cs typeface="Calibri"/>
              </a:rPr>
              <a:t>Scegli </a:t>
            </a:r>
            <a:r>
              <a:rPr sz="900" b="1" spc="35">
                <a:solidFill>
                  <a:srgbClr val="636466"/>
                </a:solidFill>
                <a:latin typeface="Calibri"/>
                <a:cs typeface="Calibri"/>
              </a:rPr>
              <a:t>Sprite2</a:t>
            </a:r>
            <a:r>
              <a:rPr sz="900" b="1" spc="3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it-IT" sz="900" b="1" dirty="0">
                <a:solidFill>
                  <a:srgbClr val="636466"/>
                </a:solidFill>
                <a:latin typeface="Calibri"/>
                <a:cs typeface="Calibri"/>
              </a:rPr>
              <a:t>Aggiungi questi blocchi</a:t>
            </a:r>
            <a:r>
              <a:rPr sz="900" b="1" spc="2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43453" y="2868917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5">
                <a:moveTo>
                  <a:pt x="81890" y="86258"/>
                </a:moveTo>
                <a:lnTo>
                  <a:pt x="44818" y="86258"/>
                </a:lnTo>
                <a:lnTo>
                  <a:pt x="55549" y="101599"/>
                </a:lnTo>
                <a:lnTo>
                  <a:pt x="64452" y="103162"/>
                </a:lnTo>
                <a:lnTo>
                  <a:pt x="80949" y="91617"/>
                </a:lnTo>
                <a:lnTo>
                  <a:pt x="81890" y="86258"/>
                </a:lnTo>
                <a:close/>
              </a:path>
              <a:path w="89535" h="103505">
                <a:moveTo>
                  <a:pt x="17653" y="0"/>
                </a:moveTo>
                <a:lnTo>
                  <a:pt x="11671" y="177"/>
                </a:lnTo>
                <a:lnTo>
                  <a:pt x="2222" y="6794"/>
                </a:lnTo>
                <a:lnTo>
                  <a:pt x="0" y="12357"/>
                </a:lnTo>
                <a:lnTo>
                  <a:pt x="16281" y="91706"/>
                </a:lnTo>
                <a:lnTo>
                  <a:pt x="20396" y="95923"/>
                </a:lnTo>
                <a:lnTo>
                  <a:pt x="31369" y="98463"/>
                </a:lnTo>
                <a:lnTo>
                  <a:pt x="36918" y="96481"/>
                </a:lnTo>
                <a:lnTo>
                  <a:pt x="44818" y="86258"/>
                </a:lnTo>
                <a:lnTo>
                  <a:pt x="81890" y="86258"/>
                </a:lnTo>
                <a:lnTo>
                  <a:pt x="82511" y="82715"/>
                </a:lnTo>
                <a:lnTo>
                  <a:pt x="71780" y="67386"/>
                </a:lnTo>
                <a:lnTo>
                  <a:pt x="78727" y="65163"/>
                </a:lnTo>
                <a:lnTo>
                  <a:pt x="84086" y="63461"/>
                </a:lnTo>
                <a:lnTo>
                  <a:pt x="87833" y="58927"/>
                </a:lnTo>
                <a:lnTo>
                  <a:pt x="89217" y="47739"/>
                </a:lnTo>
                <a:lnTo>
                  <a:pt x="86652" y="4243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43453" y="2868917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5">
                <a:moveTo>
                  <a:pt x="78727" y="65163"/>
                </a:moveTo>
                <a:lnTo>
                  <a:pt x="71780" y="67386"/>
                </a:lnTo>
                <a:lnTo>
                  <a:pt x="78016" y="76288"/>
                </a:lnTo>
                <a:lnTo>
                  <a:pt x="82511" y="82715"/>
                </a:lnTo>
                <a:lnTo>
                  <a:pt x="80949" y="91617"/>
                </a:lnTo>
                <a:lnTo>
                  <a:pt x="74510" y="96113"/>
                </a:lnTo>
                <a:lnTo>
                  <a:pt x="70878" y="98653"/>
                </a:lnTo>
                <a:lnTo>
                  <a:pt x="64452" y="103162"/>
                </a:lnTo>
                <a:lnTo>
                  <a:pt x="55549" y="101599"/>
                </a:lnTo>
                <a:lnTo>
                  <a:pt x="51054" y="95161"/>
                </a:lnTo>
                <a:lnTo>
                  <a:pt x="44818" y="86258"/>
                </a:lnTo>
                <a:lnTo>
                  <a:pt x="43332" y="88188"/>
                </a:lnTo>
                <a:lnTo>
                  <a:pt x="41846" y="90106"/>
                </a:lnTo>
                <a:lnTo>
                  <a:pt x="40360" y="92024"/>
                </a:lnTo>
                <a:lnTo>
                  <a:pt x="36918" y="96481"/>
                </a:lnTo>
                <a:lnTo>
                  <a:pt x="31369" y="98463"/>
                </a:lnTo>
                <a:lnTo>
                  <a:pt x="25895" y="97193"/>
                </a:lnTo>
                <a:lnTo>
                  <a:pt x="20396" y="95923"/>
                </a:lnTo>
                <a:lnTo>
                  <a:pt x="16281" y="91706"/>
                </a:lnTo>
                <a:lnTo>
                  <a:pt x="15151" y="86194"/>
                </a:lnTo>
                <a:lnTo>
                  <a:pt x="1155" y="18008"/>
                </a:lnTo>
                <a:lnTo>
                  <a:pt x="17653" y="0"/>
                </a:lnTo>
                <a:lnTo>
                  <a:pt x="22567" y="3009"/>
                </a:lnTo>
                <a:lnTo>
                  <a:pt x="81851" y="39471"/>
                </a:lnTo>
                <a:lnTo>
                  <a:pt x="86652" y="42430"/>
                </a:lnTo>
                <a:lnTo>
                  <a:pt x="89217" y="47739"/>
                </a:lnTo>
                <a:lnTo>
                  <a:pt x="88519" y="53339"/>
                </a:lnTo>
                <a:lnTo>
                  <a:pt x="87833" y="58927"/>
                </a:lnTo>
                <a:lnTo>
                  <a:pt x="84086" y="63461"/>
                </a:lnTo>
                <a:lnTo>
                  <a:pt x="78714" y="65163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26208" y="1367091"/>
            <a:ext cx="715556" cy="750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26208" y="1367091"/>
            <a:ext cx="715645" cy="751205"/>
          </a:xfrm>
          <a:custGeom>
            <a:avLst/>
            <a:gdLst/>
            <a:ahLst/>
            <a:cxnLst/>
            <a:rect l="l" t="t" r="r" b="b"/>
            <a:pathLst>
              <a:path w="715644" h="75120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74687"/>
                </a:lnTo>
                <a:lnTo>
                  <a:pt x="1190" y="718740"/>
                </a:lnTo>
                <a:lnTo>
                  <a:pt x="9525" y="741362"/>
                </a:lnTo>
                <a:lnTo>
                  <a:pt x="32146" y="749696"/>
                </a:lnTo>
                <a:lnTo>
                  <a:pt x="76200" y="750887"/>
                </a:lnTo>
                <a:lnTo>
                  <a:pt x="639368" y="750887"/>
                </a:lnTo>
                <a:lnTo>
                  <a:pt x="683421" y="749696"/>
                </a:lnTo>
                <a:lnTo>
                  <a:pt x="706043" y="741362"/>
                </a:lnTo>
                <a:lnTo>
                  <a:pt x="714378" y="718740"/>
                </a:lnTo>
                <a:lnTo>
                  <a:pt x="715568" y="674687"/>
                </a:lnTo>
                <a:lnTo>
                  <a:pt x="715568" y="76200"/>
                </a:lnTo>
                <a:lnTo>
                  <a:pt x="714378" y="32146"/>
                </a:lnTo>
                <a:lnTo>
                  <a:pt x="706043" y="9525"/>
                </a:lnTo>
                <a:lnTo>
                  <a:pt x="683421" y="1190"/>
                </a:lnTo>
                <a:lnTo>
                  <a:pt x="63936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858896" y="1313766"/>
            <a:ext cx="1484503" cy="76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8590">
              <a:lnSpc>
                <a:spcPct val="111100"/>
              </a:lnSpc>
            </a:pPr>
            <a:r>
              <a:rPr lang="it-IT" sz="900" b="1" spc="15" dirty="0">
                <a:solidFill>
                  <a:srgbClr val="636466"/>
                </a:solidFill>
                <a:latin typeface="Calibri"/>
                <a:cs typeface="Calibri"/>
              </a:rPr>
              <a:t>Scegli lo strumento Linea e disegna una linea</a:t>
            </a:r>
            <a:r>
              <a:rPr sz="900" b="1" spc="1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lang="it-IT" sz="900" b="1" spc="10" dirty="0">
              <a:solidFill>
                <a:srgbClr val="636466"/>
              </a:solidFill>
              <a:latin typeface="Calibri"/>
              <a:cs typeface="Calibri"/>
            </a:endParaRPr>
          </a:p>
          <a:p>
            <a:pPr marL="12700" marR="148590">
              <a:lnSpc>
                <a:spcPct val="111100"/>
              </a:lnSpc>
            </a:pPr>
            <a:r>
              <a:rPr lang="it-IT" sz="900" b="1" spc="10" dirty="0">
                <a:solidFill>
                  <a:srgbClr val="636466"/>
                </a:solidFill>
                <a:latin typeface="Calibri"/>
                <a:cs typeface="Calibri"/>
              </a:rPr>
              <a:t>Per disegnare una linea diritta tieni premuto il tasto </a:t>
            </a:r>
            <a:r>
              <a:rPr lang="it-IT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Shift</a:t>
            </a:r>
            <a:r>
              <a:rPr lang="it-IT" sz="900" b="1" spc="10" dirty="0">
                <a:solidFill>
                  <a:srgbClr val="636466"/>
                </a:solidFill>
                <a:latin typeface="Calibri"/>
                <a:cs typeface="Calibri"/>
              </a:rPr>
              <a:t> mentre disegni</a:t>
            </a:r>
            <a:r>
              <a:rPr sz="900" b="1" spc="15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5800" y="1219200"/>
            <a:ext cx="1054735" cy="46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sz="900" b="1" spc="30">
                <a:solidFill>
                  <a:srgbClr val="636466"/>
                </a:solidFill>
                <a:latin typeface="Calibri"/>
                <a:cs typeface="Calibri"/>
              </a:rPr>
              <a:t>Clic</a:t>
            </a:r>
            <a:r>
              <a:rPr lang="it-IT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ca</a:t>
            </a:r>
            <a:r>
              <a:rPr lang="it-IT" sz="900" b="1" spc="30" dirty="0">
                <a:solidFill>
                  <a:srgbClr val="636466"/>
                </a:solidFill>
                <a:latin typeface="Calibri"/>
                <a:cs typeface="Calibri"/>
              </a:rPr>
              <a:t> sul pennello per disegnare un nuovo </a:t>
            </a:r>
            <a:r>
              <a:rPr lang="it-IT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sprite</a:t>
            </a:r>
            <a:r>
              <a:rPr sz="900" b="1" spc="1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4230" y="1708391"/>
            <a:ext cx="1176528" cy="274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4230" y="1708391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5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84439" y="162306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402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88874" y="3728091"/>
            <a:ext cx="468630" cy="186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14430" y="3486153"/>
            <a:ext cx="261938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AGGIUNGI QUESTE ISTRUZIONI</a:t>
            </a:r>
          </a:p>
          <a:p>
            <a:pPr marL="25400">
              <a:lnSpc>
                <a:spcPct val="100000"/>
              </a:lnSpc>
            </a:pPr>
            <a:r>
              <a:rPr lang="it-IT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 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38125" y="4165460"/>
            <a:ext cx="1119124" cy="760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8125" y="4165460"/>
            <a:ext cx="1132205" cy="766445"/>
          </a:xfrm>
          <a:custGeom>
            <a:avLst/>
            <a:gdLst/>
            <a:ahLst/>
            <a:cxnLst/>
            <a:rect l="l" t="t" r="r" b="b"/>
            <a:pathLst>
              <a:path w="1132205" h="766445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690105"/>
                </a:lnTo>
                <a:lnTo>
                  <a:pt x="1190" y="734158"/>
                </a:lnTo>
                <a:lnTo>
                  <a:pt x="9525" y="756780"/>
                </a:lnTo>
                <a:lnTo>
                  <a:pt x="32146" y="765114"/>
                </a:lnTo>
                <a:lnTo>
                  <a:pt x="76200" y="766305"/>
                </a:lnTo>
                <a:lnTo>
                  <a:pt x="1055624" y="766305"/>
                </a:lnTo>
                <a:lnTo>
                  <a:pt x="1099677" y="765114"/>
                </a:lnTo>
                <a:lnTo>
                  <a:pt x="1122299" y="756780"/>
                </a:lnTo>
                <a:lnTo>
                  <a:pt x="1130633" y="734158"/>
                </a:lnTo>
                <a:lnTo>
                  <a:pt x="1131824" y="690105"/>
                </a:lnTo>
                <a:lnTo>
                  <a:pt x="1131824" y="76199"/>
                </a:lnTo>
                <a:lnTo>
                  <a:pt x="1130633" y="32146"/>
                </a:lnTo>
                <a:lnTo>
                  <a:pt x="1122299" y="9524"/>
                </a:lnTo>
                <a:lnTo>
                  <a:pt x="1099677" y="1190"/>
                </a:lnTo>
                <a:lnTo>
                  <a:pt x="1055624" y="0"/>
                </a:lnTo>
                <a:lnTo>
                  <a:pt x="76200" y="0"/>
                </a:lnTo>
                <a:close/>
              </a:path>
            </a:pathLst>
          </a:custGeom>
          <a:ln w="1904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58306" y="3840898"/>
            <a:ext cx="10915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>
                <a:solidFill>
                  <a:srgbClr val="636466"/>
                </a:solidFill>
                <a:latin typeface="Calibri"/>
                <a:cs typeface="Calibri"/>
              </a:rPr>
              <a:t>Clic</a:t>
            </a:r>
            <a:r>
              <a:rPr lang="it-IT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ca</a:t>
            </a:r>
            <a:r>
              <a:rPr lang="it-IT" sz="900" b="1" spc="30" dirty="0">
                <a:solidFill>
                  <a:srgbClr val="636466"/>
                </a:solidFill>
                <a:latin typeface="Calibri"/>
                <a:cs typeface="Calibri"/>
              </a:rPr>
              <a:t> per selezionare il gatto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15987" y="3991267"/>
            <a:ext cx="0" cy="429259"/>
          </a:xfrm>
          <a:custGeom>
            <a:avLst/>
            <a:gdLst/>
            <a:ahLst/>
            <a:cxnLst/>
            <a:rect l="l" t="t" r="r" b="b"/>
            <a:pathLst>
              <a:path h="429260">
                <a:moveTo>
                  <a:pt x="0" y="429132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1"/>
          <p:cNvSpPr txBox="1"/>
          <p:nvPr/>
        </p:nvSpPr>
        <p:spPr>
          <a:xfrm>
            <a:off x="1571620" y="3771904"/>
            <a:ext cx="109156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>
                <a:solidFill>
                  <a:srgbClr val="636466"/>
                </a:solidFill>
                <a:latin typeface="Calibri"/>
                <a:cs typeface="Calibri"/>
              </a:rPr>
              <a:t>Clic</a:t>
            </a:r>
            <a:r>
              <a:rPr lang="it-IT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ca</a:t>
            </a:r>
            <a:r>
              <a:rPr lang="it-IT" sz="900" b="1" spc="3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it-IT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sul tasto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20" y="4129094"/>
            <a:ext cx="1724027" cy="102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object 24"/>
          <p:cNvSpPr/>
          <p:nvPr/>
        </p:nvSpPr>
        <p:spPr>
          <a:xfrm>
            <a:off x="2743200" y="4409554"/>
            <a:ext cx="711835" cy="173355"/>
          </a:xfrm>
          <a:custGeom>
            <a:avLst/>
            <a:gdLst/>
            <a:ahLst/>
            <a:cxnLst/>
            <a:rect l="l" t="t" r="r" b="b"/>
            <a:pathLst>
              <a:path w="711835" h="173354">
                <a:moveTo>
                  <a:pt x="0" y="172846"/>
                </a:moveTo>
                <a:lnTo>
                  <a:pt x="143916" y="0"/>
                </a:lnTo>
                <a:lnTo>
                  <a:pt x="711352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14694" y="4629160"/>
            <a:ext cx="147656" cy="285752"/>
          </a:xfrm>
          <a:custGeom>
            <a:avLst/>
            <a:gdLst/>
            <a:ahLst/>
            <a:cxnLst/>
            <a:rect l="l" t="t" r="r" b="b"/>
            <a:pathLst>
              <a:path w="82550" h="615314">
                <a:moveTo>
                  <a:pt x="9144" y="0"/>
                </a:moveTo>
                <a:lnTo>
                  <a:pt x="82296" y="0"/>
                </a:lnTo>
                <a:lnTo>
                  <a:pt x="82296" y="614756"/>
                </a:lnTo>
                <a:lnTo>
                  <a:pt x="0" y="614756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6680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5940297"/>
            <a:ext cx="13319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Corsa verso il </a:t>
            </a:r>
            <a:r>
              <a:rPr lang="it-IT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traguardo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56944" y="1755762"/>
            <a:ext cx="1658099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7921" y="3040379"/>
            <a:ext cx="1657134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6944" y="4325010"/>
            <a:ext cx="1658099" cy="1234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6193" y="188881"/>
            <a:ext cx="4419600" cy="504548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600" spc="30" dirty="0"/>
              <a:t>Scegli un </a:t>
            </a:r>
            <a:r>
              <a:rPr lang="it-IT" sz="2600" spc="30" dirty="0" smtClean="0"/>
              <a:t>atleta</a:t>
            </a:r>
            <a:endParaRPr sz="2600" dirty="0"/>
          </a:p>
        </p:txBody>
      </p:sp>
      <p:sp>
        <p:nvSpPr>
          <p:cNvPr id="16" name="object 16"/>
          <p:cNvSpPr txBox="1"/>
          <p:nvPr/>
        </p:nvSpPr>
        <p:spPr>
          <a:xfrm>
            <a:off x="898444" y="1276350"/>
            <a:ext cx="27755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lang="it-IT" sz="1200" b="1" dirty="0" err="1">
                <a:solidFill>
                  <a:srgbClr val="FFFFFF"/>
                </a:solidFill>
                <a:latin typeface="Calibri"/>
                <a:cs typeface="Calibri"/>
              </a:rPr>
              <a:t>ggiungi</a:t>
            </a:r>
            <a:r>
              <a:rPr lang="it-IT" sz="1200" b="1" dirty="0">
                <a:solidFill>
                  <a:srgbClr val="FFFFFF"/>
                </a:solidFill>
                <a:latin typeface="Calibri"/>
                <a:cs typeface="Calibri"/>
              </a:rPr>
              <a:t> un altro 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Calibri"/>
                <a:cs typeface="Calibri"/>
              </a:rPr>
              <a:t>sprite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1200" b="1" spc="25" dirty="0">
                <a:solidFill>
                  <a:srgbClr val="FFFFFF"/>
                </a:solidFill>
                <a:latin typeface="Calibri"/>
                <a:cs typeface="Calibri"/>
              </a:rPr>
              <a:t>in modo da poter fare una gara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637</Words>
  <Application>Microsoft Office PowerPoint</Application>
  <PresentationFormat>Personalizzato</PresentationFormat>
  <Paragraphs>208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Calibri</vt:lpstr>
      <vt:lpstr>Cambria</vt:lpstr>
      <vt:lpstr>Times New Roman</vt:lpstr>
      <vt:lpstr>Office Theme</vt:lpstr>
      <vt:lpstr>Corsa verso il traguardo</vt:lpstr>
      <vt:lpstr>Corsa verso il traguardo</vt:lpstr>
      <vt:lpstr>Inizia la gara</vt:lpstr>
      <vt:lpstr>Inizia la gara scratch.mit.edu/racegame</vt:lpstr>
      <vt:lpstr>Ai vostri posti…</vt:lpstr>
      <vt:lpstr>Ai vostri posti… scratch.mit.edu/racegame</vt:lpstr>
      <vt:lpstr>Raggiungi il traguardo</vt:lpstr>
      <vt:lpstr>Raggiungi il traguardo scratch.mit.edu/racegame</vt:lpstr>
      <vt:lpstr>Scegli un atleta</vt:lpstr>
      <vt:lpstr>Scegli un atleta scratch.mit.edu/racegame</vt:lpstr>
      <vt:lpstr>Aggiungi un suono</vt:lpstr>
      <vt:lpstr>Aggiungi un suono scratch.mit.edu/racegame</vt:lpstr>
      <vt:lpstr>Anima la corsa</vt:lpstr>
      <vt:lpstr>Anima la corsa scratch.mit.edu/racegame</vt:lpstr>
      <vt:lpstr>Sfida il computer</vt:lpstr>
      <vt:lpstr>Sfida il Computer scratch.mit.edu/racegame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Corri sino al traguardo</dc:title>
  <cp:lastModifiedBy>Augusto Chioccariello</cp:lastModifiedBy>
  <cp:revision>38</cp:revision>
  <dcterms:created xsi:type="dcterms:W3CDTF">2016-11-28T17:12:59Z</dcterms:created>
  <dcterms:modified xsi:type="dcterms:W3CDTF">2017-10-04T08:51:25Z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2016-10-16T00:00:00Z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2016-11-28T00:00:00Z</vt:filetime>
  </property>
</Properties>
</file>