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g"/>
  <Override PartName="/ppt/media/image11.jpg" ContentType="image/jpg"/>
  <Override PartName="/ppt/media/image12.jpg" ContentType="image/jpg"/>
  <Override PartName="/ppt/media/image19.jpg" ContentType="image/jpg"/>
  <Override PartName="/ppt/media/image24.jpg" ContentType="image/jpg"/>
  <Override PartName="/ppt/media/image25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8.jpg" ContentType="image/jpg"/>
  <Override PartName="/ppt/media/image40.jpg" ContentType="image/jpg"/>
  <Override PartName="/ppt/media/image41.jpg" ContentType="image/jpg"/>
  <Override PartName="/ppt/media/image47.jpg" ContentType="image/jpg"/>
  <Override PartName="/ppt/media/image48.jpg" ContentType="image/jpg"/>
  <Override PartName="/ppt/media/image5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4572000" cy="6400800"/>
  <p:notesSz cx="45720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56" y="-5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187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264871"/>
            <a:ext cx="414020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0883" y="1638300"/>
            <a:ext cx="2374265" cy="3062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1872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775"/>
              </a:spcBef>
            </a:pP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Race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Finish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B466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93525" y="895405"/>
            <a:ext cx="2927242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0435" marR="5080" indent="-928369" rtl="1">
              <a:lnSpc>
                <a:spcPct val="100000"/>
              </a:lnSpc>
            </a:pPr>
            <a:r>
              <a:rPr lang="ar-EG" sz="2700" spc="15" dirty="0" smtClean="0">
                <a:solidFill>
                  <a:srgbClr val="B46628"/>
                </a:solidFill>
              </a:rPr>
              <a:t>بطاقات سابق حتى النهاية</a:t>
            </a:r>
            <a:endParaRPr sz="2700" dirty="0"/>
          </a:p>
        </p:txBody>
      </p:sp>
      <p:sp>
        <p:nvSpPr>
          <p:cNvPr id="14" name="object 14"/>
          <p:cNvSpPr txBox="1"/>
          <p:nvPr/>
        </p:nvSpPr>
        <p:spPr>
          <a:xfrm>
            <a:off x="851218" y="4512155"/>
            <a:ext cx="2869549" cy="21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1840" marR="5080" indent="-739775" algn="ctr" rtl="1">
              <a:lnSpc>
                <a:spcPct val="101200"/>
              </a:lnSpc>
            </a:pPr>
            <a:r>
              <a:rPr lang="ar-EG" sz="1400" b="1" spc="-75" dirty="0" smtClean="0">
                <a:solidFill>
                  <a:srgbClr val="B46628"/>
                </a:solidFill>
                <a:latin typeface="Cambria"/>
                <a:cs typeface="Cambria"/>
              </a:rPr>
              <a:t>أنشئ لعبة تحتوي على شخصيتين تسابق كل منهما الأخرى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6900" y="5940425"/>
            <a:ext cx="14611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scratch.mit.edu/racegame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9020" y="2050275"/>
            <a:ext cx="1456931" cy="1094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9020" y="3243198"/>
            <a:ext cx="1463037" cy="1097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1834" y="3243198"/>
            <a:ext cx="1463040" cy="1097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7942" y="2050275"/>
            <a:ext cx="1456931" cy="1094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1576705"/>
          </a:xfrm>
          <a:custGeom>
            <a:avLst/>
            <a:gdLst/>
            <a:ahLst/>
            <a:cxnLst/>
            <a:rect l="l" t="t" r="r" b="b"/>
            <a:pathLst>
              <a:path w="4572000" h="1576705">
                <a:moveTo>
                  <a:pt x="0" y="1576324"/>
                </a:moveTo>
                <a:lnTo>
                  <a:pt x="4572000" y="1576324"/>
                </a:lnTo>
                <a:lnTo>
                  <a:pt x="4572000" y="0"/>
                </a:lnTo>
                <a:lnTo>
                  <a:pt x="0" y="0"/>
                </a:lnTo>
                <a:lnTo>
                  <a:pt x="0" y="157632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03423"/>
            <a:ext cx="4572000" cy="2479040"/>
          </a:xfrm>
          <a:custGeom>
            <a:avLst/>
            <a:gdLst/>
            <a:ahLst/>
            <a:cxnLst/>
            <a:rect l="l" t="t" r="r" b="b"/>
            <a:pathLst>
              <a:path w="4572000" h="2479040">
                <a:moveTo>
                  <a:pt x="0" y="2479001"/>
                </a:moveTo>
                <a:lnTo>
                  <a:pt x="4572000" y="2479001"/>
                </a:lnTo>
                <a:lnTo>
                  <a:pt x="4572000" y="0"/>
                </a:lnTo>
                <a:lnTo>
                  <a:pt x="0" y="0"/>
                </a:lnTo>
                <a:lnTo>
                  <a:pt x="0" y="247900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9072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9242" y="2647950"/>
            <a:ext cx="1366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أضف 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37354" y="3741038"/>
            <a:ext cx="1386839" cy="72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25" dirty="0" smtClean="0"/>
              <a:t>اختر متسابق</a:t>
            </a:r>
            <a:endParaRPr spc="-20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982425"/>
            <a:ext cx="4572000" cy="1418590"/>
          </a:xfrm>
          <a:custGeom>
            <a:avLst/>
            <a:gdLst/>
            <a:ahLst/>
            <a:cxnLst/>
            <a:rect l="l" t="t" r="r" b="b"/>
            <a:pathLst>
              <a:path w="4572000" h="1418589">
                <a:moveTo>
                  <a:pt x="0" y="1418374"/>
                </a:moveTo>
                <a:lnTo>
                  <a:pt x="4572000" y="1418374"/>
                </a:lnTo>
                <a:lnTo>
                  <a:pt x="4572000" y="0"/>
                </a:lnTo>
                <a:lnTo>
                  <a:pt x="0" y="0"/>
                </a:lnTo>
                <a:lnTo>
                  <a:pt x="0" y="1418374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6972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03132" y="5125940"/>
            <a:ext cx="5803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4495" y="5465055"/>
            <a:ext cx="1196975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 rtl="1">
              <a:lnSpc>
                <a:spcPct val="111100"/>
              </a:lnSpc>
            </a:pPr>
            <a:r>
              <a:rPr lang="ar-EG" sz="900" b="1" spc="5" dirty="0" smtClean="0">
                <a:solidFill>
                  <a:srgbClr val="636466"/>
                </a:solidFill>
                <a:latin typeface="Calibri"/>
                <a:cs typeface="Calibri"/>
              </a:rPr>
              <a:t>اضغط على مفتاح المسافة ومفتاح السهم الأيمن كي تجعل كائناتك تتسابق.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86000" y="5481802"/>
            <a:ext cx="0" cy="594995"/>
          </a:xfrm>
          <a:custGeom>
            <a:avLst/>
            <a:gdLst/>
            <a:ahLst/>
            <a:cxnLst/>
            <a:rect l="l" t="t" r="r" b="b"/>
            <a:pathLst>
              <a:path h="594995">
                <a:moveTo>
                  <a:pt x="0" y="0"/>
                </a:moveTo>
                <a:lnTo>
                  <a:pt x="0" y="594867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1742" y="5512891"/>
            <a:ext cx="453378" cy="370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31730" y="5512674"/>
            <a:ext cx="453390" cy="370840"/>
          </a:xfrm>
          <a:custGeom>
            <a:avLst/>
            <a:gdLst/>
            <a:ahLst/>
            <a:cxnLst/>
            <a:rect l="l" t="t" r="r" b="b"/>
            <a:pathLst>
              <a:path w="453389" h="370839">
                <a:moveTo>
                  <a:pt x="62598" y="0"/>
                </a:moveTo>
                <a:lnTo>
                  <a:pt x="26408" y="978"/>
                </a:lnTo>
                <a:lnTo>
                  <a:pt x="7824" y="7824"/>
                </a:lnTo>
                <a:lnTo>
                  <a:pt x="978" y="26408"/>
                </a:lnTo>
                <a:lnTo>
                  <a:pt x="0" y="62598"/>
                </a:lnTo>
                <a:lnTo>
                  <a:pt x="0" y="307759"/>
                </a:lnTo>
                <a:lnTo>
                  <a:pt x="978" y="343948"/>
                </a:lnTo>
                <a:lnTo>
                  <a:pt x="7824" y="362532"/>
                </a:lnTo>
                <a:lnTo>
                  <a:pt x="26408" y="369379"/>
                </a:lnTo>
                <a:lnTo>
                  <a:pt x="62598" y="370357"/>
                </a:lnTo>
                <a:lnTo>
                  <a:pt x="390791" y="370357"/>
                </a:lnTo>
                <a:lnTo>
                  <a:pt x="426974" y="369379"/>
                </a:lnTo>
                <a:lnTo>
                  <a:pt x="445554" y="362532"/>
                </a:lnTo>
                <a:lnTo>
                  <a:pt x="452399" y="343948"/>
                </a:lnTo>
                <a:lnTo>
                  <a:pt x="453377" y="307759"/>
                </a:lnTo>
                <a:lnTo>
                  <a:pt x="453377" y="62598"/>
                </a:lnTo>
                <a:lnTo>
                  <a:pt x="452399" y="26408"/>
                </a:lnTo>
                <a:lnTo>
                  <a:pt x="445554" y="7824"/>
                </a:lnTo>
                <a:lnTo>
                  <a:pt x="426973" y="978"/>
                </a:lnTo>
                <a:lnTo>
                  <a:pt x="390791" y="0"/>
                </a:lnTo>
                <a:lnTo>
                  <a:pt x="62598" y="0"/>
                </a:lnTo>
                <a:close/>
              </a:path>
            </a:pathLst>
          </a:custGeom>
          <a:ln w="19049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67012" y="5571070"/>
            <a:ext cx="7556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العلم الأخضر للبدء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48785" y="5661558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61638" y="1073150"/>
            <a:ext cx="1709420" cy="543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63575" algn="ctr">
              <a:lnSpc>
                <a:spcPct val="111100"/>
              </a:lnSpc>
              <a:spcBef>
                <a:spcPts val="735"/>
              </a:spcBef>
            </a:pPr>
            <a:endParaRPr lang="ar-EG" sz="900" b="1" spc="15" dirty="0" smtClean="0">
              <a:solidFill>
                <a:srgbClr val="636466"/>
              </a:solidFill>
              <a:latin typeface="Calibri"/>
              <a:cs typeface="Calibri"/>
            </a:endParaRPr>
          </a:p>
          <a:p>
            <a:pPr marL="12700" marR="663575" algn="ctr">
              <a:lnSpc>
                <a:spcPct val="111100"/>
              </a:lnSpc>
              <a:spcBef>
                <a:spcPts val="735"/>
              </a:spcBef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كائنًا ليكون المتسابق الثاني.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83856" y="1871510"/>
            <a:ext cx="1176540" cy="274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3863" y="1871510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1470" y="1705991"/>
            <a:ext cx="95885" cy="213995"/>
          </a:xfrm>
          <a:custGeom>
            <a:avLst/>
            <a:gdLst/>
            <a:ahLst/>
            <a:cxnLst/>
            <a:rect l="l" t="t" r="r" b="b"/>
            <a:pathLst>
              <a:path w="95885" h="213994">
                <a:moveTo>
                  <a:pt x="0" y="0"/>
                </a:moveTo>
                <a:lnTo>
                  <a:pt x="95770" y="2137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5661" y="143336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2656" y="1503845"/>
            <a:ext cx="538479" cy="57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5661" y="143336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7385" y="3356340"/>
            <a:ext cx="2112264" cy="1322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06893" y="2997565"/>
            <a:ext cx="10007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السهم الأيمن أو مفتاح مختلف.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38452" y="3318240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254177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34053" y="3367038"/>
            <a:ext cx="1268095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اسحب كائنك الى المكان الذي تريد البدء منه.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2080935" y="1048607"/>
            <a:ext cx="112152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4380"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lang="ar-EG" sz="1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9886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سابق حتى النهاية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83320" y="285115"/>
            <a:ext cx="3365359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82675" algn="ctr" rtl="1">
              <a:lnSpc>
                <a:spcPct val="100000"/>
              </a:lnSpc>
            </a:pPr>
            <a:r>
              <a:rPr lang="ar-EG" sz="2800" spc="-110" dirty="0" smtClean="0"/>
              <a:t>اضف صوت</a:t>
            </a:r>
            <a:endParaRPr sz="2800" dirty="0"/>
          </a:p>
        </p:txBody>
      </p:sp>
      <p:sp>
        <p:nvSpPr>
          <p:cNvPr id="13" name="object 13"/>
          <p:cNvSpPr txBox="1"/>
          <p:nvPr/>
        </p:nvSpPr>
        <p:spPr>
          <a:xfrm>
            <a:off x="1088331" y="1276350"/>
            <a:ext cx="23958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40" dirty="0" smtClean="0">
                <a:solidFill>
                  <a:srgbClr val="FFFFFF"/>
                </a:solidFill>
                <a:latin typeface="Calibri"/>
                <a:cs typeface="Calibri"/>
              </a:rPr>
              <a:t>اطلق صوتًا عند فوزك بالسباق.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5806" y="1864398"/>
            <a:ext cx="2288298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5806" y="3731729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2434" y="4521034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7"/>
                </a:lnTo>
                <a:lnTo>
                  <a:pt x="88392" y="136017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9"/>
                </a:lnTo>
                <a:lnTo>
                  <a:pt x="88392" y="21209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9"/>
                </a:moveTo>
                <a:lnTo>
                  <a:pt x="73939" y="21209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0870" y="4552022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0"/>
                </a:lnTo>
                <a:lnTo>
                  <a:pt x="13309" y="76199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5221" y="4521034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9"/>
                </a:lnTo>
                <a:lnTo>
                  <a:pt x="736" y="9271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50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50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2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2036445"/>
          </a:xfrm>
          <a:custGeom>
            <a:avLst/>
            <a:gdLst/>
            <a:ahLst/>
            <a:cxnLst/>
            <a:rect l="l" t="t" r="r" b="b"/>
            <a:pathLst>
              <a:path w="4572000" h="2036445">
                <a:moveTo>
                  <a:pt x="0" y="2036064"/>
                </a:moveTo>
                <a:lnTo>
                  <a:pt x="4572000" y="2036064"/>
                </a:lnTo>
                <a:lnTo>
                  <a:pt x="4572000" y="0"/>
                </a:lnTo>
                <a:lnTo>
                  <a:pt x="0" y="0"/>
                </a:lnTo>
                <a:lnTo>
                  <a:pt x="0" y="203606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63164"/>
            <a:ext cx="4572000" cy="2208530"/>
          </a:xfrm>
          <a:custGeom>
            <a:avLst/>
            <a:gdLst/>
            <a:ahLst/>
            <a:cxnLst/>
            <a:rect l="l" t="t" r="r" b="b"/>
            <a:pathLst>
              <a:path w="4572000" h="2208529">
                <a:moveTo>
                  <a:pt x="0" y="2208276"/>
                </a:moveTo>
                <a:lnTo>
                  <a:pt x="4572000" y="2208276"/>
                </a:lnTo>
                <a:lnTo>
                  <a:pt x="4572000" y="0"/>
                </a:lnTo>
                <a:lnTo>
                  <a:pt x="0" y="0"/>
                </a:lnTo>
                <a:lnTo>
                  <a:pt x="0" y="220827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95046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0" y="3679825"/>
            <a:ext cx="1684781" cy="123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73439" y="4555752"/>
            <a:ext cx="9093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z="900" b="1" dirty="0" smtClean="0">
                <a:solidFill>
                  <a:srgbClr val="636466"/>
                </a:solidFill>
                <a:latin typeface="Calibri"/>
                <a:cs typeface="Calibri"/>
              </a:rPr>
              <a:t>اضف </a:t>
            </a:r>
            <a:r>
              <a:rPr lang="ar-EG" sz="900" b="1" dirty="0" smtClean="0">
                <a:solidFill>
                  <a:srgbClr val="636466"/>
                </a:solidFill>
                <a:latin typeface="Calibri"/>
                <a:cs typeface="Calibri"/>
              </a:rPr>
              <a:t>هذه اللبنة  </a:t>
            </a:r>
            <a:r>
              <a:rPr lang="ar-EG" sz="900" b="1" dirty="0" smtClean="0">
                <a:solidFill>
                  <a:srgbClr val="636466"/>
                </a:solidFill>
                <a:latin typeface="Calibri"/>
                <a:cs typeface="Calibri"/>
              </a:rPr>
              <a:t>لأطلاق الصوت.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9751" y="1433063"/>
            <a:ext cx="109156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لاختيار القطة.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3869" y="1073150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95" dirty="0" smtClean="0"/>
              <a:t>اضف صوت</a:t>
            </a:r>
            <a:endParaRPr spc="-30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92350" y="142875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1295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171440"/>
            <a:ext cx="4572000" cy="1229360"/>
          </a:xfrm>
          <a:custGeom>
            <a:avLst/>
            <a:gdLst/>
            <a:ahLst/>
            <a:cxnLst/>
            <a:rect l="l" t="t" r="r" b="b"/>
            <a:pathLst>
              <a:path w="4572000" h="1229360">
                <a:moveTo>
                  <a:pt x="0" y="1229360"/>
                </a:moveTo>
                <a:lnTo>
                  <a:pt x="4572000" y="1229360"/>
                </a:lnTo>
                <a:lnTo>
                  <a:pt x="4572000" y="0"/>
                </a:lnTo>
                <a:lnTo>
                  <a:pt x="0" y="0"/>
                </a:lnTo>
                <a:lnTo>
                  <a:pt x="0" y="122936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1587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03132" y="5314950"/>
            <a:ext cx="5803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98546" y="5628900"/>
            <a:ext cx="453378" cy="370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8534" y="5637970"/>
            <a:ext cx="453390" cy="370840"/>
          </a:xfrm>
          <a:custGeom>
            <a:avLst/>
            <a:gdLst/>
            <a:ahLst/>
            <a:cxnLst/>
            <a:rect l="l" t="t" r="r" b="b"/>
            <a:pathLst>
              <a:path w="453389" h="370839">
                <a:moveTo>
                  <a:pt x="62598" y="0"/>
                </a:moveTo>
                <a:lnTo>
                  <a:pt x="26408" y="978"/>
                </a:lnTo>
                <a:lnTo>
                  <a:pt x="7824" y="7824"/>
                </a:lnTo>
                <a:lnTo>
                  <a:pt x="978" y="26408"/>
                </a:lnTo>
                <a:lnTo>
                  <a:pt x="0" y="62598"/>
                </a:lnTo>
                <a:lnTo>
                  <a:pt x="0" y="307759"/>
                </a:lnTo>
                <a:lnTo>
                  <a:pt x="978" y="343948"/>
                </a:lnTo>
                <a:lnTo>
                  <a:pt x="7824" y="362532"/>
                </a:lnTo>
                <a:lnTo>
                  <a:pt x="26408" y="369379"/>
                </a:lnTo>
                <a:lnTo>
                  <a:pt x="62598" y="370357"/>
                </a:lnTo>
                <a:lnTo>
                  <a:pt x="390791" y="370357"/>
                </a:lnTo>
                <a:lnTo>
                  <a:pt x="426974" y="369379"/>
                </a:lnTo>
                <a:lnTo>
                  <a:pt x="445554" y="362532"/>
                </a:lnTo>
                <a:lnTo>
                  <a:pt x="452399" y="343948"/>
                </a:lnTo>
                <a:lnTo>
                  <a:pt x="453377" y="307759"/>
                </a:lnTo>
                <a:lnTo>
                  <a:pt x="453377" y="62598"/>
                </a:lnTo>
                <a:lnTo>
                  <a:pt x="452399" y="26408"/>
                </a:lnTo>
                <a:lnTo>
                  <a:pt x="445554" y="7824"/>
                </a:lnTo>
                <a:lnTo>
                  <a:pt x="426973" y="978"/>
                </a:lnTo>
                <a:lnTo>
                  <a:pt x="390791" y="0"/>
                </a:lnTo>
                <a:lnTo>
                  <a:pt x="62598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9980" y="5628900"/>
            <a:ext cx="12388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اضغط مفتاح المسافة حتى تعبر خط النهاية!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6000" y="5666232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0"/>
                </a:moveTo>
                <a:lnTo>
                  <a:pt x="0" y="442468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33816" y="5687079"/>
            <a:ext cx="7556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العلم الأخضر للبدء.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15589" y="5777566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20048" y="463550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196735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5011" y="2307788"/>
            <a:ext cx="1424940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dirty="0" smtClean="0">
                <a:solidFill>
                  <a:srgbClr val="636466"/>
                </a:solidFill>
                <a:latin typeface="Calibri"/>
                <a:cs typeface="Calibri"/>
              </a:rPr>
              <a:t>ثم اختر صوتًا من مكتبة الأصوات، مثل «هتاف».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7686" y="1734088"/>
            <a:ext cx="684504" cy="4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5359" y="1742280"/>
            <a:ext cx="684530" cy="415925"/>
          </a:xfrm>
          <a:custGeom>
            <a:avLst/>
            <a:gdLst/>
            <a:ahLst/>
            <a:cxnLst/>
            <a:rect l="l" t="t" r="r" b="b"/>
            <a:pathLst>
              <a:path w="684529" h="41592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39725"/>
                </a:lnTo>
                <a:lnTo>
                  <a:pt x="1190" y="383778"/>
                </a:lnTo>
                <a:lnTo>
                  <a:pt x="9525" y="406400"/>
                </a:lnTo>
                <a:lnTo>
                  <a:pt x="32146" y="414734"/>
                </a:lnTo>
                <a:lnTo>
                  <a:pt x="76200" y="415925"/>
                </a:lnTo>
                <a:lnTo>
                  <a:pt x="608304" y="415925"/>
                </a:lnTo>
                <a:lnTo>
                  <a:pt x="652357" y="414734"/>
                </a:lnTo>
                <a:lnTo>
                  <a:pt x="674979" y="406400"/>
                </a:lnTo>
                <a:lnTo>
                  <a:pt x="683313" y="383778"/>
                </a:lnTo>
                <a:lnTo>
                  <a:pt x="684504" y="339725"/>
                </a:lnTo>
                <a:lnTo>
                  <a:pt x="684504" y="76200"/>
                </a:lnTo>
                <a:lnTo>
                  <a:pt x="683313" y="32146"/>
                </a:lnTo>
                <a:lnTo>
                  <a:pt x="674979" y="9525"/>
                </a:lnTo>
                <a:lnTo>
                  <a:pt x="652357" y="1190"/>
                </a:lnTo>
                <a:lnTo>
                  <a:pt x="608304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80868" y="1443482"/>
            <a:ext cx="4502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8813" y="1481797"/>
            <a:ext cx="97378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dirty="0" smtClean="0">
                <a:solidFill>
                  <a:srgbClr val="636466"/>
                </a:solidFill>
                <a:latin typeface="Calibri"/>
                <a:cs typeface="Calibri"/>
              </a:rPr>
              <a:t>انقر على نافذة الأصوات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7683" y="2103099"/>
            <a:ext cx="635" cy="215900"/>
          </a:xfrm>
          <a:custGeom>
            <a:avLst/>
            <a:gdLst/>
            <a:ahLst/>
            <a:cxnLst/>
            <a:rect l="l" t="t" r="r" b="b"/>
            <a:pathLst>
              <a:path w="635" h="215900">
                <a:moveTo>
                  <a:pt x="0" y="0"/>
                </a:moveTo>
                <a:lnTo>
                  <a:pt x="38" y="2153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38865" y="3085618"/>
            <a:ext cx="1366520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أضف 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dirty="0">
              <a:latin typeface="Cambria"/>
              <a:cs typeface="Cambria"/>
            </a:endParaRPr>
          </a:p>
          <a:p>
            <a:pPr marR="4445" algn="ctr" rtl="1">
              <a:lnSpc>
                <a:spcPct val="100000"/>
              </a:lnSpc>
              <a:spcBef>
                <a:spcPts val="1215"/>
              </a:spcBef>
              <a:tabLst>
                <a:tab pos="937260" algn="l"/>
              </a:tabLst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	</a:t>
            </a: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 انقر على نافذة البرامج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90877" y="1738359"/>
            <a:ext cx="1491881" cy="7781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97635" y="1738003"/>
            <a:ext cx="1492250" cy="778510"/>
          </a:xfrm>
          <a:custGeom>
            <a:avLst/>
            <a:gdLst/>
            <a:ahLst/>
            <a:cxnLst/>
            <a:rect l="l" t="t" r="r" b="b"/>
            <a:pathLst>
              <a:path w="1492250" h="77851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01954"/>
                </a:lnTo>
                <a:lnTo>
                  <a:pt x="1190" y="746007"/>
                </a:lnTo>
                <a:lnTo>
                  <a:pt x="9525" y="768629"/>
                </a:lnTo>
                <a:lnTo>
                  <a:pt x="32146" y="776963"/>
                </a:lnTo>
                <a:lnTo>
                  <a:pt x="76200" y="778154"/>
                </a:lnTo>
                <a:lnTo>
                  <a:pt x="1415669" y="778154"/>
                </a:lnTo>
                <a:lnTo>
                  <a:pt x="1459722" y="776963"/>
                </a:lnTo>
                <a:lnTo>
                  <a:pt x="1482344" y="768629"/>
                </a:lnTo>
                <a:lnTo>
                  <a:pt x="1490678" y="746007"/>
                </a:lnTo>
                <a:lnTo>
                  <a:pt x="1491869" y="701954"/>
                </a:lnTo>
                <a:lnTo>
                  <a:pt x="1491869" y="76200"/>
                </a:lnTo>
                <a:lnTo>
                  <a:pt x="1490678" y="32146"/>
                </a:lnTo>
                <a:lnTo>
                  <a:pt x="1482344" y="9525"/>
                </a:lnTo>
                <a:lnTo>
                  <a:pt x="1459722" y="1190"/>
                </a:lnTo>
                <a:lnTo>
                  <a:pt x="1415669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88616" y="1587026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467233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8"/>
          <p:cNvSpPr/>
          <p:nvPr/>
        </p:nvSpPr>
        <p:spPr>
          <a:xfrm>
            <a:off x="288270" y="1452762"/>
            <a:ext cx="499109" cy="186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1"/>
          <p:cNvSpPr/>
          <p:nvPr/>
        </p:nvSpPr>
        <p:spPr>
          <a:xfrm>
            <a:off x="1361321" y="3451793"/>
            <a:ext cx="468630" cy="186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9886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سابق حتى النهاية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5904" y="1859635"/>
            <a:ext cx="1078991" cy="1424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02307" y="2926422"/>
            <a:ext cx="1078992" cy="1424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37104" y="4031335"/>
            <a:ext cx="1078992" cy="1424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54424" y="348895"/>
            <a:ext cx="3365359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751205" algn="ctr" rtl="1">
              <a:lnSpc>
                <a:spcPct val="100000"/>
              </a:lnSpc>
            </a:pPr>
            <a:r>
              <a:rPr lang="ar-EG" sz="2800" spc="-55" dirty="0" smtClean="0"/>
              <a:t>اصنع حركة</a:t>
            </a:r>
            <a:endParaRPr sz="2800" dirty="0"/>
          </a:p>
        </p:txBody>
      </p:sp>
      <p:sp>
        <p:nvSpPr>
          <p:cNvPr id="16" name="object 16"/>
          <p:cNvSpPr txBox="1"/>
          <p:nvPr/>
        </p:nvSpPr>
        <p:spPr>
          <a:xfrm>
            <a:off x="1275626" y="1116330"/>
            <a:ext cx="2021205" cy="444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380" marR="5080" indent="-107314" algn="ctr" rtl="1">
              <a:lnSpc>
                <a:spcPct val="125000"/>
              </a:lnSpc>
            </a:pPr>
            <a:r>
              <a:rPr lang="ar-EG" sz="1200" b="1" spc="30" dirty="0" smtClean="0">
                <a:solidFill>
                  <a:srgbClr val="FFFFFF"/>
                </a:solidFill>
                <a:latin typeface="Calibri"/>
                <a:cs typeface="Calibri"/>
              </a:rPr>
              <a:t>غير بين المظاهر لتجعل كائنك يبدو وكأنه يتحرك.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1939925"/>
          </a:xfrm>
          <a:custGeom>
            <a:avLst/>
            <a:gdLst/>
            <a:ahLst/>
            <a:cxnLst/>
            <a:rect l="l" t="t" r="r" b="b"/>
            <a:pathLst>
              <a:path w="4572000" h="1939925">
                <a:moveTo>
                  <a:pt x="0" y="1939912"/>
                </a:moveTo>
                <a:lnTo>
                  <a:pt x="4572000" y="1939912"/>
                </a:lnTo>
                <a:lnTo>
                  <a:pt x="4572000" y="0"/>
                </a:lnTo>
                <a:lnTo>
                  <a:pt x="0" y="0"/>
                </a:lnTo>
                <a:lnTo>
                  <a:pt x="0" y="193991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45" dirty="0" smtClean="0"/>
              <a:t>اصنع حركة</a:t>
            </a:r>
            <a:endParaRPr spc="-160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867012"/>
            <a:ext cx="4572000" cy="2203450"/>
          </a:xfrm>
          <a:custGeom>
            <a:avLst/>
            <a:gdLst/>
            <a:ahLst/>
            <a:cxnLst/>
            <a:rect l="l" t="t" r="r" b="b"/>
            <a:pathLst>
              <a:path w="4572000" h="2203450">
                <a:moveTo>
                  <a:pt x="0" y="2202840"/>
                </a:moveTo>
                <a:lnTo>
                  <a:pt x="4572000" y="2202840"/>
                </a:lnTo>
                <a:lnTo>
                  <a:pt x="4572000" y="0"/>
                </a:lnTo>
                <a:lnTo>
                  <a:pt x="0" y="0"/>
                </a:lnTo>
                <a:lnTo>
                  <a:pt x="0" y="220284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5432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69852"/>
            <a:ext cx="4572000" cy="645795"/>
          </a:xfrm>
          <a:custGeom>
            <a:avLst/>
            <a:gdLst/>
            <a:ahLst/>
            <a:cxnLst/>
            <a:rect l="l" t="t" r="r" b="b"/>
            <a:pathLst>
              <a:path w="4572000" h="645795">
                <a:moveTo>
                  <a:pt x="0" y="645782"/>
                </a:moveTo>
                <a:lnTo>
                  <a:pt x="4572000" y="645782"/>
                </a:lnTo>
                <a:lnTo>
                  <a:pt x="4572000" y="0"/>
                </a:lnTo>
                <a:lnTo>
                  <a:pt x="0" y="0"/>
                </a:lnTo>
                <a:lnTo>
                  <a:pt x="0" y="645782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0571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715634"/>
            <a:ext cx="4572000" cy="685165"/>
          </a:xfrm>
          <a:custGeom>
            <a:avLst/>
            <a:gdLst/>
            <a:ahLst/>
            <a:cxnLst/>
            <a:rect l="l" t="t" r="r" b="b"/>
            <a:pathLst>
              <a:path w="4572000" h="685164">
                <a:moveTo>
                  <a:pt x="0" y="685164"/>
                </a:moveTo>
                <a:lnTo>
                  <a:pt x="4572000" y="685164"/>
                </a:lnTo>
                <a:lnTo>
                  <a:pt x="4572000" y="0"/>
                </a:lnTo>
                <a:lnTo>
                  <a:pt x="0" y="0"/>
                </a:lnTo>
                <a:lnTo>
                  <a:pt x="0" y="68516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70293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1707" y="5124450"/>
            <a:ext cx="2988945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اضغط مفتاح المسافة.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2065" algn="ctr">
              <a:lnSpc>
                <a:spcPct val="100000"/>
              </a:lnSpc>
            </a:pPr>
            <a:r>
              <a:rPr lang="ar-EG" sz="1400" b="1" spc="-15" dirty="0" smtClean="0">
                <a:solidFill>
                  <a:srgbClr val="00A1CB"/>
                </a:solidFill>
                <a:latin typeface="Cambria"/>
                <a:cs typeface="Cambria"/>
              </a:rPr>
              <a:t>إرشاد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lang="ar-EG" sz="900" b="1" spc="-15" dirty="0" smtClean="0">
                <a:solidFill>
                  <a:srgbClr val="636466"/>
                </a:solidFill>
                <a:latin typeface="Calibri"/>
                <a:cs typeface="Calibri"/>
              </a:rPr>
              <a:t>يمكنك تحريك أي كائن يملك أكثر من مظهر.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45005" y="3473322"/>
            <a:ext cx="1681988" cy="1419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45726" y="3948000"/>
            <a:ext cx="846455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dirty="0" smtClean="0">
                <a:solidFill>
                  <a:srgbClr val="636466"/>
                </a:solidFill>
                <a:latin typeface="Calibri"/>
                <a:cs typeface="Calibri"/>
              </a:rPr>
              <a:t>اضف تلك اللبنة للتغيير بين المظاهر.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09444" y="4038600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19">
                <a:moveTo>
                  <a:pt x="1023531" y="0"/>
                </a:moveTo>
                <a:lnTo>
                  <a:pt x="0" y="0"/>
                </a:lnTo>
              </a:path>
            </a:pathLst>
          </a:custGeom>
          <a:ln w="9982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252" y="3604767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4076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07669"/>
                </a:lnTo>
                <a:lnTo>
                  <a:pt x="1190" y="451723"/>
                </a:lnTo>
                <a:lnTo>
                  <a:pt x="9525" y="474344"/>
                </a:lnTo>
                <a:lnTo>
                  <a:pt x="32146" y="482679"/>
                </a:lnTo>
                <a:lnTo>
                  <a:pt x="76200" y="483869"/>
                </a:lnTo>
                <a:lnTo>
                  <a:pt x="407670" y="483869"/>
                </a:lnTo>
                <a:lnTo>
                  <a:pt x="451723" y="482679"/>
                </a:lnTo>
                <a:lnTo>
                  <a:pt x="474345" y="474344"/>
                </a:lnTo>
                <a:lnTo>
                  <a:pt x="482679" y="451723"/>
                </a:lnTo>
                <a:lnTo>
                  <a:pt x="483870" y="407669"/>
                </a:lnTo>
                <a:lnTo>
                  <a:pt x="483870" y="76199"/>
                </a:lnTo>
                <a:lnTo>
                  <a:pt x="482679" y="32146"/>
                </a:lnTo>
                <a:lnTo>
                  <a:pt x="474345" y="9524"/>
                </a:lnTo>
                <a:lnTo>
                  <a:pt x="451723" y="1190"/>
                </a:lnTo>
                <a:lnTo>
                  <a:pt x="40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3169" y="3651250"/>
            <a:ext cx="288036" cy="390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5252" y="3604767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407669"/>
                </a:lnTo>
                <a:lnTo>
                  <a:pt x="1190" y="451723"/>
                </a:lnTo>
                <a:lnTo>
                  <a:pt x="9525" y="474344"/>
                </a:lnTo>
                <a:lnTo>
                  <a:pt x="32146" y="482679"/>
                </a:lnTo>
                <a:lnTo>
                  <a:pt x="76200" y="483869"/>
                </a:lnTo>
                <a:lnTo>
                  <a:pt x="407670" y="483869"/>
                </a:lnTo>
                <a:lnTo>
                  <a:pt x="451723" y="482679"/>
                </a:lnTo>
                <a:lnTo>
                  <a:pt x="474345" y="474344"/>
                </a:lnTo>
                <a:lnTo>
                  <a:pt x="482679" y="451723"/>
                </a:lnTo>
                <a:lnTo>
                  <a:pt x="483870" y="407669"/>
                </a:lnTo>
                <a:lnTo>
                  <a:pt x="483870" y="76199"/>
                </a:lnTo>
                <a:lnTo>
                  <a:pt x="482679" y="32146"/>
                </a:lnTo>
                <a:lnTo>
                  <a:pt x="474345" y="9524"/>
                </a:lnTo>
                <a:lnTo>
                  <a:pt x="451723" y="1190"/>
                </a:lnTo>
                <a:lnTo>
                  <a:pt x="4076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6548" y="1370278"/>
            <a:ext cx="29497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/>
            <a:r>
              <a:rPr lang="ar-EG" sz="900" b="1" spc="15" dirty="0">
                <a:solidFill>
                  <a:srgbClr val="636466"/>
                </a:solidFill>
                <a:cs typeface="Calibri"/>
              </a:rPr>
              <a:t>انقر </a:t>
            </a:r>
            <a:r>
              <a:rPr lang="ar-EG" sz="900" b="1" spc="15" dirty="0" smtClean="0">
                <a:solidFill>
                  <a:srgbClr val="636466"/>
                </a:solidFill>
                <a:cs typeface="Calibri"/>
              </a:rPr>
              <a:t>على نافذة المظاهر                         </a:t>
            </a: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لترى مظاهر كائنك.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19742" y="1083121"/>
            <a:ext cx="184658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                               استعد</a:t>
            </a:r>
            <a:endParaRPr sz="1400" dirty="0">
              <a:latin typeface="Cambria"/>
              <a:cs typeface="Cambria"/>
            </a:endParaRPr>
          </a:p>
          <a:p>
            <a:pPr marL="205104" algn="r" rtl="1">
              <a:lnSpc>
                <a:spcPct val="100000"/>
              </a:lnSpc>
              <a:spcBef>
                <a:spcPts val="1225"/>
              </a:spcBef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                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57274" y="1608505"/>
            <a:ext cx="1457452" cy="1050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57274" y="1608505"/>
            <a:ext cx="1457960" cy="1050290"/>
          </a:xfrm>
          <a:custGeom>
            <a:avLst/>
            <a:gdLst/>
            <a:ahLst/>
            <a:cxnLst/>
            <a:rect l="l" t="t" r="r" b="b"/>
            <a:pathLst>
              <a:path w="1457960" h="105028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974001"/>
                </a:lnTo>
                <a:lnTo>
                  <a:pt x="1190" y="1018054"/>
                </a:lnTo>
                <a:lnTo>
                  <a:pt x="9525" y="1040676"/>
                </a:lnTo>
                <a:lnTo>
                  <a:pt x="32146" y="1049010"/>
                </a:lnTo>
                <a:lnTo>
                  <a:pt x="76200" y="1050201"/>
                </a:lnTo>
                <a:lnTo>
                  <a:pt x="1381252" y="1050201"/>
                </a:lnTo>
                <a:lnTo>
                  <a:pt x="1425305" y="1049010"/>
                </a:lnTo>
                <a:lnTo>
                  <a:pt x="1447927" y="1040676"/>
                </a:lnTo>
                <a:lnTo>
                  <a:pt x="1456261" y="1018054"/>
                </a:lnTo>
                <a:lnTo>
                  <a:pt x="1457452" y="974001"/>
                </a:lnTo>
                <a:lnTo>
                  <a:pt x="1457452" y="76200"/>
                </a:lnTo>
                <a:lnTo>
                  <a:pt x="1456261" y="32146"/>
                </a:lnTo>
                <a:lnTo>
                  <a:pt x="1447927" y="9525"/>
                </a:lnTo>
                <a:lnTo>
                  <a:pt x="1425305" y="1190"/>
                </a:lnTo>
                <a:lnTo>
                  <a:pt x="138125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59884" y="2953829"/>
            <a:ext cx="1366520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  أضف </a:t>
            </a: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dirty="0">
              <a:latin typeface="Cambria"/>
              <a:cs typeface="Cambria"/>
            </a:endParaRPr>
          </a:p>
          <a:p>
            <a:pPr marR="4445" algn="ctr" rtl="1">
              <a:lnSpc>
                <a:spcPct val="100000"/>
              </a:lnSpc>
              <a:spcBef>
                <a:spcPts val="910"/>
              </a:spcBef>
              <a:tabLst>
                <a:tab pos="937260" algn="l"/>
              </a:tabLst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	</a:t>
            </a: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 انقر نافذة البرامج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1"/>
          <p:cNvSpPr/>
          <p:nvPr/>
        </p:nvSpPr>
        <p:spPr>
          <a:xfrm>
            <a:off x="1989797" y="1348109"/>
            <a:ext cx="605790" cy="186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5"/>
          <p:cNvSpPr/>
          <p:nvPr/>
        </p:nvSpPr>
        <p:spPr>
          <a:xfrm>
            <a:off x="1345869" y="3265272"/>
            <a:ext cx="468630" cy="186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9886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سابق حتى النهاية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00" y="2514600"/>
            <a:ext cx="3047987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41343" y="274257"/>
            <a:ext cx="3759200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517525" algn="ctr" rtl="1">
              <a:lnSpc>
                <a:spcPct val="100000"/>
              </a:lnSpc>
            </a:pPr>
            <a:r>
              <a:rPr lang="ar-EG" sz="2800" spc="20" dirty="0" smtClean="0"/>
              <a:t>سابق الكمبيوتر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1313701" y="1157824"/>
            <a:ext cx="2058886" cy="213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25" marR="5080" indent="-124460" algn="ctr" rtl="1">
              <a:lnSpc>
                <a:spcPct val="125000"/>
              </a:lnSpc>
            </a:pPr>
            <a:r>
              <a:rPr lang="ar-EG" sz="1200" b="1" spc="20" dirty="0" smtClean="0">
                <a:solidFill>
                  <a:srgbClr val="FFFFFF"/>
                </a:solidFill>
                <a:latin typeface="Calibri"/>
                <a:cs typeface="Calibri"/>
              </a:rPr>
              <a:t>سابق ضد كائن يتحرك أوتوماتيكيًا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2052320"/>
          </a:xfrm>
          <a:custGeom>
            <a:avLst/>
            <a:gdLst/>
            <a:ahLst/>
            <a:cxnLst/>
            <a:rect l="l" t="t" r="r" b="b"/>
            <a:pathLst>
              <a:path w="4572000" h="2052320">
                <a:moveTo>
                  <a:pt x="0" y="2051812"/>
                </a:moveTo>
                <a:lnTo>
                  <a:pt x="4572000" y="2051812"/>
                </a:lnTo>
                <a:lnTo>
                  <a:pt x="4572000" y="0"/>
                </a:lnTo>
                <a:lnTo>
                  <a:pt x="0" y="0"/>
                </a:lnTo>
                <a:lnTo>
                  <a:pt x="0" y="205181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78911"/>
            <a:ext cx="4572000" cy="2001520"/>
          </a:xfrm>
          <a:custGeom>
            <a:avLst/>
            <a:gdLst/>
            <a:ahLst/>
            <a:cxnLst/>
            <a:rect l="l" t="t" r="r" b="b"/>
            <a:pathLst>
              <a:path w="4572000" h="2001520">
                <a:moveTo>
                  <a:pt x="0" y="2001520"/>
                </a:moveTo>
                <a:lnTo>
                  <a:pt x="4572000" y="2001520"/>
                </a:lnTo>
                <a:lnTo>
                  <a:pt x="4572000" y="0"/>
                </a:lnTo>
                <a:lnTo>
                  <a:pt x="0" y="0"/>
                </a:lnTo>
                <a:lnTo>
                  <a:pt x="0" y="200152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96621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15" dirty="0" smtClean="0"/>
              <a:t>سابق الكمبيوتر</a:t>
            </a:r>
            <a:endParaRPr spc="-25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980432"/>
            <a:ext cx="4572000" cy="1420495"/>
          </a:xfrm>
          <a:custGeom>
            <a:avLst/>
            <a:gdLst/>
            <a:ahLst/>
            <a:cxnLst/>
            <a:rect l="l" t="t" r="r" b="b"/>
            <a:pathLst>
              <a:path w="4572000" h="1420495">
                <a:moveTo>
                  <a:pt x="0" y="1420368"/>
                </a:moveTo>
                <a:lnTo>
                  <a:pt x="4572000" y="1420368"/>
                </a:lnTo>
                <a:lnTo>
                  <a:pt x="4572000" y="0"/>
                </a:lnTo>
                <a:lnTo>
                  <a:pt x="0" y="0"/>
                </a:lnTo>
                <a:lnTo>
                  <a:pt x="0" y="142036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9677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09242" y="3117850"/>
            <a:ext cx="1366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أضف هذا البرنامج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3132" y="5124450"/>
            <a:ext cx="5803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3869" y="1060450"/>
            <a:ext cx="1551940" cy="651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             استعد</a:t>
            </a:r>
            <a:endParaRPr sz="1400" dirty="0">
              <a:latin typeface="Cambria"/>
              <a:cs typeface="Cambria"/>
            </a:endParaRPr>
          </a:p>
          <a:p>
            <a:pPr marL="203835" marR="5080" algn="ctr" rtl="1">
              <a:lnSpc>
                <a:spcPct val="111100"/>
              </a:lnSpc>
              <a:spcBef>
                <a:spcPts val="950"/>
              </a:spcBef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الكائن الذي تريد تحريكه أوتوماتيكيًا.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42486" y="5580051"/>
            <a:ext cx="453378" cy="37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42474" y="5580051"/>
            <a:ext cx="453390" cy="370840"/>
          </a:xfrm>
          <a:custGeom>
            <a:avLst/>
            <a:gdLst/>
            <a:ahLst/>
            <a:cxnLst/>
            <a:rect l="l" t="t" r="r" b="b"/>
            <a:pathLst>
              <a:path w="453389" h="370839">
                <a:moveTo>
                  <a:pt x="62598" y="0"/>
                </a:moveTo>
                <a:lnTo>
                  <a:pt x="26408" y="978"/>
                </a:lnTo>
                <a:lnTo>
                  <a:pt x="7824" y="7824"/>
                </a:lnTo>
                <a:lnTo>
                  <a:pt x="978" y="26408"/>
                </a:lnTo>
                <a:lnTo>
                  <a:pt x="0" y="62598"/>
                </a:lnTo>
                <a:lnTo>
                  <a:pt x="0" y="307759"/>
                </a:lnTo>
                <a:lnTo>
                  <a:pt x="978" y="343948"/>
                </a:lnTo>
                <a:lnTo>
                  <a:pt x="7824" y="362532"/>
                </a:lnTo>
                <a:lnTo>
                  <a:pt x="26408" y="369379"/>
                </a:lnTo>
                <a:lnTo>
                  <a:pt x="62598" y="370357"/>
                </a:lnTo>
                <a:lnTo>
                  <a:pt x="390791" y="370357"/>
                </a:lnTo>
                <a:lnTo>
                  <a:pt x="426974" y="369379"/>
                </a:lnTo>
                <a:lnTo>
                  <a:pt x="445554" y="362532"/>
                </a:lnTo>
                <a:lnTo>
                  <a:pt x="452399" y="343948"/>
                </a:lnTo>
                <a:lnTo>
                  <a:pt x="453377" y="307759"/>
                </a:lnTo>
                <a:lnTo>
                  <a:pt x="453377" y="62598"/>
                </a:lnTo>
                <a:lnTo>
                  <a:pt x="452399" y="26408"/>
                </a:lnTo>
                <a:lnTo>
                  <a:pt x="445554" y="7824"/>
                </a:lnTo>
                <a:lnTo>
                  <a:pt x="426973" y="978"/>
                </a:lnTo>
                <a:lnTo>
                  <a:pt x="390791" y="0"/>
                </a:lnTo>
                <a:lnTo>
                  <a:pt x="62598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3547" y="5580051"/>
            <a:ext cx="1115695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اضغط على مفتاح المسافة لتحريك الكائن الآخر.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86000" y="5488432"/>
            <a:ext cx="0" cy="569595"/>
          </a:xfrm>
          <a:custGeom>
            <a:avLst/>
            <a:gdLst/>
            <a:ahLst/>
            <a:cxnLst/>
            <a:rect l="l" t="t" r="r" b="b"/>
            <a:pathLst>
              <a:path h="569595">
                <a:moveTo>
                  <a:pt x="0" y="0"/>
                </a:moveTo>
                <a:lnTo>
                  <a:pt x="0" y="569468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77756" y="5638230"/>
            <a:ext cx="7556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العلم الأخضر للبدء.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9529" y="572871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0052" y="1847570"/>
            <a:ext cx="1491881" cy="778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0052" y="1847570"/>
            <a:ext cx="1492250" cy="778510"/>
          </a:xfrm>
          <a:custGeom>
            <a:avLst/>
            <a:gdLst/>
            <a:ahLst/>
            <a:cxnLst/>
            <a:rect l="l" t="t" r="r" b="b"/>
            <a:pathLst>
              <a:path w="1492250" h="77851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01954"/>
                </a:lnTo>
                <a:lnTo>
                  <a:pt x="1190" y="746007"/>
                </a:lnTo>
                <a:lnTo>
                  <a:pt x="9525" y="768629"/>
                </a:lnTo>
                <a:lnTo>
                  <a:pt x="32146" y="776963"/>
                </a:lnTo>
                <a:lnTo>
                  <a:pt x="76200" y="778154"/>
                </a:lnTo>
                <a:lnTo>
                  <a:pt x="1415669" y="778154"/>
                </a:lnTo>
                <a:lnTo>
                  <a:pt x="1459722" y="776963"/>
                </a:lnTo>
                <a:lnTo>
                  <a:pt x="1482343" y="768629"/>
                </a:lnTo>
                <a:lnTo>
                  <a:pt x="1490678" y="746007"/>
                </a:lnTo>
                <a:lnTo>
                  <a:pt x="1491869" y="701954"/>
                </a:lnTo>
                <a:lnTo>
                  <a:pt x="1491869" y="76200"/>
                </a:lnTo>
                <a:lnTo>
                  <a:pt x="1490678" y="32146"/>
                </a:lnTo>
                <a:lnTo>
                  <a:pt x="1482343" y="9525"/>
                </a:lnTo>
                <a:lnTo>
                  <a:pt x="1459722" y="1190"/>
                </a:lnTo>
                <a:lnTo>
                  <a:pt x="1415669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79700" y="1737563"/>
            <a:ext cx="0" cy="363220"/>
          </a:xfrm>
          <a:custGeom>
            <a:avLst/>
            <a:gdLst/>
            <a:ahLst/>
            <a:cxnLst/>
            <a:rect l="l" t="t" r="r" b="b"/>
            <a:pathLst>
              <a:path h="363219">
                <a:moveTo>
                  <a:pt x="0" y="0"/>
                </a:moveTo>
                <a:lnTo>
                  <a:pt x="0" y="362826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62975" y="3526391"/>
            <a:ext cx="1941563" cy="11734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0901" y="4189740"/>
            <a:ext cx="1085850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9075" algn="ctr" rtl="1">
              <a:lnSpc>
                <a:spcPct val="1111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اكتب </a:t>
            </a: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عدد ثواني أقل كي </a:t>
            </a: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تتحرك أسرع.</a:t>
            </a:r>
            <a:endParaRPr sz="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775"/>
              </a:spcBef>
            </a:pP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Race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0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Finish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B466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28989" y="897151"/>
            <a:ext cx="291400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0435" marR="5080" indent="-928369" rtl="1">
              <a:lnSpc>
                <a:spcPct val="100000"/>
              </a:lnSpc>
            </a:pPr>
            <a:r>
              <a:rPr lang="ar-EG" sz="2700" spc="15" dirty="0" smtClean="0">
                <a:solidFill>
                  <a:srgbClr val="B46628"/>
                </a:solidFill>
              </a:rPr>
              <a:t>بطاقات </a:t>
            </a:r>
            <a:r>
              <a:rPr lang="ar-EG" sz="2700" spc="15" dirty="0">
                <a:solidFill>
                  <a:srgbClr val="B46628"/>
                </a:solidFill>
              </a:rPr>
              <a:t>سابق حتى النهاية</a:t>
            </a:r>
            <a:endParaRPr sz="2700" dirty="0"/>
          </a:p>
        </p:txBody>
      </p:sp>
      <p:sp>
        <p:nvSpPr>
          <p:cNvPr id="14" name="object 14"/>
          <p:cNvSpPr/>
          <p:nvPr/>
        </p:nvSpPr>
        <p:spPr>
          <a:xfrm>
            <a:off x="1267269" y="2019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7269" y="242611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7269" y="283293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7269" y="323977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7269" y="364658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299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599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299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67269" y="405342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299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599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299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7269" y="446024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466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xfrm>
            <a:off x="1280883" y="1638300"/>
            <a:ext cx="2374265" cy="3108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30" dirty="0"/>
              <a:t>استخدم تلك </a:t>
            </a:r>
            <a:r>
              <a:rPr lang="ar-EG" spc="30" dirty="0" smtClean="0"/>
              <a:t>البطاقات </a:t>
            </a:r>
            <a:r>
              <a:rPr lang="ar-EG" spc="30" dirty="0"/>
              <a:t>بالترتيب </a:t>
            </a:r>
            <a:r>
              <a:rPr lang="ar-EG" spc="30" dirty="0" smtClean="0"/>
              <a:t>التالي:</a:t>
            </a:r>
            <a:endParaRPr lang="ar-EG" spc="45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 smtClean="0">
              <a:latin typeface="Times New Roman"/>
              <a:cs typeface="Times New Roman"/>
            </a:endParaRPr>
          </a:p>
          <a:p>
            <a:pPr marL="306705" indent="-257810" rtl="1">
              <a:lnSpc>
                <a:spcPct val="100000"/>
              </a:lnSpc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ar-EG" sz="1700" spc="100" dirty="0" smtClean="0">
                <a:solidFill>
                  <a:srgbClr val="B46628"/>
                </a:solidFill>
              </a:rPr>
              <a:t>ابدأ السباق</a:t>
            </a:r>
            <a:endParaRPr sz="1700" dirty="0"/>
          </a:p>
          <a:p>
            <a:pPr marL="306705" indent="-257810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ar-EG" sz="1700" spc="50" dirty="0" smtClean="0">
                <a:solidFill>
                  <a:srgbClr val="B46628"/>
                </a:solidFill>
              </a:rPr>
              <a:t>على خط البداية</a:t>
            </a:r>
            <a:endParaRPr sz="1700" dirty="0"/>
          </a:p>
          <a:p>
            <a:pPr marL="305435" indent="-256540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5435" algn="l"/>
                <a:tab pos="306070" algn="l"/>
              </a:tabLst>
            </a:pPr>
            <a:r>
              <a:rPr lang="ar-EG" sz="1700" spc="70" dirty="0" smtClean="0">
                <a:solidFill>
                  <a:srgbClr val="B46628"/>
                </a:solidFill>
              </a:rPr>
              <a:t>ابلغ خط النهاية</a:t>
            </a:r>
            <a:endParaRPr sz="1700" dirty="0"/>
          </a:p>
          <a:p>
            <a:pPr marL="306705" indent="-257810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ar-EG" sz="1700" spc="60" dirty="0" smtClean="0">
                <a:solidFill>
                  <a:srgbClr val="B46628"/>
                </a:solidFill>
              </a:rPr>
              <a:t>اختر متسابق</a:t>
            </a:r>
            <a:endParaRPr sz="1700" dirty="0"/>
          </a:p>
          <a:p>
            <a:pPr marL="306705" indent="-257810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ar-EG" sz="1700" spc="35" dirty="0" smtClean="0">
                <a:solidFill>
                  <a:srgbClr val="B46628"/>
                </a:solidFill>
              </a:rPr>
              <a:t>اضف صوت</a:t>
            </a:r>
            <a:endParaRPr sz="1700" dirty="0"/>
          </a:p>
          <a:p>
            <a:pPr marL="306705" indent="-257810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ar-EG" sz="1700" spc="55" dirty="0" smtClean="0">
                <a:solidFill>
                  <a:srgbClr val="B46628"/>
                </a:solidFill>
              </a:rPr>
              <a:t>اصنع حركة</a:t>
            </a:r>
            <a:endParaRPr sz="1700" dirty="0"/>
          </a:p>
          <a:p>
            <a:pPr marL="306705" indent="-257810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306705" algn="l"/>
                <a:tab pos="307340" algn="l"/>
              </a:tabLst>
            </a:pPr>
            <a:r>
              <a:rPr lang="ar-EG" sz="1700" spc="60" dirty="0" smtClean="0">
                <a:solidFill>
                  <a:srgbClr val="B46628"/>
                </a:solidFill>
              </a:rPr>
              <a:t>سابق الكمبيوتر</a:t>
            </a:r>
            <a:endParaRPr sz="1700" dirty="0"/>
          </a:p>
        </p:txBody>
      </p:sp>
      <p:sp>
        <p:nvSpPr>
          <p:cNvPr id="22" name="object 22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6900" y="5940425"/>
            <a:ext cx="146113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scratch.mit.edu/racegame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38" y="1959828"/>
            <a:ext cx="342900" cy="28098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93" y="1967651"/>
            <a:ext cx="40957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9886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15" dirty="0" err="1" smtClean="0">
                <a:solidFill>
                  <a:srgbClr val="FFFFFF"/>
                </a:solidFill>
                <a:latin typeface="Calibri"/>
                <a:cs typeface="Calibri"/>
              </a:rPr>
              <a:t>سايق</a:t>
            </a:r>
            <a:r>
              <a:rPr lang="ar-EG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حتى النهاية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6944" y="1749412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6944" y="3040379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6944" y="4331347"/>
            <a:ext cx="1658099" cy="1234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41343" y="264871"/>
            <a:ext cx="3168657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897890" algn="r" rtl="1">
              <a:lnSpc>
                <a:spcPct val="100000"/>
              </a:lnSpc>
            </a:pPr>
            <a:r>
              <a:rPr lang="ar-EG" sz="2800" spc="75" dirty="0" smtClean="0"/>
              <a:t>ابدأ السباق</a:t>
            </a:r>
            <a:endParaRPr sz="2800" dirty="0"/>
          </a:p>
        </p:txBody>
      </p:sp>
      <p:sp>
        <p:nvSpPr>
          <p:cNvPr id="16" name="object 16"/>
          <p:cNvSpPr txBox="1"/>
          <p:nvPr/>
        </p:nvSpPr>
        <p:spPr>
          <a:xfrm>
            <a:off x="1033623" y="1276350"/>
            <a:ext cx="25050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دع كائنك يتحرك على مضمار السباق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75" dirty="0"/>
              <a:t>ابدأ </a:t>
            </a:r>
            <a:r>
              <a:rPr lang="ar-EG" spc="75" dirty="0" smtClean="0"/>
              <a:t>السباق</a:t>
            </a:r>
            <a:r>
              <a:rPr lang="en-US" spc="75" dirty="0" smtClean="0"/>
              <a:t/>
            </a:r>
            <a:br>
              <a:rPr lang="en-US" spc="75" dirty="0" smtClean="0"/>
            </a:br>
            <a:r>
              <a:rPr sz="900" spc="10" dirty="0" smtClean="0">
                <a:latin typeface="Calibri"/>
                <a:cs typeface="Calibri"/>
              </a:rPr>
              <a:t>scratch.mit.edu/</a:t>
            </a:r>
            <a:r>
              <a:rPr sz="900" spc="10" dirty="0" err="1" smtClean="0">
                <a:latin typeface="Calibri"/>
                <a:cs typeface="Calibri"/>
              </a:rPr>
              <a:t>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27100"/>
            <a:ext cx="4572000" cy="2758440"/>
          </a:xfrm>
          <a:custGeom>
            <a:avLst/>
            <a:gdLst/>
            <a:ahLst/>
            <a:cxnLst/>
            <a:rect l="l" t="t" r="r" b="b"/>
            <a:pathLst>
              <a:path w="4572000" h="2758440">
                <a:moveTo>
                  <a:pt x="0" y="2758427"/>
                </a:moveTo>
                <a:lnTo>
                  <a:pt x="4572000" y="2758427"/>
                </a:lnTo>
                <a:lnTo>
                  <a:pt x="4572000" y="0"/>
                </a:lnTo>
                <a:lnTo>
                  <a:pt x="0" y="0"/>
                </a:lnTo>
                <a:lnTo>
                  <a:pt x="0" y="2758427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03869" y="1047750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685527"/>
            <a:ext cx="4572000" cy="1873885"/>
          </a:xfrm>
          <a:custGeom>
            <a:avLst/>
            <a:gdLst/>
            <a:ahLst/>
            <a:cxnLst/>
            <a:rect l="l" t="t" r="r" b="b"/>
            <a:pathLst>
              <a:path w="4572000" h="1873885">
                <a:moveTo>
                  <a:pt x="0" y="1873897"/>
                </a:moveTo>
                <a:lnTo>
                  <a:pt x="4572000" y="1873897"/>
                </a:lnTo>
                <a:lnTo>
                  <a:pt x="4572000" y="0"/>
                </a:lnTo>
                <a:lnTo>
                  <a:pt x="0" y="0"/>
                </a:lnTo>
                <a:lnTo>
                  <a:pt x="0" y="187389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6728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59425"/>
            <a:ext cx="4572000" cy="841375"/>
          </a:xfrm>
          <a:custGeom>
            <a:avLst/>
            <a:gdLst/>
            <a:ahLst/>
            <a:cxnLst/>
            <a:rect l="l" t="t" r="r" b="b"/>
            <a:pathLst>
              <a:path w="4572000" h="841375">
                <a:moveTo>
                  <a:pt x="0" y="841375"/>
                </a:moveTo>
                <a:lnTo>
                  <a:pt x="4572000" y="841375"/>
                </a:lnTo>
                <a:lnTo>
                  <a:pt x="4572000" y="0"/>
                </a:lnTo>
                <a:lnTo>
                  <a:pt x="0" y="0"/>
                </a:lnTo>
                <a:lnTo>
                  <a:pt x="0" y="841375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4672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9542" y="5671591"/>
            <a:ext cx="1932939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400" dirty="0">
              <a:latin typeface="Cambria"/>
              <a:cs typeface="Cambria"/>
            </a:endParaRPr>
          </a:p>
          <a:p>
            <a:pPr algn="ctr" rtl="1">
              <a:lnSpc>
                <a:spcPct val="100000"/>
              </a:lnSpc>
              <a:spcBef>
                <a:spcPts val="860"/>
              </a:spcBef>
            </a:pP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اضغط على مفتاح المسافة لتحريك </a:t>
            </a: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ال</a:t>
            </a: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كائن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1815" y="142148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250" y="1498316"/>
            <a:ext cx="609599" cy="55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1815" y="142148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11690" y="2018372"/>
            <a:ext cx="9906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خلفية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52481" y="1560931"/>
            <a:ext cx="563880" cy="306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2481" y="1560931"/>
            <a:ext cx="563880" cy="306705"/>
          </a:xfrm>
          <a:custGeom>
            <a:avLst/>
            <a:gdLst/>
            <a:ahLst/>
            <a:cxnLst/>
            <a:rect l="l" t="t" r="r" b="b"/>
            <a:pathLst>
              <a:path w="563880" h="3067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30428"/>
                </a:lnTo>
                <a:lnTo>
                  <a:pt x="1190" y="274481"/>
                </a:lnTo>
                <a:lnTo>
                  <a:pt x="9525" y="297103"/>
                </a:lnTo>
                <a:lnTo>
                  <a:pt x="32146" y="305438"/>
                </a:lnTo>
                <a:lnTo>
                  <a:pt x="76200" y="306628"/>
                </a:lnTo>
                <a:lnTo>
                  <a:pt x="487680" y="306628"/>
                </a:lnTo>
                <a:lnTo>
                  <a:pt x="531733" y="305438"/>
                </a:lnTo>
                <a:lnTo>
                  <a:pt x="554355" y="297103"/>
                </a:lnTo>
                <a:lnTo>
                  <a:pt x="562689" y="274481"/>
                </a:lnTo>
                <a:lnTo>
                  <a:pt x="563880" y="230428"/>
                </a:lnTo>
                <a:lnTo>
                  <a:pt x="563880" y="76200"/>
                </a:lnTo>
                <a:lnTo>
                  <a:pt x="562689" y="32146"/>
                </a:lnTo>
                <a:lnTo>
                  <a:pt x="554355" y="9525"/>
                </a:lnTo>
                <a:lnTo>
                  <a:pt x="531733" y="1190"/>
                </a:lnTo>
                <a:lnTo>
                  <a:pt x="48768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56557" y="1832889"/>
            <a:ext cx="105410" cy="198120"/>
          </a:xfrm>
          <a:custGeom>
            <a:avLst/>
            <a:gdLst/>
            <a:ahLst/>
            <a:cxnLst/>
            <a:rect l="l" t="t" r="r" b="b"/>
            <a:pathLst>
              <a:path w="105409" h="198119">
                <a:moveTo>
                  <a:pt x="0" y="198069"/>
                </a:moveTo>
                <a:lnTo>
                  <a:pt x="104813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25524" y="3802594"/>
            <a:ext cx="165064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ضف هذا البرنامج</a:t>
            </a:r>
            <a:endParaRPr lang="ar-EG" sz="1400" dirty="0">
              <a:latin typeface="Cambria"/>
              <a:cs typeface="Cambria"/>
            </a:endParaRPr>
          </a:p>
          <a:p>
            <a:pPr algn="ctr" rtl="1">
              <a:lnSpc>
                <a:spcPct val="100000"/>
              </a:lnSpc>
            </a:pPr>
            <a:endParaRPr lang="ar-EG" sz="1400" b="1" spc="10" dirty="0">
              <a:solidFill>
                <a:srgbClr val="636466"/>
              </a:solidFill>
              <a:latin typeface="Cambria"/>
              <a:cs typeface="Calibri"/>
            </a:endParaRPr>
          </a:p>
          <a:p>
            <a:pPr algn="ctr" rtl="1">
              <a:lnSpc>
                <a:spcPct val="100000"/>
              </a:lnSpc>
            </a:pP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انقر نافذة البرامج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20088" y="2742082"/>
            <a:ext cx="1119124" cy="7609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0088" y="2742069"/>
            <a:ext cx="1132205" cy="766445"/>
          </a:xfrm>
          <a:custGeom>
            <a:avLst/>
            <a:gdLst/>
            <a:ahLst/>
            <a:cxnLst/>
            <a:rect l="l" t="t" r="r" b="b"/>
            <a:pathLst>
              <a:path w="1132205" h="76644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90105"/>
                </a:lnTo>
                <a:lnTo>
                  <a:pt x="1190" y="734158"/>
                </a:lnTo>
                <a:lnTo>
                  <a:pt x="9525" y="756780"/>
                </a:lnTo>
                <a:lnTo>
                  <a:pt x="32146" y="765114"/>
                </a:lnTo>
                <a:lnTo>
                  <a:pt x="76200" y="766305"/>
                </a:lnTo>
                <a:lnTo>
                  <a:pt x="1055624" y="766305"/>
                </a:lnTo>
                <a:lnTo>
                  <a:pt x="1099677" y="765114"/>
                </a:lnTo>
                <a:lnTo>
                  <a:pt x="1122299" y="756780"/>
                </a:lnTo>
                <a:lnTo>
                  <a:pt x="1130633" y="734158"/>
                </a:lnTo>
                <a:lnTo>
                  <a:pt x="1131824" y="690105"/>
                </a:lnTo>
                <a:lnTo>
                  <a:pt x="1131824" y="76200"/>
                </a:lnTo>
                <a:lnTo>
                  <a:pt x="1130633" y="32146"/>
                </a:lnTo>
                <a:lnTo>
                  <a:pt x="1122299" y="9525"/>
                </a:lnTo>
                <a:lnTo>
                  <a:pt x="1099677" y="1190"/>
                </a:lnTo>
                <a:lnTo>
                  <a:pt x="1055624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7225" y="4422660"/>
            <a:ext cx="1717535" cy="650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45068" y="2417025"/>
            <a:ext cx="109156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لاختيار القطة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90800" y="2576067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416433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600" y="229997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0" y="0"/>
                </a:moveTo>
                <a:lnTo>
                  <a:pt x="411480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82748" y="4837315"/>
            <a:ext cx="10941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حاول استخدام أرقام مختلفة لتغيير السرعة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33497" y="4918595"/>
            <a:ext cx="231140" cy="0"/>
          </a:xfrm>
          <a:custGeom>
            <a:avLst/>
            <a:gdLst/>
            <a:ahLst/>
            <a:cxnLst/>
            <a:rect l="l" t="t" r="r" b="b"/>
            <a:pathLst>
              <a:path w="231139">
                <a:moveTo>
                  <a:pt x="230720" y="0"/>
                </a:moveTo>
                <a:lnTo>
                  <a:pt x="0" y="0"/>
                </a:lnTo>
              </a:path>
            </a:pathLst>
          </a:custGeom>
          <a:ln w="9982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0"/>
          <p:cNvSpPr/>
          <p:nvPr/>
        </p:nvSpPr>
        <p:spPr>
          <a:xfrm>
            <a:off x="1425524" y="4205757"/>
            <a:ext cx="468630" cy="186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9886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سابق حتى النهاية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923" y="2520886"/>
            <a:ext cx="3048149" cy="2273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96900" y="264871"/>
            <a:ext cx="3333743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12190" rtl="1">
              <a:lnSpc>
                <a:spcPct val="100000"/>
              </a:lnSpc>
            </a:pPr>
            <a:r>
              <a:rPr lang="ar-EG" sz="2800" spc="-170" dirty="0" smtClean="0"/>
              <a:t>على خط البداية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1012211" y="1276350"/>
            <a:ext cx="25476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20" dirty="0" smtClean="0">
                <a:solidFill>
                  <a:srgbClr val="FFFFFF"/>
                </a:solidFill>
                <a:latin typeface="Calibri"/>
                <a:cs typeface="Calibri"/>
              </a:rPr>
              <a:t>اختر نقطة بداية لكائنك.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2504440"/>
          </a:xfrm>
          <a:custGeom>
            <a:avLst/>
            <a:gdLst/>
            <a:ahLst/>
            <a:cxnLst/>
            <a:rect l="l" t="t" r="r" b="b"/>
            <a:pathLst>
              <a:path w="4572000" h="2504440">
                <a:moveTo>
                  <a:pt x="0" y="2504440"/>
                </a:moveTo>
                <a:lnTo>
                  <a:pt x="4572000" y="2504440"/>
                </a:lnTo>
                <a:lnTo>
                  <a:pt x="4572000" y="0"/>
                </a:lnTo>
                <a:lnTo>
                  <a:pt x="0" y="0"/>
                </a:lnTo>
                <a:lnTo>
                  <a:pt x="0" y="250444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431540"/>
            <a:ext cx="4572000" cy="1630680"/>
          </a:xfrm>
          <a:custGeom>
            <a:avLst/>
            <a:gdLst/>
            <a:ahLst/>
            <a:cxnLst/>
            <a:rect l="l" t="t" r="r" b="b"/>
            <a:pathLst>
              <a:path w="4572000" h="1630679">
                <a:moveTo>
                  <a:pt x="0" y="1630172"/>
                </a:moveTo>
                <a:lnTo>
                  <a:pt x="4572000" y="1630172"/>
                </a:lnTo>
                <a:lnTo>
                  <a:pt x="4572000" y="0"/>
                </a:lnTo>
                <a:lnTo>
                  <a:pt x="0" y="0"/>
                </a:lnTo>
                <a:lnTo>
                  <a:pt x="0" y="163017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4188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09229" y="3575050"/>
            <a:ext cx="1366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أضف 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1109" y="1060450"/>
            <a:ext cx="2510155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sz="1400" dirty="0">
              <a:latin typeface="Cambria"/>
              <a:cs typeface="Cambria"/>
            </a:endParaRPr>
          </a:p>
          <a:p>
            <a:pPr algn="ctr" rtl="1">
              <a:lnSpc>
                <a:spcPct val="100000"/>
              </a:lnSpc>
              <a:spcBef>
                <a:spcPts val="845"/>
              </a:spcBef>
            </a:pP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اسحب كائنك الى الموقع الذي تريده بمضمار السباق.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3189" y="1628775"/>
            <a:ext cx="1828888" cy="1364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3189" y="1628775"/>
            <a:ext cx="1829435" cy="1364615"/>
          </a:xfrm>
          <a:custGeom>
            <a:avLst/>
            <a:gdLst/>
            <a:ahLst/>
            <a:cxnLst/>
            <a:rect l="l" t="t" r="r" b="b"/>
            <a:pathLst>
              <a:path w="1829435" h="1364614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287856"/>
                </a:lnTo>
                <a:lnTo>
                  <a:pt x="1190" y="1331909"/>
                </a:lnTo>
                <a:lnTo>
                  <a:pt x="9525" y="1354531"/>
                </a:lnTo>
                <a:lnTo>
                  <a:pt x="32146" y="1362865"/>
                </a:lnTo>
                <a:lnTo>
                  <a:pt x="76200" y="1364056"/>
                </a:lnTo>
                <a:lnTo>
                  <a:pt x="1752688" y="1364056"/>
                </a:lnTo>
                <a:lnTo>
                  <a:pt x="1796742" y="1362865"/>
                </a:lnTo>
                <a:lnTo>
                  <a:pt x="1819363" y="1354531"/>
                </a:lnTo>
                <a:lnTo>
                  <a:pt x="1827698" y="1331909"/>
                </a:lnTo>
                <a:lnTo>
                  <a:pt x="1828888" y="1287856"/>
                </a:lnTo>
                <a:lnTo>
                  <a:pt x="1828888" y="76200"/>
                </a:lnTo>
                <a:lnTo>
                  <a:pt x="1827698" y="32146"/>
                </a:lnTo>
                <a:lnTo>
                  <a:pt x="1819363" y="9525"/>
                </a:lnTo>
                <a:lnTo>
                  <a:pt x="1796742" y="1190"/>
                </a:lnTo>
                <a:lnTo>
                  <a:pt x="175268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061711"/>
            <a:ext cx="4572000" cy="1339215"/>
          </a:xfrm>
          <a:custGeom>
            <a:avLst/>
            <a:gdLst/>
            <a:ahLst/>
            <a:cxnLst/>
            <a:rect l="l" t="t" r="r" b="b"/>
            <a:pathLst>
              <a:path w="4572000" h="1339214">
                <a:moveTo>
                  <a:pt x="0" y="1339088"/>
                </a:moveTo>
                <a:lnTo>
                  <a:pt x="4572000" y="1339088"/>
                </a:lnTo>
                <a:lnTo>
                  <a:pt x="4572000" y="0"/>
                </a:lnTo>
                <a:lnTo>
                  <a:pt x="0" y="0"/>
                </a:lnTo>
                <a:lnTo>
                  <a:pt x="0" y="133908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04901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03132" y="5208587"/>
            <a:ext cx="5803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145" dirty="0" smtClean="0"/>
              <a:t>على خط البداية</a:t>
            </a:r>
            <a:endParaRPr spc="-80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8886" y="245687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81890" y="86258"/>
                </a:moveTo>
                <a:lnTo>
                  <a:pt x="44818" y="86258"/>
                </a:lnTo>
                <a:lnTo>
                  <a:pt x="55549" y="101599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5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7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8886" y="245687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599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39"/>
                </a:lnTo>
                <a:lnTo>
                  <a:pt x="87833" y="58927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4422" y="5734555"/>
            <a:ext cx="7550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العلم الأخضر لإعادة الضبط.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92188" y="5631431"/>
            <a:ext cx="469391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91933" y="5618667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07848"/>
                </a:lnTo>
                <a:lnTo>
                  <a:pt x="1190" y="351901"/>
                </a:lnTo>
                <a:lnTo>
                  <a:pt x="9525" y="374523"/>
                </a:lnTo>
                <a:lnTo>
                  <a:pt x="32146" y="382857"/>
                </a:lnTo>
                <a:lnTo>
                  <a:pt x="76200" y="384048"/>
                </a:lnTo>
                <a:lnTo>
                  <a:pt x="393192" y="384048"/>
                </a:lnTo>
                <a:lnTo>
                  <a:pt x="437245" y="382857"/>
                </a:lnTo>
                <a:lnTo>
                  <a:pt x="459867" y="374523"/>
                </a:lnTo>
                <a:lnTo>
                  <a:pt x="468201" y="351901"/>
                </a:lnTo>
                <a:lnTo>
                  <a:pt x="469392" y="30784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97230" y="5810755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82429" y="5680594"/>
            <a:ext cx="1011555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اضغط على مفتاح المسافة لتحريك </a:t>
            </a: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كائنك</a:t>
            </a: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86000" y="5564632"/>
            <a:ext cx="0" cy="531495"/>
          </a:xfrm>
          <a:custGeom>
            <a:avLst/>
            <a:gdLst/>
            <a:ahLst/>
            <a:cxnLst/>
            <a:rect l="l" t="t" r="r" b="b"/>
            <a:pathLst>
              <a:path h="531495">
                <a:moveTo>
                  <a:pt x="0" y="0"/>
                </a:moveTo>
                <a:lnTo>
                  <a:pt x="0" y="531368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8364" y="4070984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4076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86282" y="4117466"/>
            <a:ext cx="288036" cy="390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8364" y="4070984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5910" y="3932935"/>
            <a:ext cx="1440180" cy="725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24200" y="4392373"/>
            <a:ext cx="1232535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spc="5" dirty="0" smtClean="0">
                <a:solidFill>
                  <a:srgbClr val="636466"/>
                </a:solidFill>
                <a:latin typeface="Calibri"/>
                <a:cs typeface="Calibri"/>
              </a:rPr>
              <a:t>قم بضبط وضع البداية.</a:t>
            </a:r>
          </a:p>
          <a:p>
            <a:pPr marL="12700" marR="5080" algn="ctr" rtl="1">
              <a:lnSpc>
                <a:spcPct val="111100"/>
              </a:lnSpc>
            </a:pPr>
            <a:r>
              <a:rPr lang="ar-EG" sz="900" b="1" spc="5" dirty="0" smtClean="0">
                <a:solidFill>
                  <a:srgbClr val="636466"/>
                </a:solidFill>
                <a:latin typeface="Calibri"/>
                <a:cs typeface="Calibri"/>
              </a:rPr>
              <a:t>(ارقامك يمكن أن تكون مختلفة.)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999232" y="4494910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90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9886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سابق حتى النهاية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5806" y="1864614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5806" y="3731514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60464" y="306833"/>
            <a:ext cx="3365359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394335" algn="ctr" rtl="1">
              <a:lnSpc>
                <a:spcPct val="100000"/>
              </a:lnSpc>
            </a:pPr>
            <a:r>
              <a:rPr lang="ar-EG" sz="2800" spc="-25" dirty="0" smtClean="0"/>
              <a:t>ابلغ خط النهاية</a:t>
            </a:r>
            <a:endParaRPr sz="2800" dirty="0"/>
          </a:p>
        </p:txBody>
      </p:sp>
      <p:sp>
        <p:nvSpPr>
          <p:cNvPr id="15" name="object 15"/>
          <p:cNvSpPr txBox="1"/>
          <p:nvPr/>
        </p:nvSpPr>
        <p:spPr>
          <a:xfrm>
            <a:off x="1145807" y="1116330"/>
            <a:ext cx="2280398" cy="444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marR="5080" indent="-14604" algn="ctr" rtl="1">
              <a:lnSpc>
                <a:spcPct val="125000"/>
              </a:lnSpc>
            </a:pPr>
            <a:r>
              <a:rPr lang="ar-EG" sz="1200" b="1" spc="15" dirty="0" smtClean="0">
                <a:solidFill>
                  <a:srgbClr val="FFFFFF"/>
                </a:solidFill>
                <a:latin typeface="Calibri"/>
                <a:cs typeface="Calibri"/>
              </a:rPr>
              <a:t>دع كائنك يفعل شيء ما عند بلوغه خط النهاية.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2501265"/>
          </a:xfrm>
          <a:custGeom>
            <a:avLst/>
            <a:gdLst/>
            <a:ahLst/>
            <a:cxnLst/>
            <a:rect l="l" t="t" r="r" b="b"/>
            <a:pathLst>
              <a:path w="4572000" h="2501265">
                <a:moveTo>
                  <a:pt x="0" y="2500871"/>
                </a:moveTo>
                <a:lnTo>
                  <a:pt x="4572000" y="2500871"/>
                </a:lnTo>
                <a:lnTo>
                  <a:pt x="4572000" y="0"/>
                </a:lnTo>
                <a:lnTo>
                  <a:pt x="0" y="0"/>
                </a:lnTo>
                <a:lnTo>
                  <a:pt x="0" y="2500871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03869" y="1009650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225425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3042" y="2464435"/>
            <a:ext cx="1082154" cy="81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3042" y="2464435"/>
            <a:ext cx="1082675" cy="812800"/>
          </a:xfrm>
          <a:custGeom>
            <a:avLst/>
            <a:gdLst/>
            <a:ahLst/>
            <a:cxnLst/>
            <a:rect l="l" t="t" r="r" b="b"/>
            <a:pathLst>
              <a:path w="1082675" h="81280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736600"/>
                </a:lnTo>
                <a:lnTo>
                  <a:pt x="1190" y="780653"/>
                </a:lnTo>
                <a:lnTo>
                  <a:pt x="9525" y="803275"/>
                </a:lnTo>
                <a:lnTo>
                  <a:pt x="32146" y="811609"/>
                </a:lnTo>
                <a:lnTo>
                  <a:pt x="76200" y="812800"/>
                </a:lnTo>
                <a:lnTo>
                  <a:pt x="1005966" y="812800"/>
                </a:lnTo>
                <a:lnTo>
                  <a:pt x="1050020" y="811609"/>
                </a:lnTo>
                <a:lnTo>
                  <a:pt x="1072642" y="803275"/>
                </a:lnTo>
                <a:lnTo>
                  <a:pt x="1080976" y="780653"/>
                </a:lnTo>
                <a:lnTo>
                  <a:pt x="1082167" y="736600"/>
                </a:lnTo>
                <a:lnTo>
                  <a:pt x="1082167" y="76200"/>
                </a:lnTo>
                <a:lnTo>
                  <a:pt x="1080976" y="32146"/>
                </a:lnTo>
                <a:lnTo>
                  <a:pt x="1072642" y="9525"/>
                </a:lnTo>
                <a:lnTo>
                  <a:pt x="1050020" y="1190"/>
                </a:lnTo>
                <a:lnTo>
                  <a:pt x="1005966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427971"/>
            <a:ext cx="4572000" cy="1883410"/>
          </a:xfrm>
          <a:custGeom>
            <a:avLst/>
            <a:gdLst/>
            <a:ahLst/>
            <a:cxnLst/>
            <a:rect l="l" t="t" r="r" b="b"/>
            <a:pathLst>
              <a:path w="4572000" h="1883410">
                <a:moveTo>
                  <a:pt x="0" y="1883168"/>
                </a:moveTo>
                <a:lnTo>
                  <a:pt x="4572000" y="1883168"/>
                </a:lnTo>
                <a:lnTo>
                  <a:pt x="4572000" y="0"/>
                </a:lnTo>
                <a:lnTo>
                  <a:pt x="0" y="0"/>
                </a:lnTo>
                <a:lnTo>
                  <a:pt x="0" y="188316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41528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65144" y="2626444"/>
            <a:ext cx="1102360" cy="4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</a:pP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جر الخط </a:t>
            </a: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(كائن 2</a:t>
            </a: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) الى المكان الذي تريده على المنصة.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0127" y="4036092"/>
            <a:ext cx="1684781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311140"/>
            <a:ext cx="4572000" cy="1089660"/>
          </a:xfrm>
          <a:custGeom>
            <a:avLst/>
            <a:gdLst/>
            <a:ahLst/>
            <a:cxnLst/>
            <a:rect l="l" t="t" r="r" b="b"/>
            <a:pathLst>
              <a:path w="4572000" h="1089660">
                <a:moveTo>
                  <a:pt x="0" y="1089660"/>
                </a:moveTo>
                <a:lnTo>
                  <a:pt x="4572000" y="1089660"/>
                </a:lnTo>
                <a:lnTo>
                  <a:pt x="4572000" y="0"/>
                </a:lnTo>
                <a:lnTo>
                  <a:pt x="0" y="0"/>
                </a:lnTo>
                <a:lnTo>
                  <a:pt x="0" y="108966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29844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20" dirty="0" smtClean="0"/>
              <a:t>ابلغ خط النهاية</a:t>
            </a:r>
            <a:endParaRPr spc="-100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scratch.mit.edu/racegame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85404" y="5736587"/>
            <a:ext cx="453378" cy="3703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88962" y="5747845"/>
            <a:ext cx="453390" cy="370840"/>
          </a:xfrm>
          <a:custGeom>
            <a:avLst/>
            <a:gdLst/>
            <a:ahLst/>
            <a:cxnLst/>
            <a:rect l="l" t="t" r="r" b="b"/>
            <a:pathLst>
              <a:path w="453389" h="370839">
                <a:moveTo>
                  <a:pt x="62598" y="0"/>
                </a:moveTo>
                <a:lnTo>
                  <a:pt x="26408" y="978"/>
                </a:lnTo>
                <a:lnTo>
                  <a:pt x="7824" y="7824"/>
                </a:lnTo>
                <a:lnTo>
                  <a:pt x="978" y="26408"/>
                </a:lnTo>
                <a:lnTo>
                  <a:pt x="0" y="62598"/>
                </a:lnTo>
                <a:lnTo>
                  <a:pt x="0" y="307759"/>
                </a:lnTo>
                <a:lnTo>
                  <a:pt x="978" y="343948"/>
                </a:lnTo>
                <a:lnTo>
                  <a:pt x="7824" y="362532"/>
                </a:lnTo>
                <a:lnTo>
                  <a:pt x="26408" y="369379"/>
                </a:lnTo>
                <a:lnTo>
                  <a:pt x="62598" y="370357"/>
                </a:lnTo>
                <a:lnTo>
                  <a:pt x="390791" y="370357"/>
                </a:lnTo>
                <a:lnTo>
                  <a:pt x="426974" y="369379"/>
                </a:lnTo>
                <a:lnTo>
                  <a:pt x="445554" y="362532"/>
                </a:lnTo>
                <a:lnTo>
                  <a:pt x="452399" y="343948"/>
                </a:lnTo>
                <a:lnTo>
                  <a:pt x="453377" y="307759"/>
                </a:lnTo>
                <a:lnTo>
                  <a:pt x="453377" y="62598"/>
                </a:lnTo>
                <a:lnTo>
                  <a:pt x="452399" y="26408"/>
                </a:lnTo>
                <a:lnTo>
                  <a:pt x="445554" y="7824"/>
                </a:lnTo>
                <a:lnTo>
                  <a:pt x="426973" y="978"/>
                </a:lnTo>
                <a:lnTo>
                  <a:pt x="390791" y="0"/>
                </a:lnTo>
                <a:lnTo>
                  <a:pt x="62598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3908" y="5742464"/>
            <a:ext cx="14668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20"/>
              </a:spcBef>
            </a:pP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استمر في الضغط على </a:t>
            </a: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مفتاح المسافة حتى تتعدى خط النهاية!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86000" y="5691632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0"/>
                </a:moveTo>
                <a:lnTo>
                  <a:pt x="0" y="442468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20674" y="5794766"/>
            <a:ext cx="7556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العلم الأخضر للبدء.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02447" y="5885253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03132" y="5391150"/>
            <a:ext cx="5803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4619" y="4391311"/>
            <a:ext cx="711835" cy="173355"/>
          </a:xfrm>
          <a:custGeom>
            <a:avLst/>
            <a:gdLst/>
            <a:ahLst/>
            <a:cxnLst/>
            <a:rect l="l" t="t" r="r" b="b"/>
            <a:pathLst>
              <a:path w="711835" h="173354">
                <a:moveTo>
                  <a:pt x="0" y="172846"/>
                </a:moveTo>
                <a:lnTo>
                  <a:pt x="143916" y="0"/>
                </a:lnTo>
                <a:lnTo>
                  <a:pt x="711352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41219" y="4468844"/>
            <a:ext cx="82550" cy="615315"/>
          </a:xfrm>
          <a:custGeom>
            <a:avLst/>
            <a:gdLst/>
            <a:ahLst/>
            <a:cxnLst/>
            <a:rect l="l" t="t" r="r" b="b"/>
            <a:pathLst>
              <a:path w="82550" h="615314">
                <a:moveTo>
                  <a:pt x="9144" y="0"/>
                </a:moveTo>
                <a:lnTo>
                  <a:pt x="82296" y="0"/>
                </a:lnTo>
                <a:lnTo>
                  <a:pt x="82296" y="614756"/>
                </a:lnTo>
                <a:lnTo>
                  <a:pt x="0" y="614756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28595" y="4769657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376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132087" y="4310183"/>
            <a:ext cx="887094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كائن 2.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750" dirty="0">
              <a:latin typeface="Times New Roman"/>
              <a:cs typeface="Times New Roman"/>
            </a:endParaRPr>
          </a:p>
          <a:p>
            <a:pPr marL="12700" algn="ctr" rtl="1">
              <a:lnSpc>
                <a:spcPct val="100000"/>
              </a:lnSpc>
            </a:pPr>
            <a:r>
              <a:rPr lang="ar-EG" sz="900" b="1" dirty="0" smtClean="0">
                <a:solidFill>
                  <a:srgbClr val="636466"/>
                </a:solidFill>
                <a:latin typeface="Calibri"/>
                <a:cs typeface="Calibri"/>
              </a:rPr>
              <a:t>اضف </a:t>
            </a:r>
            <a:r>
              <a:rPr lang="ar-EG" sz="900" b="1" dirty="0" smtClean="0">
                <a:solidFill>
                  <a:srgbClr val="636466"/>
                </a:solidFill>
                <a:latin typeface="Calibri"/>
                <a:cs typeface="Calibri"/>
              </a:rPr>
              <a:t>هذه اللبنات.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40287" y="2942577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81890" y="86258"/>
                </a:moveTo>
                <a:lnTo>
                  <a:pt x="44818" y="86258"/>
                </a:lnTo>
                <a:lnTo>
                  <a:pt x="55549" y="101599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5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7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0287" y="2942577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5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599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39"/>
                </a:lnTo>
                <a:lnTo>
                  <a:pt x="87833" y="58927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2052" y="1359171"/>
            <a:ext cx="715556" cy="750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052" y="1359171"/>
            <a:ext cx="715645" cy="751205"/>
          </a:xfrm>
          <a:custGeom>
            <a:avLst/>
            <a:gdLst/>
            <a:ahLst/>
            <a:cxnLst/>
            <a:rect l="l" t="t" r="r" b="b"/>
            <a:pathLst>
              <a:path w="715644" h="7512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74687"/>
                </a:lnTo>
                <a:lnTo>
                  <a:pt x="1190" y="718740"/>
                </a:lnTo>
                <a:lnTo>
                  <a:pt x="9525" y="741362"/>
                </a:lnTo>
                <a:lnTo>
                  <a:pt x="32146" y="749696"/>
                </a:lnTo>
                <a:lnTo>
                  <a:pt x="76200" y="750887"/>
                </a:lnTo>
                <a:lnTo>
                  <a:pt x="639368" y="750887"/>
                </a:lnTo>
                <a:lnTo>
                  <a:pt x="683421" y="749696"/>
                </a:lnTo>
                <a:lnTo>
                  <a:pt x="706043" y="741362"/>
                </a:lnTo>
                <a:lnTo>
                  <a:pt x="714378" y="718740"/>
                </a:lnTo>
                <a:lnTo>
                  <a:pt x="715568" y="674687"/>
                </a:lnTo>
                <a:lnTo>
                  <a:pt x="715568" y="76200"/>
                </a:lnTo>
                <a:lnTo>
                  <a:pt x="714378" y="32146"/>
                </a:lnTo>
                <a:lnTo>
                  <a:pt x="706043" y="9525"/>
                </a:lnTo>
                <a:lnTo>
                  <a:pt x="683421" y="1190"/>
                </a:lnTo>
                <a:lnTo>
                  <a:pt x="63936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74741" y="1305846"/>
            <a:ext cx="1181100" cy="845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8590" algn="r" rtl="1">
              <a:lnSpc>
                <a:spcPct val="1111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أداة الخط وارسم خطًا.</a:t>
            </a:r>
            <a:endParaRPr sz="900" dirty="0">
              <a:latin typeface="Calibri"/>
              <a:cs typeface="Calibri"/>
            </a:endParaRPr>
          </a:p>
          <a:p>
            <a:pPr marL="12700" marR="5080" algn="just" rtl="1">
              <a:lnSpc>
                <a:spcPct val="111100"/>
              </a:lnSpc>
              <a:spcBef>
                <a:spcPts val="585"/>
              </a:spcBef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لرسم خط مستقيم، ابق اصبعك على مفتاح </a:t>
            </a:r>
            <a:r>
              <a:rPr lang="en-US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Shift</a:t>
            </a: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 بينما ترسم.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91534" y="1308185"/>
            <a:ext cx="1054735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الفرشاة لرسم كائن </a:t>
            </a:r>
            <a:r>
              <a:rPr lang="ar-EG" sz="900" b="1" spc="30" dirty="0" smtClean="0">
                <a:solidFill>
                  <a:srgbClr val="636466"/>
                </a:solidFill>
                <a:cs typeface="Calibri"/>
              </a:rPr>
              <a:t>جديد</a:t>
            </a:r>
            <a:r>
              <a:rPr lang="ar-EG" sz="900" b="1" spc="30" dirty="0">
                <a:solidFill>
                  <a:srgbClr val="636466"/>
                </a:solidFill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46881" y="1702810"/>
            <a:ext cx="1176528" cy="274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46881" y="1702810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7090" y="1617479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40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529823" y="3510038"/>
            <a:ext cx="1512354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أضف 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dirty="0">
              <a:latin typeface="Cambria"/>
              <a:cs typeface="Cambria"/>
            </a:endParaRPr>
          </a:p>
          <a:p>
            <a:pPr marL="12700" algn="r" rtl="1">
              <a:lnSpc>
                <a:spcPct val="100000"/>
              </a:lnSpc>
              <a:spcBef>
                <a:spcPts val="930"/>
              </a:spcBef>
              <a:tabLst>
                <a:tab pos="949960" algn="l"/>
              </a:tabLst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	</a:t>
            </a: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انقر نافذة البرامج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86715" y="4194637"/>
            <a:ext cx="1119124" cy="760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86715" y="4194637"/>
            <a:ext cx="1132205" cy="766445"/>
          </a:xfrm>
          <a:custGeom>
            <a:avLst/>
            <a:gdLst/>
            <a:ahLst/>
            <a:cxnLst/>
            <a:rect l="l" t="t" r="r" b="b"/>
            <a:pathLst>
              <a:path w="1132205" h="766445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690105"/>
                </a:lnTo>
                <a:lnTo>
                  <a:pt x="1190" y="734158"/>
                </a:lnTo>
                <a:lnTo>
                  <a:pt x="9525" y="756780"/>
                </a:lnTo>
                <a:lnTo>
                  <a:pt x="32146" y="765114"/>
                </a:lnTo>
                <a:lnTo>
                  <a:pt x="76200" y="766305"/>
                </a:lnTo>
                <a:lnTo>
                  <a:pt x="1055624" y="766305"/>
                </a:lnTo>
                <a:lnTo>
                  <a:pt x="1099677" y="765114"/>
                </a:lnTo>
                <a:lnTo>
                  <a:pt x="1122299" y="756780"/>
                </a:lnTo>
                <a:lnTo>
                  <a:pt x="1130633" y="734158"/>
                </a:lnTo>
                <a:lnTo>
                  <a:pt x="1131824" y="690105"/>
                </a:lnTo>
                <a:lnTo>
                  <a:pt x="1131824" y="76199"/>
                </a:lnTo>
                <a:lnTo>
                  <a:pt x="1130633" y="32146"/>
                </a:lnTo>
                <a:lnTo>
                  <a:pt x="1122299" y="9524"/>
                </a:lnTo>
                <a:lnTo>
                  <a:pt x="1099677" y="1190"/>
                </a:lnTo>
                <a:lnTo>
                  <a:pt x="1055624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106896" y="3870075"/>
            <a:ext cx="109156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لاختيار القطة.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64577" y="4020444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429132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7"/>
          <p:cNvSpPr/>
          <p:nvPr/>
        </p:nvSpPr>
        <p:spPr>
          <a:xfrm>
            <a:off x="1603780" y="3830102"/>
            <a:ext cx="468630" cy="186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187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56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56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40297"/>
            <a:ext cx="98869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000" b="1" spc="15" dirty="0" smtClean="0">
                <a:solidFill>
                  <a:srgbClr val="FFFFFF"/>
                </a:solidFill>
                <a:latin typeface="Calibri"/>
                <a:cs typeface="Calibri"/>
              </a:rPr>
              <a:t>سابق حتى النهاية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6944" y="1755762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7921" y="3040379"/>
            <a:ext cx="1657134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6944" y="4325010"/>
            <a:ext cx="1658099" cy="1234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71600" y="379817"/>
            <a:ext cx="2711443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826769" algn="ctr" rtl="1">
              <a:lnSpc>
                <a:spcPct val="100000"/>
              </a:lnSpc>
            </a:pPr>
            <a:r>
              <a:rPr lang="ar-EG" sz="2800" spc="30" dirty="0" smtClean="0"/>
              <a:t>اختر متسابق</a:t>
            </a:r>
            <a:endParaRPr sz="2800" dirty="0"/>
          </a:p>
        </p:txBody>
      </p:sp>
      <p:sp>
        <p:nvSpPr>
          <p:cNvPr id="16" name="object 16"/>
          <p:cNvSpPr txBox="1"/>
          <p:nvPr/>
        </p:nvSpPr>
        <p:spPr>
          <a:xfrm>
            <a:off x="898444" y="1276350"/>
            <a:ext cx="27755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dirty="0" smtClean="0">
                <a:solidFill>
                  <a:srgbClr val="FFFFFF"/>
                </a:solidFill>
                <a:latin typeface="Calibri"/>
                <a:cs typeface="Calibri"/>
              </a:rPr>
              <a:t>اضف كائنًا آخر </a:t>
            </a:r>
            <a:r>
              <a:rPr lang="ar-EG" sz="1200" b="1" dirty="0" smtClean="0">
                <a:solidFill>
                  <a:srgbClr val="FFFFFF"/>
                </a:solidFill>
                <a:latin typeface="Calibri"/>
                <a:cs typeface="Calibri"/>
              </a:rPr>
              <a:t>للتسابق.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452</Words>
  <Application>Microsoft Office PowerPoint</Application>
  <PresentationFormat>Custom</PresentationFormat>
  <Paragraphs>207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Cambria</vt:lpstr>
      <vt:lpstr>Times New Roman</vt:lpstr>
      <vt:lpstr>Office Theme</vt:lpstr>
      <vt:lpstr>بطاقات سابق حتى النهاية</vt:lpstr>
      <vt:lpstr>بطاقات سابق حتى النهاية</vt:lpstr>
      <vt:lpstr>ابدأ السباق</vt:lpstr>
      <vt:lpstr>ابدأ السباق scratch.mit.edu/racegame</vt:lpstr>
      <vt:lpstr>على خط البداية</vt:lpstr>
      <vt:lpstr>على خط البداية scratch.mit.edu/racegame</vt:lpstr>
      <vt:lpstr>ابلغ خط النهاية</vt:lpstr>
      <vt:lpstr>ابلغ خط النهاية scratch.mit.edu/racegame</vt:lpstr>
      <vt:lpstr>اختر متسابق</vt:lpstr>
      <vt:lpstr>اختر متسابق scratch.mit.edu/racegame</vt:lpstr>
      <vt:lpstr>اضف صوت</vt:lpstr>
      <vt:lpstr>اضف صوت scratch.mit.edu/racegame</vt:lpstr>
      <vt:lpstr>اصنع حركة</vt:lpstr>
      <vt:lpstr>اصنع حركة scratch.mit.edu/racegame</vt:lpstr>
      <vt:lpstr>سابق الكمبيوتر</vt:lpstr>
      <vt:lpstr>سابق الكمبيوتر scratch.mit.edu/racegame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 to the Finish  Cards</dc:title>
  <dc:creator>Alaa Noureldeen</dc:creator>
  <cp:lastModifiedBy>Alaa Noureldeen</cp:lastModifiedBy>
  <cp:revision>39</cp:revision>
  <dcterms:created xsi:type="dcterms:W3CDTF">2016-11-28T17:12:59Z</dcterms:created>
  <dcterms:modified xsi:type="dcterms:W3CDTF">2018-03-17T13:23:58Z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2016-11-28T00:00:00Z</vt:filetime>
  </property>
</Properties>
</file>