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43"/>
  </p:normalViewPr>
  <p:slideViewPr>
    <p:cSldViewPr>
      <p:cViewPr>
        <p:scale>
          <a:sx n="84" d="100"/>
          <a:sy n="84" d="100"/>
        </p:scale>
        <p:origin x="720" y="-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32375" y="115633"/>
            <a:ext cx="0" cy="7554595"/>
          </a:xfrm>
          <a:custGeom>
            <a:avLst/>
            <a:gdLst/>
            <a:ahLst/>
            <a:cxnLst/>
            <a:rect l="l" t="t" r="r" b="b"/>
            <a:pathLst>
              <a:path h="7554595">
                <a:moveTo>
                  <a:pt x="0" y="0"/>
                </a:moveTo>
                <a:lnTo>
                  <a:pt x="0" y="7554214"/>
                </a:lnTo>
              </a:path>
            </a:pathLst>
          </a:custGeom>
          <a:ln w="6350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5032375" y="965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5032375" y="76793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5128386" y="94996"/>
            <a:ext cx="4841875" cy="375285"/>
          </a:xfrm>
          <a:custGeom>
            <a:avLst/>
            <a:gdLst/>
            <a:ahLst/>
            <a:cxnLst/>
            <a:rect l="l" t="t" r="r" b="b"/>
            <a:pathLst>
              <a:path w="4841875" h="375284">
                <a:moveTo>
                  <a:pt x="0" y="374903"/>
                </a:moveTo>
                <a:lnTo>
                  <a:pt x="4841747" y="374903"/>
                </a:lnTo>
                <a:lnTo>
                  <a:pt x="4841747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E863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94614" y="94996"/>
            <a:ext cx="4841875" cy="375285"/>
          </a:xfrm>
          <a:custGeom>
            <a:avLst/>
            <a:gdLst/>
            <a:ahLst/>
            <a:cxnLst/>
            <a:rect l="l" t="t" r="r" b="b"/>
            <a:pathLst>
              <a:path w="4841875" h="375284">
                <a:moveTo>
                  <a:pt x="0" y="374903"/>
                </a:moveTo>
                <a:lnTo>
                  <a:pt x="4841748" y="374903"/>
                </a:lnTo>
                <a:lnTo>
                  <a:pt x="4841748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E863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3100" y="7447881"/>
            <a:ext cx="294767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939598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10" dirty="0"/>
              <a:t>SCRATCH </a:t>
            </a:r>
            <a:r>
              <a:rPr spc="-20" dirty="0"/>
              <a:t>EDUCATOR  </a:t>
            </a:r>
            <a:r>
              <a:rPr spc="-5" dirty="0"/>
              <a:t>GUIDE </a:t>
            </a:r>
            <a:r>
              <a:rPr spc="114" dirty="0"/>
              <a:t>•</a:t>
            </a:r>
            <a:r>
              <a:rPr spc="50" dirty="0"/>
              <a:t> </a:t>
            </a:r>
            <a:r>
              <a:rPr sz="1100" spc="5" dirty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3.jp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751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 smtClean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sz="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2250" y="146227"/>
            <a:ext cx="720054" cy="2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9052596" y="150291"/>
            <a:ext cx="720054" cy="2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628896" y="742441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39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39" y="182879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79" y="91439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39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9671050" y="74269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40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40" y="182880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80" y="91440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40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610352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614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136515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673100" y="2169895"/>
            <a:ext cx="3773955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</a:pPr>
            <a:r>
              <a:rPr lang="ar-EG" sz="1500" spc="-15" dirty="0" smtClean="0">
                <a:solidFill>
                  <a:srgbClr val="4C4D4F"/>
                </a:solidFill>
                <a:latin typeface="Arial"/>
                <a:cs typeface="Arial"/>
              </a:rPr>
              <a:t>يمكنك بهذا الدليل أن تخطط وتقود ورشة عمل مدتها ساعة باستخدام «</a:t>
            </a:r>
            <a:r>
              <a:rPr lang="en-US" sz="1500" spc="-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1500" spc="-15" dirty="0" smtClean="0">
                <a:solidFill>
                  <a:srgbClr val="4C4D4F"/>
                </a:solidFill>
                <a:latin typeface="Arial"/>
                <a:cs typeface="Arial"/>
              </a:rPr>
              <a:t>». سوف ينشئ المشاركون لعبة تحتوي على شخصيات تسابق بعضها. 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2721" y="847369"/>
            <a:ext cx="293433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ar-EG" sz="2000" b="1" spc="20" dirty="0" smtClean="0">
                <a:solidFill>
                  <a:srgbClr val="4C4D4F"/>
                </a:solidFill>
                <a:latin typeface="Arial"/>
                <a:cs typeface="Arial"/>
              </a:rPr>
              <a:t>دليل المعلم</a:t>
            </a:r>
            <a:endParaRPr sz="2000" dirty="0">
              <a:latin typeface="Arial"/>
              <a:cs typeface="Arial"/>
            </a:endParaRPr>
          </a:p>
          <a:p>
            <a:pPr marL="12700" algn="r">
              <a:lnSpc>
                <a:spcPct val="100000"/>
              </a:lnSpc>
              <a:spcBef>
                <a:spcPts val="875"/>
              </a:spcBef>
            </a:pPr>
            <a:r>
              <a:rPr lang="ar-EG" sz="2700" b="1" spc="70" dirty="0" smtClean="0">
                <a:solidFill>
                  <a:srgbClr val="B46628"/>
                </a:solidFill>
                <a:latin typeface="Cambria"/>
                <a:cs typeface="Cambria"/>
              </a:rPr>
              <a:t>سابق حتي النهاية</a:t>
            </a:r>
            <a:endParaRPr sz="2700" dirty="0">
              <a:latin typeface="Cambria"/>
              <a:cs typeface="Cambr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27721" y="3654387"/>
            <a:ext cx="1878431" cy="1412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568624" y="3654387"/>
            <a:ext cx="1878431" cy="1412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627721" y="5121974"/>
            <a:ext cx="1878431" cy="14121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2568624" y="5121974"/>
            <a:ext cx="1878431" cy="14121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46680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7099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7" name="object 40"/>
          <p:cNvSpPr txBox="1">
            <a:spLocks/>
          </p:cNvSpPr>
          <p:nvPr/>
        </p:nvSpPr>
        <p:spPr>
          <a:xfrm>
            <a:off x="502206" y="7443411"/>
            <a:ext cx="21647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48" name="object 40"/>
          <p:cNvSpPr txBox="1">
            <a:spLocks/>
          </p:cNvSpPr>
          <p:nvPr/>
        </p:nvSpPr>
        <p:spPr>
          <a:xfrm>
            <a:off x="5544106" y="7443411"/>
            <a:ext cx="22237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44" name="object 12"/>
          <p:cNvSpPr txBox="1"/>
          <p:nvPr/>
        </p:nvSpPr>
        <p:spPr>
          <a:xfrm>
            <a:off x="7408126" y="840659"/>
            <a:ext cx="229870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1800" b="1" spc="20" dirty="0" smtClean="0">
                <a:solidFill>
                  <a:srgbClr val="4C4D4F"/>
                </a:solidFill>
                <a:latin typeface="Arial"/>
                <a:cs typeface="Arial"/>
              </a:rPr>
              <a:t>نظرة عامة على ورشة العمل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5" name="object 13"/>
          <p:cNvSpPr txBox="1"/>
          <p:nvPr/>
        </p:nvSpPr>
        <p:spPr>
          <a:xfrm>
            <a:off x="5540996" y="2631503"/>
            <a:ext cx="2223771" cy="471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</a:pPr>
            <a:r>
              <a:rPr lang="ar-EG" sz="1500" dirty="0" smtClean="0">
                <a:solidFill>
                  <a:srgbClr val="00AEEF"/>
                </a:solidFill>
                <a:latin typeface="Arial"/>
                <a:cs typeface="Arial"/>
              </a:rPr>
              <a:t>أولًا</a:t>
            </a:r>
            <a:r>
              <a:rPr lang="ar-EG" sz="1500" dirty="0">
                <a:solidFill>
                  <a:srgbClr val="00AEEF"/>
                </a:solidFill>
                <a:latin typeface="Arial"/>
                <a:cs typeface="Arial"/>
              </a:rPr>
              <a:t>، كون مجموعة لتقديم الموضوع واستثارة الأفكار.</a:t>
            </a:r>
            <a:endParaRPr sz="1500" dirty="0">
              <a:solidFill>
                <a:srgbClr val="00AEEF"/>
              </a:solidFill>
              <a:latin typeface="Arial"/>
              <a:cs typeface="Arial"/>
            </a:endParaRPr>
          </a:p>
        </p:txBody>
      </p:sp>
      <p:sp>
        <p:nvSpPr>
          <p:cNvPr id="46" name="object 14"/>
          <p:cNvSpPr/>
          <p:nvPr/>
        </p:nvSpPr>
        <p:spPr>
          <a:xfrm>
            <a:off x="8977895" y="4166089"/>
            <a:ext cx="407034" cy="307340"/>
          </a:xfrm>
          <a:custGeom>
            <a:avLst/>
            <a:gdLst/>
            <a:ahLst/>
            <a:cxnLst/>
            <a:rect l="l" t="t" r="r" b="b"/>
            <a:pathLst>
              <a:path w="407035" h="307339">
                <a:moveTo>
                  <a:pt x="373456" y="306857"/>
                </a:moveTo>
                <a:lnTo>
                  <a:pt x="33388" y="306857"/>
                </a:lnTo>
                <a:lnTo>
                  <a:pt x="20423" y="304222"/>
                </a:lnTo>
                <a:lnTo>
                  <a:pt x="9807" y="297049"/>
                </a:lnTo>
                <a:lnTo>
                  <a:pt x="2634" y="286433"/>
                </a:lnTo>
                <a:lnTo>
                  <a:pt x="0" y="273469"/>
                </a:lnTo>
                <a:lnTo>
                  <a:pt x="0" y="33388"/>
                </a:lnTo>
                <a:lnTo>
                  <a:pt x="2634" y="20423"/>
                </a:lnTo>
                <a:lnTo>
                  <a:pt x="9807" y="9807"/>
                </a:lnTo>
                <a:lnTo>
                  <a:pt x="20423" y="2634"/>
                </a:lnTo>
                <a:lnTo>
                  <a:pt x="33388" y="0"/>
                </a:lnTo>
                <a:lnTo>
                  <a:pt x="373456" y="0"/>
                </a:lnTo>
                <a:lnTo>
                  <a:pt x="386420" y="2634"/>
                </a:lnTo>
                <a:lnTo>
                  <a:pt x="397036" y="9807"/>
                </a:lnTo>
                <a:lnTo>
                  <a:pt x="404210" y="20423"/>
                </a:lnTo>
                <a:lnTo>
                  <a:pt x="406844" y="33388"/>
                </a:lnTo>
                <a:lnTo>
                  <a:pt x="406844" y="273469"/>
                </a:lnTo>
                <a:lnTo>
                  <a:pt x="404210" y="286433"/>
                </a:lnTo>
                <a:lnTo>
                  <a:pt x="397036" y="297049"/>
                </a:lnTo>
                <a:lnTo>
                  <a:pt x="386420" y="304222"/>
                </a:lnTo>
                <a:lnTo>
                  <a:pt x="373456" y="306857"/>
                </a:lnTo>
                <a:close/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/>
          <p:cNvSpPr/>
          <p:nvPr/>
        </p:nvSpPr>
        <p:spPr>
          <a:xfrm>
            <a:off x="8904730" y="4479639"/>
            <a:ext cx="553720" cy="161290"/>
          </a:xfrm>
          <a:custGeom>
            <a:avLst/>
            <a:gdLst/>
            <a:ahLst/>
            <a:cxnLst/>
            <a:rect l="l" t="t" r="r" b="b"/>
            <a:pathLst>
              <a:path w="553720" h="161289">
                <a:moveTo>
                  <a:pt x="41643" y="161023"/>
                </a:moveTo>
                <a:lnTo>
                  <a:pt x="511530" y="161023"/>
                </a:lnTo>
                <a:lnTo>
                  <a:pt x="528656" y="157783"/>
                </a:lnTo>
                <a:lnTo>
                  <a:pt x="543496" y="148550"/>
                </a:lnTo>
                <a:lnTo>
                  <a:pt x="552764" y="134057"/>
                </a:lnTo>
                <a:lnTo>
                  <a:pt x="553173" y="115036"/>
                </a:lnTo>
                <a:lnTo>
                  <a:pt x="538418" y="83624"/>
                </a:lnTo>
                <a:lnTo>
                  <a:pt x="513522" y="45573"/>
                </a:lnTo>
                <a:lnTo>
                  <a:pt x="490082" y="13495"/>
                </a:lnTo>
                <a:lnTo>
                  <a:pt x="479691" y="0"/>
                </a:lnTo>
                <a:lnTo>
                  <a:pt x="73469" y="0"/>
                </a:lnTo>
                <a:lnTo>
                  <a:pt x="35359" y="48589"/>
                </a:lnTo>
                <a:lnTo>
                  <a:pt x="15003" y="76768"/>
                </a:lnTo>
                <a:lnTo>
                  <a:pt x="5512" y="95322"/>
                </a:lnTo>
                <a:lnTo>
                  <a:pt x="0" y="115036"/>
                </a:lnTo>
                <a:lnTo>
                  <a:pt x="404" y="134057"/>
                </a:lnTo>
                <a:lnTo>
                  <a:pt x="9672" y="148550"/>
                </a:lnTo>
                <a:lnTo>
                  <a:pt x="24515" y="157783"/>
                </a:lnTo>
                <a:lnTo>
                  <a:pt x="41643" y="161023"/>
                </a:lnTo>
                <a:close/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16"/>
          <p:cNvSpPr/>
          <p:nvPr/>
        </p:nvSpPr>
        <p:spPr>
          <a:xfrm>
            <a:off x="8955111" y="4587462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142" y="0"/>
                </a:lnTo>
              </a:path>
            </a:pathLst>
          </a:custGeom>
          <a:ln w="27889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17"/>
          <p:cNvSpPr/>
          <p:nvPr/>
        </p:nvSpPr>
        <p:spPr>
          <a:xfrm>
            <a:off x="8984804" y="4537259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0778" y="0"/>
                </a:lnTo>
              </a:path>
            </a:pathLst>
          </a:custGeom>
          <a:ln w="27889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18"/>
          <p:cNvSpPr/>
          <p:nvPr/>
        </p:nvSpPr>
        <p:spPr>
          <a:xfrm>
            <a:off x="9051225" y="4251712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65392" y="48615"/>
                </a:moveTo>
                <a:lnTo>
                  <a:pt x="0" y="0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19"/>
          <p:cNvSpPr/>
          <p:nvPr/>
        </p:nvSpPr>
        <p:spPr>
          <a:xfrm>
            <a:off x="9170872" y="4209789"/>
            <a:ext cx="9525" cy="64769"/>
          </a:xfrm>
          <a:custGeom>
            <a:avLst/>
            <a:gdLst/>
            <a:ahLst/>
            <a:cxnLst/>
            <a:rect l="l" t="t" r="r" b="b"/>
            <a:pathLst>
              <a:path w="9525" h="64770">
                <a:moveTo>
                  <a:pt x="9321" y="64693"/>
                </a:moveTo>
                <a:lnTo>
                  <a:pt x="0" y="0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20"/>
          <p:cNvSpPr/>
          <p:nvPr/>
        </p:nvSpPr>
        <p:spPr>
          <a:xfrm>
            <a:off x="9244938" y="4252791"/>
            <a:ext cx="67310" cy="46990"/>
          </a:xfrm>
          <a:custGeom>
            <a:avLst/>
            <a:gdLst/>
            <a:ahLst/>
            <a:cxnLst/>
            <a:rect l="l" t="t" r="r" b="b"/>
            <a:pathLst>
              <a:path w="67310" h="46989">
                <a:moveTo>
                  <a:pt x="66941" y="0"/>
                </a:moveTo>
                <a:lnTo>
                  <a:pt x="0" y="46456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21"/>
          <p:cNvSpPr/>
          <p:nvPr/>
        </p:nvSpPr>
        <p:spPr>
          <a:xfrm>
            <a:off x="9235642" y="4353985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65392" y="48615"/>
                </a:moveTo>
                <a:lnTo>
                  <a:pt x="0" y="0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22"/>
          <p:cNvSpPr/>
          <p:nvPr/>
        </p:nvSpPr>
        <p:spPr>
          <a:xfrm>
            <a:off x="9170872" y="4371079"/>
            <a:ext cx="7620" cy="53340"/>
          </a:xfrm>
          <a:custGeom>
            <a:avLst/>
            <a:gdLst/>
            <a:ahLst/>
            <a:cxnLst/>
            <a:rect l="l" t="t" r="r" b="b"/>
            <a:pathLst>
              <a:path w="7620" h="53339">
                <a:moveTo>
                  <a:pt x="0" y="53314"/>
                </a:moveTo>
                <a:lnTo>
                  <a:pt x="7340" y="0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23"/>
          <p:cNvSpPr/>
          <p:nvPr/>
        </p:nvSpPr>
        <p:spPr>
          <a:xfrm>
            <a:off x="9046602" y="4356944"/>
            <a:ext cx="74930" cy="33020"/>
          </a:xfrm>
          <a:custGeom>
            <a:avLst/>
            <a:gdLst/>
            <a:ahLst/>
            <a:cxnLst/>
            <a:rect l="l" t="t" r="r" b="b"/>
            <a:pathLst>
              <a:path w="74929" h="33020">
                <a:moveTo>
                  <a:pt x="74663" y="0"/>
                </a:moveTo>
                <a:lnTo>
                  <a:pt x="0" y="32613"/>
                </a:lnTo>
              </a:path>
            </a:pathLst>
          </a:custGeom>
          <a:ln w="2782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27"/>
          <p:cNvSpPr txBox="1"/>
          <p:nvPr/>
        </p:nvSpPr>
        <p:spPr>
          <a:xfrm>
            <a:off x="5540996" y="4167185"/>
            <a:ext cx="2223863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</a:pPr>
            <a:r>
              <a:rPr lang="ar-EG" sz="1500" spc="10" dirty="0" smtClean="0">
                <a:solidFill>
                  <a:srgbClr val="EA6955"/>
                </a:solidFill>
                <a:latin typeface="Arial"/>
                <a:cs typeface="Arial"/>
              </a:rPr>
              <a:t>بعد ذلك، ساعد المشاركين أثناء إنشائهم العاب </a:t>
            </a:r>
            <a:r>
              <a:rPr lang="ar-EG" sz="1500" spc="10" dirty="0" smtClean="0">
                <a:solidFill>
                  <a:srgbClr val="EA6955"/>
                </a:solidFill>
                <a:latin typeface="Arial"/>
                <a:cs typeface="Arial"/>
              </a:rPr>
              <a:t>التسابق، </a:t>
            </a:r>
            <a:r>
              <a:rPr lang="ar-EG" sz="1500" spc="10" dirty="0" smtClean="0">
                <a:solidFill>
                  <a:srgbClr val="EA6955"/>
                </a:solidFill>
                <a:latin typeface="Arial"/>
                <a:cs typeface="Arial"/>
              </a:rPr>
              <a:t>وفقًا لسرعتهم الخاصة.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9" name="object 29"/>
          <p:cNvSpPr txBox="1"/>
          <p:nvPr/>
        </p:nvSpPr>
        <p:spPr>
          <a:xfrm>
            <a:off x="8716999" y="3246414"/>
            <a:ext cx="898525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algn="ctr" rtl="1">
              <a:lnSpc>
                <a:spcPts val="1590"/>
              </a:lnSpc>
            </a:pPr>
            <a:r>
              <a:rPr lang="ar-EG" sz="1400" b="1" spc="80" dirty="0" smtClean="0">
                <a:solidFill>
                  <a:srgbClr val="00AEEF"/>
                </a:solidFill>
                <a:latin typeface="Arial"/>
                <a:cs typeface="Arial"/>
              </a:rPr>
              <a:t>تخيل</a:t>
            </a:r>
            <a:endParaRPr sz="1400" dirty="0">
              <a:latin typeface="Arial"/>
              <a:cs typeface="Arial"/>
            </a:endParaRPr>
          </a:p>
          <a:p>
            <a:pPr marL="12700" algn="ctr" rtl="1">
              <a:lnSpc>
                <a:spcPts val="1590"/>
              </a:lnSpc>
            </a:pPr>
            <a:r>
              <a:rPr lang="ar-EG" sz="1400" i="1" spc="-5" dirty="0" smtClean="0">
                <a:solidFill>
                  <a:srgbClr val="00AEEF"/>
                </a:solidFill>
                <a:latin typeface="Arial"/>
                <a:cs typeface="Arial"/>
              </a:rPr>
              <a:t>10 دقائق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0" name="object 30"/>
          <p:cNvSpPr txBox="1"/>
          <p:nvPr/>
        </p:nvSpPr>
        <p:spPr>
          <a:xfrm>
            <a:off x="8720250" y="4755661"/>
            <a:ext cx="898525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" algn="ctr" rtl="1">
              <a:lnSpc>
                <a:spcPts val="1590"/>
              </a:lnSpc>
            </a:pPr>
            <a:r>
              <a:rPr lang="ar-EG" sz="1400" b="1" spc="35" dirty="0" smtClean="0">
                <a:solidFill>
                  <a:srgbClr val="EA6955"/>
                </a:solidFill>
                <a:latin typeface="Arial"/>
                <a:cs typeface="Arial"/>
              </a:rPr>
              <a:t>أنشئ</a:t>
            </a:r>
            <a:endParaRPr sz="1400" dirty="0">
              <a:latin typeface="Arial"/>
              <a:cs typeface="Arial"/>
            </a:endParaRPr>
          </a:p>
          <a:p>
            <a:pPr marL="12700" algn="ctr" rtl="1">
              <a:lnSpc>
                <a:spcPts val="1590"/>
              </a:lnSpc>
            </a:pPr>
            <a:r>
              <a:rPr lang="ar-EG" sz="1400" i="1" spc="-5" dirty="0" smtClean="0">
                <a:solidFill>
                  <a:srgbClr val="EA6955"/>
                </a:solidFill>
                <a:latin typeface="Arial"/>
                <a:cs typeface="Arial"/>
              </a:rPr>
              <a:t>40 دقيقة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object 31"/>
          <p:cNvSpPr/>
          <p:nvPr/>
        </p:nvSpPr>
        <p:spPr>
          <a:xfrm>
            <a:off x="8948523" y="2597233"/>
            <a:ext cx="445134" cy="404495"/>
          </a:xfrm>
          <a:custGeom>
            <a:avLst/>
            <a:gdLst/>
            <a:ahLst/>
            <a:cxnLst/>
            <a:rect l="l" t="t" r="r" b="b"/>
            <a:pathLst>
              <a:path w="445134" h="404494">
                <a:moveTo>
                  <a:pt x="437575" y="281808"/>
                </a:moveTo>
                <a:lnTo>
                  <a:pt x="444600" y="247046"/>
                </a:lnTo>
                <a:lnTo>
                  <a:pt x="437678" y="213279"/>
                </a:lnTo>
                <a:lnTo>
                  <a:pt x="418396" y="184303"/>
                </a:lnTo>
                <a:lnTo>
                  <a:pt x="388337" y="163914"/>
                </a:lnTo>
                <a:lnTo>
                  <a:pt x="383143" y="161704"/>
                </a:lnTo>
                <a:lnTo>
                  <a:pt x="377860" y="160028"/>
                </a:lnTo>
                <a:lnTo>
                  <a:pt x="372551" y="158808"/>
                </a:lnTo>
                <a:lnTo>
                  <a:pt x="375523" y="154617"/>
                </a:lnTo>
                <a:lnTo>
                  <a:pt x="378088" y="150122"/>
                </a:lnTo>
                <a:lnTo>
                  <a:pt x="380159" y="145296"/>
                </a:lnTo>
                <a:lnTo>
                  <a:pt x="385568" y="108192"/>
                </a:lnTo>
                <a:lnTo>
                  <a:pt x="373112" y="70723"/>
                </a:lnTo>
                <a:lnTo>
                  <a:pt x="345227" y="37180"/>
                </a:lnTo>
                <a:lnTo>
                  <a:pt x="304352" y="11857"/>
                </a:lnTo>
                <a:lnTo>
                  <a:pt x="257724" y="0"/>
                </a:lnTo>
                <a:lnTo>
                  <a:pt x="214150" y="3181"/>
                </a:lnTo>
                <a:lnTo>
                  <a:pt x="178426" y="20181"/>
                </a:lnTo>
                <a:lnTo>
                  <a:pt x="152770" y="56798"/>
                </a:lnTo>
                <a:lnTo>
                  <a:pt x="149539" y="78608"/>
                </a:lnTo>
                <a:lnTo>
                  <a:pt x="143443" y="74125"/>
                </a:lnTo>
                <a:lnTo>
                  <a:pt x="136725" y="70251"/>
                </a:lnTo>
                <a:lnTo>
                  <a:pt x="129422" y="67153"/>
                </a:lnTo>
                <a:lnTo>
                  <a:pt x="92734" y="59256"/>
                </a:lnTo>
                <a:lnTo>
                  <a:pt x="57459" y="65251"/>
                </a:lnTo>
                <a:lnTo>
                  <a:pt x="27540" y="83662"/>
                </a:lnTo>
                <a:lnTo>
                  <a:pt x="6918" y="113012"/>
                </a:lnTo>
                <a:lnTo>
                  <a:pt x="0" y="144832"/>
                </a:lnTo>
                <a:lnTo>
                  <a:pt x="4975" y="176220"/>
                </a:lnTo>
                <a:lnTo>
                  <a:pt x="20609" y="204313"/>
                </a:lnTo>
                <a:lnTo>
                  <a:pt x="45666" y="226245"/>
                </a:lnTo>
                <a:lnTo>
                  <a:pt x="42567" y="228697"/>
                </a:lnTo>
                <a:lnTo>
                  <a:pt x="39672" y="231440"/>
                </a:lnTo>
                <a:lnTo>
                  <a:pt x="37030" y="234526"/>
                </a:lnTo>
                <a:lnTo>
                  <a:pt x="23872" y="260080"/>
                </a:lnTo>
                <a:lnTo>
                  <a:pt x="22790" y="289188"/>
                </a:lnTo>
                <a:lnTo>
                  <a:pt x="33219" y="318327"/>
                </a:lnTo>
                <a:lnTo>
                  <a:pt x="54594" y="343974"/>
                </a:lnTo>
                <a:lnTo>
                  <a:pt x="80601" y="359961"/>
                </a:lnTo>
                <a:lnTo>
                  <a:pt x="108328" y="366576"/>
                </a:lnTo>
                <a:lnTo>
                  <a:pt x="135083" y="363811"/>
                </a:lnTo>
                <a:lnTo>
                  <a:pt x="158175" y="351658"/>
                </a:lnTo>
                <a:lnTo>
                  <a:pt x="166469" y="365554"/>
                </a:lnTo>
                <a:lnTo>
                  <a:pt x="177224" y="377918"/>
                </a:lnTo>
                <a:lnTo>
                  <a:pt x="190281" y="388373"/>
                </a:lnTo>
                <a:lnTo>
                  <a:pt x="205483" y="396540"/>
                </a:lnTo>
                <a:lnTo>
                  <a:pt x="241052" y="404034"/>
                </a:lnTo>
                <a:lnTo>
                  <a:pt x="275363" y="397830"/>
                </a:lnTo>
                <a:lnTo>
                  <a:pt x="324850" y="350286"/>
                </a:lnTo>
                <a:lnTo>
                  <a:pt x="330336" y="332252"/>
                </a:lnTo>
                <a:lnTo>
                  <a:pt x="362894" y="335191"/>
                </a:lnTo>
                <a:lnTo>
                  <a:pt x="393576" y="327009"/>
                </a:lnTo>
                <a:lnTo>
                  <a:pt x="419448" y="308837"/>
                </a:lnTo>
                <a:lnTo>
                  <a:pt x="437575" y="281808"/>
                </a:lnTo>
                <a:close/>
              </a:path>
            </a:pathLst>
          </a:custGeom>
          <a:ln w="1931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32"/>
          <p:cNvSpPr/>
          <p:nvPr/>
        </p:nvSpPr>
        <p:spPr>
          <a:xfrm>
            <a:off x="9019374" y="3027822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73304" y="36563"/>
                </a:moveTo>
                <a:lnTo>
                  <a:pt x="70424" y="50795"/>
                </a:lnTo>
                <a:lnTo>
                  <a:pt x="62569" y="62417"/>
                </a:lnTo>
                <a:lnTo>
                  <a:pt x="50919" y="70253"/>
                </a:lnTo>
                <a:lnTo>
                  <a:pt x="36652" y="73126"/>
                </a:lnTo>
                <a:lnTo>
                  <a:pt x="22384" y="70253"/>
                </a:lnTo>
                <a:lnTo>
                  <a:pt x="10734" y="62417"/>
                </a:lnTo>
                <a:lnTo>
                  <a:pt x="2880" y="50795"/>
                </a:lnTo>
                <a:lnTo>
                  <a:pt x="0" y="36563"/>
                </a:lnTo>
                <a:lnTo>
                  <a:pt x="2880" y="22331"/>
                </a:lnTo>
                <a:lnTo>
                  <a:pt x="10734" y="10709"/>
                </a:lnTo>
                <a:lnTo>
                  <a:pt x="22384" y="2873"/>
                </a:lnTo>
                <a:lnTo>
                  <a:pt x="36652" y="0"/>
                </a:lnTo>
                <a:lnTo>
                  <a:pt x="50919" y="2873"/>
                </a:lnTo>
                <a:lnTo>
                  <a:pt x="62569" y="10709"/>
                </a:lnTo>
                <a:lnTo>
                  <a:pt x="70424" y="22331"/>
                </a:lnTo>
                <a:lnTo>
                  <a:pt x="73304" y="36563"/>
                </a:lnTo>
                <a:close/>
              </a:path>
            </a:pathLst>
          </a:custGeom>
          <a:ln w="1931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33"/>
          <p:cNvSpPr/>
          <p:nvPr/>
        </p:nvSpPr>
        <p:spPr>
          <a:xfrm>
            <a:off x="8939084" y="31070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377" y="22631"/>
                </a:moveTo>
                <a:lnTo>
                  <a:pt x="43593" y="31439"/>
                </a:lnTo>
                <a:lnTo>
                  <a:pt x="38731" y="38633"/>
                </a:lnTo>
                <a:lnTo>
                  <a:pt x="31521" y="43484"/>
                </a:lnTo>
                <a:lnTo>
                  <a:pt x="22694" y="45262"/>
                </a:lnTo>
                <a:lnTo>
                  <a:pt x="13860" y="43484"/>
                </a:lnTo>
                <a:lnTo>
                  <a:pt x="6646" y="38633"/>
                </a:lnTo>
                <a:lnTo>
                  <a:pt x="1783" y="31439"/>
                </a:lnTo>
                <a:lnTo>
                  <a:pt x="0" y="22631"/>
                </a:lnTo>
                <a:lnTo>
                  <a:pt x="1783" y="13823"/>
                </a:lnTo>
                <a:lnTo>
                  <a:pt x="6646" y="6629"/>
                </a:lnTo>
                <a:lnTo>
                  <a:pt x="13860" y="1778"/>
                </a:lnTo>
                <a:lnTo>
                  <a:pt x="22694" y="0"/>
                </a:lnTo>
                <a:lnTo>
                  <a:pt x="31521" y="1778"/>
                </a:lnTo>
                <a:lnTo>
                  <a:pt x="38731" y="6629"/>
                </a:lnTo>
                <a:lnTo>
                  <a:pt x="43593" y="13823"/>
                </a:lnTo>
                <a:lnTo>
                  <a:pt x="45377" y="22631"/>
                </a:lnTo>
                <a:close/>
              </a:path>
            </a:pathLst>
          </a:custGeom>
          <a:ln w="1931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34"/>
          <p:cNvSpPr txBox="1"/>
          <p:nvPr/>
        </p:nvSpPr>
        <p:spPr>
          <a:xfrm>
            <a:off x="6825646" y="1419854"/>
            <a:ext cx="2788285" cy="489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5600"/>
              </a:lnSpc>
            </a:pPr>
            <a:r>
              <a:rPr lang="ar-EG" sz="1500" spc="20" dirty="0" smtClean="0">
                <a:solidFill>
                  <a:srgbClr val="4C4D4F"/>
                </a:solidFill>
                <a:latin typeface="Arial"/>
                <a:cs typeface="Arial"/>
              </a:rPr>
              <a:t>هذه هي الأجندة المقترحة لورشة عمل مدتها ساعة واحدة: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5" name="object 24"/>
          <p:cNvSpPr/>
          <p:nvPr/>
        </p:nvSpPr>
        <p:spPr>
          <a:xfrm>
            <a:off x="8806351" y="5680511"/>
            <a:ext cx="372110" cy="377825"/>
          </a:xfrm>
          <a:custGeom>
            <a:avLst/>
            <a:gdLst/>
            <a:ahLst/>
            <a:cxnLst/>
            <a:rect l="l" t="t" r="r" b="b"/>
            <a:pathLst>
              <a:path w="372110" h="377825">
                <a:moveTo>
                  <a:pt x="372021" y="99631"/>
                </a:moveTo>
                <a:lnTo>
                  <a:pt x="344065" y="59525"/>
                </a:lnTo>
                <a:lnTo>
                  <a:pt x="302794" y="28003"/>
                </a:lnTo>
                <a:lnTo>
                  <a:pt x="251125" y="7387"/>
                </a:lnTo>
                <a:lnTo>
                  <a:pt x="191973" y="0"/>
                </a:lnTo>
                <a:lnTo>
                  <a:pt x="140940" y="5453"/>
                </a:lnTo>
                <a:lnTo>
                  <a:pt x="95082" y="20843"/>
                </a:lnTo>
                <a:lnTo>
                  <a:pt x="56229" y="44715"/>
                </a:lnTo>
                <a:lnTo>
                  <a:pt x="26210" y="75612"/>
                </a:lnTo>
                <a:lnTo>
                  <a:pt x="6857" y="112081"/>
                </a:lnTo>
                <a:lnTo>
                  <a:pt x="0" y="152666"/>
                </a:lnTo>
                <a:lnTo>
                  <a:pt x="4225" y="184653"/>
                </a:lnTo>
                <a:lnTo>
                  <a:pt x="16319" y="214320"/>
                </a:lnTo>
                <a:lnTo>
                  <a:pt x="35404" y="240979"/>
                </a:lnTo>
                <a:lnTo>
                  <a:pt x="60604" y="263944"/>
                </a:lnTo>
                <a:lnTo>
                  <a:pt x="56285" y="279039"/>
                </a:lnTo>
                <a:lnTo>
                  <a:pt x="55424" y="312672"/>
                </a:lnTo>
                <a:lnTo>
                  <a:pt x="74968" y="350303"/>
                </a:lnTo>
                <a:lnTo>
                  <a:pt x="131864" y="377393"/>
                </a:lnTo>
                <a:lnTo>
                  <a:pt x="125348" y="342036"/>
                </a:lnTo>
                <a:lnTo>
                  <a:pt x="124502" y="323143"/>
                </a:lnTo>
                <a:lnTo>
                  <a:pt x="161744" y="305993"/>
                </a:lnTo>
                <a:lnTo>
                  <a:pt x="191973" y="305346"/>
                </a:lnTo>
                <a:lnTo>
                  <a:pt x="234943" y="301502"/>
                </a:lnTo>
                <a:lnTo>
                  <a:pt x="274504" y="290541"/>
                </a:lnTo>
                <a:lnTo>
                  <a:pt x="309587" y="273317"/>
                </a:lnTo>
                <a:lnTo>
                  <a:pt x="339128" y="250685"/>
                </a:lnTo>
                <a:lnTo>
                  <a:pt x="333721" y="237909"/>
                </a:lnTo>
                <a:lnTo>
                  <a:pt x="329763" y="224669"/>
                </a:lnTo>
                <a:lnTo>
                  <a:pt x="327331" y="211019"/>
                </a:lnTo>
                <a:lnTo>
                  <a:pt x="326504" y="197015"/>
                </a:lnTo>
                <a:lnTo>
                  <a:pt x="329619" y="169897"/>
                </a:lnTo>
                <a:lnTo>
                  <a:pt x="338604" y="144351"/>
                </a:lnTo>
                <a:lnTo>
                  <a:pt x="352918" y="120791"/>
                </a:lnTo>
                <a:lnTo>
                  <a:pt x="372021" y="99631"/>
                </a:lnTo>
                <a:close/>
              </a:path>
            </a:pathLst>
          </a:custGeom>
          <a:ln w="30226">
            <a:solidFill>
              <a:srgbClr val="672D7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25"/>
          <p:cNvSpPr/>
          <p:nvPr/>
        </p:nvSpPr>
        <p:spPr>
          <a:xfrm>
            <a:off x="9145479" y="5724847"/>
            <a:ext cx="383540" cy="368300"/>
          </a:xfrm>
          <a:custGeom>
            <a:avLst/>
            <a:gdLst/>
            <a:ahLst/>
            <a:cxnLst/>
            <a:rect l="l" t="t" r="r" b="b"/>
            <a:pathLst>
              <a:path w="383540" h="368300">
                <a:moveTo>
                  <a:pt x="0" y="206349"/>
                </a:moveTo>
                <a:lnTo>
                  <a:pt x="21957" y="238854"/>
                </a:lnTo>
                <a:lnTo>
                  <a:pt x="52996" y="266181"/>
                </a:lnTo>
                <a:lnTo>
                  <a:pt x="91597" y="287156"/>
                </a:lnTo>
                <a:lnTo>
                  <a:pt x="136237" y="300602"/>
                </a:lnTo>
                <a:lnTo>
                  <a:pt x="185394" y="305346"/>
                </a:lnTo>
                <a:lnTo>
                  <a:pt x="197504" y="305059"/>
                </a:lnTo>
                <a:lnTo>
                  <a:pt x="209419" y="304214"/>
                </a:lnTo>
                <a:lnTo>
                  <a:pt x="221120" y="302833"/>
                </a:lnTo>
                <a:lnTo>
                  <a:pt x="232587" y="300939"/>
                </a:lnTo>
                <a:lnTo>
                  <a:pt x="247373" y="323636"/>
                </a:lnTo>
                <a:lnTo>
                  <a:pt x="244378" y="345374"/>
                </a:lnTo>
                <a:lnTo>
                  <a:pt x="234550" y="361691"/>
                </a:lnTo>
                <a:lnTo>
                  <a:pt x="228841" y="368122"/>
                </a:lnTo>
                <a:lnTo>
                  <a:pt x="290234" y="352428"/>
                </a:lnTo>
                <a:lnTo>
                  <a:pt x="316630" y="318992"/>
                </a:lnTo>
                <a:lnTo>
                  <a:pt x="322127" y="285765"/>
                </a:lnTo>
                <a:lnTo>
                  <a:pt x="320827" y="270700"/>
                </a:lnTo>
                <a:lnTo>
                  <a:pt x="357009" y="231337"/>
                </a:lnTo>
                <a:lnTo>
                  <a:pt x="375589" y="205922"/>
                </a:lnTo>
                <a:lnTo>
                  <a:pt x="382435" y="183391"/>
                </a:lnTo>
                <a:lnTo>
                  <a:pt x="383413" y="152679"/>
                </a:lnTo>
                <a:lnTo>
                  <a:pt x="376339" y="112093"/>
                </a:lnTo>
                <a:lnTo>
                  <a:pt x="356377" y="75622"/>
                </a:lnTo>
                <a:lnTo>
                  <a:pt x="325413" y="44721"/>
                </a:lnTo>
                <a:lnTo>
                  <a:pt x="285337" y="20846"/>
                </a:lnTo>
                <a:lnTo>
                  <a:pt x="238034" y="5454"/>
                </a:lnTo>
                <a:lnTo>
                  <a:pt x="185394" y="0"/>
                </a:lnTo>
                <a:lnTo>
                  <a:pt x="140792" y="3891"/>
                </a:lnTo>
                <a:lnTo>
                  <a:pt x="99761" y="14984"/>
                </a:lnTo>
                <a:lnTo>
                  <a:pt x="63422" y="32409"/>
                </a:lnTo>
                <a:lnTo>
                  <a:pt x="32893" y="55295"/>
                </a:lnTo>
              </a:path>
            </a:pathLst>
          </a:custGeom>
          <a:ln w="30226">
            <a:solidFill>
              <a:srgbClr val="672D7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26"/>
          <p:cNvSpPr txBox="1"/>
          <p:nvPr/>
        </p:nvSpPr>
        <p:spPr>
          <a:xfrm>
            <a:off x="8718517" y="6214902"/>
            <a:ext cx="898525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" algn="ctr" rtl="1">
              <a:lnSpc>
                <a:spcPts val="1590"/>
              </a:lnSpc>
            </a:pPr>
            <a:r>
              <a:rPr lang="ar-EG" sz="1400" b="1" spc="50" dirty="0" smtClean="0">
                <a:solidFill>
                  <a:srgbClr val="642B73"/>
                </a:solidFill>
                <a:latin typeface="Arial"/>
                <a:cs typeface="Arial"/>
              </a:rPr>
              <a:t>شارك</a:t>
            </a:r>
            <a:endParaRPr sz="1400" dirty="0">
              <a:latin typeface="Arial"/>
              <a:cs typeface="Arial"/>
            </a:endParaRPr>
          </a:p>
          <a:p>
            <a:pPr algn="ctr" rtl="1">
              <a:lnSpc>
                <a:spcPts val="1590"/>
              </a:lnSpc>
            </a:pPr>
            <a:r>
              <a:rPr lang="ar-EG" sz="1400" i="1" spc="-5" dirty="0" smtClean="0">
                <a:solidFill>
                  <a:srgbClr val="642B73"/>
                </a:solidFill>
                <a:latin typeface="Arial"/>
                <a:cs typeface="Arial"/>
              </a:rPr>
              <a:t>10 دقائق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8" name="object 28"/>
          <p:cNvSpPr txBox="1"/>
          <p:nvPr/>
        </p:nvSpPr>
        <p:spPr>
          <a:xfrm>
            <a:off x="5544107" y="5797683"/>
            <a:ext cx="2331925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</a:pPr>
            <a:r>
              <a:rPr lang="ar-EG" sz="1500" spc="5" dirty="0" smtClean="0">
                <a:solidFill>
                  <a:srgbClr val="642B73"/>
                </a:solidFill>
                <a:latin typeface="Arial"/>
                <a:cs typeface="Arial"/>
              </a:rPr>
              <a:t>في نهاية ورشة العمل، تجمعوا معًا لتبادل الخبرات والانطباعات. </a:t>
            </a:r>
          </a:p>
          <a:p>
            <a:pPr marL="12700" marR="5080">
              <a:lnSpc>
                <a:spcPct val="105600"/>
              </a:lnSpc>
            </a:pP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751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2250" y="146227"/>
            <a:ext cx="720054" cy="2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9052596" y="150291"/>
            <a:ext cx="720054" cy="2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628896" y="742441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39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39" y="182879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79" y="91439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39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9671050" y="74269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40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40" y="182880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80" y="91440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40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610352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614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136515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718555" y="2026081"/>
            <a:ext cx="4111625" cy="1862455"/>
          </a:xfrm>
          <a:custGeom>
            <a:avLst/>
            <a:gdLst/>
            <a:ahLst/>
            <a:cxnLst/>
            <a:rect l="l" t="t" r="r" b="b"/>
            <a:pathLst>
              <a:path w="4111625" h="1862454">
                <a:moveTo>
                  <a:pt x="4111244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861896"/>
                </a:lnTo>
                <a:lnTo>
                  <a:pt x="3996944" y="1861896"/>
                </a:lnTo>
                <a:lnTo>
                  <a:pt x="4063023" y="1860110"/>
                </a:lnTo>
                <a:lnTo>
                  <a:pt x="4096956" y="1847608"/>
                </a:lnTo>
                <a:lnTo>
                  <a:pt x="4109458" y="1813675"/>
                </a:lnTo>
                <a:lnTo>
                  <a:pt x="4111244" y="1747596"/>
                </a:lnTo>
                <a:lnTo>
                  <a:pt x="4111244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755004" y="2083257"/>
            <a:ext cx="4034154" cy="308610"/>
          </a:xfrm>
          <a:custGeom>
            <a:avLst/>
            <a:gdLst/>
            <a:ahLst/>
            <a:cxnLst/>
            <a:rect l="l" t="t" r="r" b="b"/>
            <a:pathLst>
              <a:path w="4034154" h="308610">
                <a:moveTo>
                  <a:pt x="403365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308241"/>
                </a:lnTo>
                <a:lnTo>
                  <a:pt x="4033659" y="308241"/>
                </a:lnTo>
                <a:lnTo>
                  <a:pt x="4033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718555" y="4020820"/>
            <a:ext cx="4111625" cy="3103880"/>
          </a:xfrm>
          <a:custGeom>
            <a:avLst/>
            <a:gdLst/>
            <a:ahLst/>
            <a:cxnLst/>
            <a:rect l="l" t="t" r="r" b="b"/>
            <a:pathLst>
              <a:path w="4111625" h="3103879">
                <a:moveTo>
                  <a:pt x="4111244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3103880"/>
                </a:lnTo>
                <a:lnTo>
                  <a:pt x="3996944" y="3103880"/>
                </a:lnTo>
                <a:lnTo>
                  <a:pt x="4063023" y="3102094"/>
                </a:lnTo>
                <a:lnTo>
                  <a:pt x="4096956" y="3089592"/>
                </a:lnTo>
                <a:lnTo>
                  <a:pt x="4109458" y="3055659"/>
                </a:lnTo>
                <a:lnTo>
                  <a:pt x="4111244" y="2989580"/>
                </a:lnTo>
                <a:lnTo>
                  <a:pt x="4111244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8052894" y="736273"/>
            <a:ext cx="1392555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2700" b="1" spc="75" dirty="0" smtClean="0">
                <a:solidFill>
                  <a:srgbClr val="00AEEF"/>
                </a:solidFill>
                <a:latin typeface="Arial"/>
                <a:cs typeface="Arial"/>
              </a:rPr>
              <a:t>تخيل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92597" y="1308696"/>
            <a:ext cx="4083685" cy="471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5600"/>
              </a:lnSpc>
            </a:pPr>
            <a:r>
              <a:rPr lang="ar-EG" sz="1500" spc="15" dirty="0" smtClean="0">
                <a:solidFill>
                  <a:srgbClr val="4C4D4F"/>
                </a:solidFill>
                <a:latin typeface="Arial"/>
                <a:cs typeface="Arial"/>
              </a:rPr>
              <a:t>ابدأ بجمع المشاركين لتقديم الموضوع واستثارة الأفكار للمشروع.</a:t>
            </a:r>
          </a:p>
          <a:p>
            <a:pPr marL="12700" marR="5080">
              <a:lnSpc>
                <a:spcPct val="105600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45449" y="991780"/>
            <a:ext cx="44195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1">
              <a:lnSpc>
                <a:spcPct val="100000"/>
              </a:lnSpc>
            </a:pPr>
            <a:r>
              <a:rPr lang="ar-EG" sz="700" b="1" spc="40" dirty="0" smtClean="0">
                <a:solidFill>
                  <a:srgbClr val="00AEEF"/>
                </a:solidFill>
                <a:latin typeface="Arial"/>
                <a:cs typeface="Arial"/>
              </a:rPr>
              <a:t>تخيل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565147" y="692014"/>
            <a:ext cx="202565" cy="184785"/>
          </a:xfrm>
          <a:custGeom>
            <a:avLst/>
            <a:gdLst/>
            <a:ahLst/>
            <a:cxnLst/>
            <a:rect l="l" t="t" r="r" b="b"/>
            <a:pathLst>
              <a:path w="202565" h="184784">
                <a:moveTo>
                  <a:pt x="198993" y="128494"/>
                </a:moveTo>
                <a:lnTo>
                  <a:pt x="202184" y="112639"/>
                </a:lnTo>
                <a:lnTo>
                  <a:pt x="199037" y="97242"/>
                </a:lnTo>
                <a:lnTo>
                  <a:pt x="190270" y="84031"/>
                </a:lnTo>
                <a:lnTo>
                  <a:pt x="176603" y="74734"/>
                </a:lnTo>
                <a:lnTo>
                  <a:pt x="174240" y="73731"/>
                </a:lnTo>
                <a:lnTo>
                  <a:pt x="171840" y="72969"/>
                </a:lnTo>
                <a:lnTo>
                  <a:pt x="169414" y="72410"/>
                </a:lnTo>
                <a:lnTo>
                  <a:pt x="170773" y="70505"/>
                </a:lnTo>
                <a:lnTo>
                  <a:pt x="171942" y="68448"/>
                </a:lnTo>
                <a:lnTo>
                  <a:pt x="172881" y="66251"/>
                </a:lnTo>
                <a:lnTo>
                  <a:pt x="175343" y="49332"/>
                </a:lnTo>
                <a:lnTo>
                  <a:pt x="169678" y="32247"/>
                </a:lnTo>
                <a:lnTo>
                  <a:pt x="156997" y="16952"/>
                </a:lnTo>
                <a:lnTo>
                  <a:pt x="138414" y="5405"/>
                </a:lnTo>
                <a:lnTo>
                  <a:pt x="117208" y="0"/>
                </a:lnTo>
                <a:lnTo>
                  <a:pt x="97391" y="1451"/>
                </a:lnTo>
                <a:lnTo>
                  <a:pt x="81144" y="9200"/>
                </a:lnTo>
                <a:lnTo>
                  <a:pt x="70646" y="22690"/>
                </a:lnTo>
                <a:lnTo>
                  <a:pt x="68856" y="26919"/>
                </a:lnTo>
                <a:lnTo>
                  <a:pt x="68005" y="31351"/>
                </a:lnTo>
                <a:lnTo>
                  <a:pt x="68005" y="35847"/>
                </a:lnTo>
                <a:lnTo>
                  <a:pt x="65236" y="33802"/>
                </a:lnTo>
                <a:lnTo>
                  <a:pt x="62176" y="32024"/>
                </a:lnTo>
                <a:lnTo>
                  <a:pt x="58861" y="30615"/>
                </a:lnTo>
                <a:lnTo>
                  <a:pt x="42174" y="27014"/>
                </a:lnTo>
                <a:lnTo>
                  <a:pt x="26131" y="29748"/>
                </a:lnTo>
                <a:lnTo>
                  <a:pt x="12525" y="38144"/>
                </a:lnTo>
                <a:lnTo>
                  <a:pt x="3146" y="51532"/>
                </a:lnTo>
                <a:lnTo>
                  <a:pt x="0" y="66040"/>
                </a:lnTo>
                <a:lnTo>
                  <a:pt x="2263" y="80349"/>
                </a:lnTo>
                <a:lnTo>
                  <a:pt x="9375" y="93156"/>
                </a:lnTo>
                <a:lnTo>
                  <a:pt x="20774" y="103157"/>
                </a:lnTo>
                <a:lnTo>
                  <a:pt x="19364" y="104275"/>
                </a:lnTo>
                <a:lnTo>
                  <a:pt x="18043" y="105532"/>
                </a:lnTo>
                <a:lnTo>
                  <a:pt x="16837" y="106929"/>
                </a:lnTo>
                <a:lnTo>
                  <a:pt x="10857" y="118587"/>
                </a:lnTo>
                <a:lnTo>
                  <a:pt x="10367" y="131861"/>
                </a:lnTo>
                <a:lnTo>
                  <a:pt x="15110" y="145146"/>
                </a:lnTo>
                <a:lnTo>
                  <a:pt x="24825" y="156840"/>
                </a:lnTo>
                <a:lnTo>
                  <a:pt x="36653" y="164131"/>
                </a:lnTo>
                <a:lnTo>
                  <a:pt x="49263" y="167146"/>
                </a:lnTo>
                <a:lnTo>
                  <a:pt x="61429" y="165884"/>
                </a:lnTo>
                <a:lnTo>
                  <a:pt x="71929" y="160345"/>
                </a:lnTo>
                <a:lnTo>
                  <a:pt x="75703" y="166676"/>
                </a:lnTo>
                <a:lnTo>
                  <a:pt x="80595" y="172313"/>
                </a:lnTo>
                <a:lnTo>
                  <a:pt x="86533" y="177081"/>
                </a:lnTo>
                <a:lnTo>
                  <a:pt x="93443" y="180805"/>
                </a:lnTo>
                <a:lnTo>
                  <a:pt x="109624" y="184220"/>
                </a:lnTo>
                <a:lnTo>
                  <a:pt x="125228" y="181392"/>
                </a:lnTo>
                <a:lnTo>
                  <a:pt x="150225" y="151493"/>
                </a:lnTo>
                <a:lnTo>
                  <a:pt x="165033" y="152834"/>
                </a:lnTo>
                <a:lnTo>
                  <a:pt x="178985" y="149104"/>
                </a:lnTo>
                <a:lnTo>
                  <a:pt x="190749" y="140819"/>
                </a:lnTo>
                <a:lnTo>
                  <a:pt x="198993" y="128494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9597364" y="888352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33337" y="16662"/>
                </a:moveTo>
                <a:lnTo>
                  <a:pt x="33337" y="25869"/>
                </a:lnTo>
                <a:lnTo>
                  <a:pt x="25882" y="33337"/>
                </a:lnTo>
                <a:lnTo>
                  <a:pt x="16675" y="33337"/>
                </a:lnTo>
                <a:lnTo>
                  <a:pt x="7467" y="33337"/>
                </a:lnTo>
                <a:lnTo>
                  <a:pt x="0" y="25869"/>
                </a:lnTo>
                <a:lnTo>
                  <a:pt x="0" y="16662"/>
                </a:lnTo>
                <a:lnTo>
                  <a:pt x="0" y="7467"/>
                </a:lnTo>
                <a:lnTo>
                  <a:pt x="7467" y="0"/>
                </a:lnTo>
                <a:lnTo>
                  <a:pt x="16675" y="0"/>
                </a:lnTo>
                <a:lnTo>
                  <a:pt x="25882" y="0"/>
                </a:lnTo>
                <a:lnTo>
                  <a:pt x="33337" y="7467"/>
                </a:lnTo>
                <a:lnTo>
                  <a:pt x="33337" y="16662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560852" y="924471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20637" y="10312"/>
                </a:moveTo>
                <a:lnTo>
                  <a:pt x="20637" y="16014"/>
                </a:lnTo>
                <a:lnTo>
                  <a:pt x="16027" y="20637"/>
                </a:lnTo>
                <a:lnTo>
                  <a:pt x="10325" y="20637"/>
                </a:lnTo>
                <a:lnTo>
                  <a:pt x="4622" y="20637"/>
                </a:lnTo>
                <a:lnTo>
                  <a:pt x="0" y="16014"/>
                </a:lnTo>
                <a:lnTo>
                  <a:pt x="0" y="10312"/>
                </a:lnTo>
                <a:lnTo>
                  <a:pt x="0" y="4610"/>
                </a:lnTo>
                <a:lnTo>
                  <a:pt x="4622" y="0"/>
                </a:lnTo>
                <a:lnTo>
                  <a:pt x="10325" y="0"/>
                </a:lnTo>
                <a:lnTo>
                  <a:pt x="16027" y="0"/>
                </a:lnTo>
                <a:lnTo>
                  <a:pt x="20637" y="4610"/>
                </a:lnTo>
                <a:lnTo>
                  <a:pt x="20637" y="10312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5755004" y="4083075"/>
            <a:ext cx="4034154" cy="308610"/>
          </a:xfrm>
          <a:custGeom>
            <a:avLst/>
            <a:gdLst/>
            <a:ahLst/>
            <a:cxnLst/>
            <a:rect l="l" t="t" r="r" b="b"/>
            <a:pathLst>
              <a:path w="4034154" h="308610">
                <a:moveTo>
                  <a:pt x="403365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308241"/>
                </a:lnTo>
                <a:lnTo>
                  <a:pt x="4033659" y="308241"/>
                </a:lnTo>
                <a:lnTo>
                  <a:pt x="4033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7841589" y="4167353"/>
            <a:ext cx="17894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-10" dirty="0" smtClean="0">
                <a:solidFill>
                  <a:srgbClr val="00AEEF"/>
                </a:solidFill>
                <a:latin typeface="Arial"/>
                <a:cs typeface="Arial"/>
              </a:rPr>
              <a:t>وفر الأفكار والالهام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56068" y="2163255"/>
            <a:ext cx="21780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5" dirty="0" smtClean="0">
                <a:solidFill>
                  <a:srgbClr val="00AEEF"/>
                </a:solidFill>
                <a:latin typeface="Arial"/>
                <a:cs typeface="Arial"/>
              </a:rPr>
              <a:t>نشاط تحفيزي: قطة «</a:t>
            </a:r>
            <a:r>
              <a:rPr lang="en-US" sz="1000" b="1" spc="5" dirty="0" smtClean="0">
                <a:solidFill>
                  <a:srgbClr val="00AEEF"/>
                </a:solidFill>
                <a:latin typeface="Arial"/>
                <a:cs typeface="Arial"/>
              </a:rPr>
              <a:t>Scratch</a:t>
            </a:r>
            <a:r>
              <a:rPr lang="ar-EG" sz="1000" b="1" spc="5" dirty="0" smtClean="0">
                <a:solidFill>
                  <a:srgbClr val="00AEEF"/>
                </a:solidFill>
                <a:latin typeface="Arial"/>
                <a:cs typeface="Arial"/>
              </a:rPr>
              <a:t>» تقول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93968" y="2631186"/>
            <a:ext cx="3816985" cy="997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8300"/>
              </a:lnSpc>
            </a:pP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لعبة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"قطة </a:t>
            </a:r>
            <a:r>
              <a:rPr lang="en-US" sz="1000" spc="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تقول" الجماعية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هي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وسيلة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لطيفة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للتعرف على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لبنات أوامر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"</a:t>
            </a:r>
            <a:r>
              <a:rPr lang="en-US" sz="1000" spc="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".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استخدم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لبنات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نشاط "</a:t>
            </a:r>
            <a:r>
              <a:rPr lang="en-US" sz="1000" spc="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"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كبيرة ومطبوعة ذات اوامر (مثل تحرك، استدر، أطلق صوتًا). لممارسة اللعبة، يمسك القائد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ب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لبنة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نشاط. إذا قال القائد "قطة </a:t>
            </a:r>
            <a:r>
              <a:rPr lang="en-US" sz="1000" spc="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تقول" متبوعًا باسم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لبنة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النشاط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، فعلى الجميع تنفيذ الامر. إذا نطق القائد باسم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لبنة 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النشاط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مباشرة بدون قول "قطة </a:t>
            </a:r>
            <a:r>
              <a:rPr lang="en-US" sz="1000" spc="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15" dirty="0">
                <a:solidFill>
                  <a:srgbClr val="4C4D4F"/>
                </a:solidFill>
                <a:latin typeface="Arial"/>
                <a:cs typeface="Arial"/>
              </a:rPr>
              <a:t>تقول"، فأن تنفيذ أي شخص للأمر يجعله خارج اللعبة. الشخص الأخير المتبقي يكون هو الفائز</a:t>
            </a:r>
            <a:r>
              <a:rPr lang="ar-SA" sz="1000" spc="15" dirty="0" smtClean="0">
                <a:solidFill>
                  <a:srgbClr val="4C4D4F"/>
                </a:solidFill>
                <a:latin typeface="Arial"/>
                <a:cs typeface="Arial"/>
              </a:rPr>
              <a:t>!</a:t>
            </a:r>
            <a:endParaRPr lang="en-US" sz="1000" spc="15" dirty="0">
              <a:solidFill>
                <a:srgbClr val="4C4D4F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8362" y="4500637"/>
            <a:ext cx="3711575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لاستثارة الأفكار، اعرض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بعض الأمثلة لألعاب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السباق من </a:t>
            </a:r>
            <a:r>
              <a:rPr lang="ar-EG" sz="1000" i="1" spc="5" dirty="0" smtClean="0">
                <a:solidFill>
                  <a:srgbClr val="4C4D4F"/>
                </a:solidFill>
                <a:latin typeface="Arial"/>
                <a:cs typeface="Arial"/>
              </a:rPr>
              <a:t>ستوديو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EG" sz="1000" i="1" spc="5" dirty="0" smtClean="0">
                <a:solidFill>
                  <a:srgbClr val="4C4D4F"/>
                </a:solidFill>
                <a:latin typeface="Arial"/>
                <a:cs typeface="Arial"/>
              </a:rPr>
              <a:t>سابق حتى النهاية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بموقع </a:t>
            </a:r>
            <a:r>
              <a:rPr lang="en-US" sz="1000" spc="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 الالكتروني.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4648771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4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5919355" y="4992560"/>
            <a:ext cx="2991726" cy="1473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5919368" y="4977447"/>
            <a:ext cx="2992120" cy="1531620"/>
          </a:xfrm>
          <a:custGeom>
            <a:avLst/>
            <a:gdLst/>
            <a:ahLst/>
            <a:cxnLst/>
            <a:rect l="l" t="t" r="r" b="b"/>
            <a:pathLst>
              <a:path w="2992120" h="1531620">
                <a:moveTo>
                  <a:pt x="209550" y="0"/>
                </a:moveTo>
                <a:lnTo>
                  <a:pt x="88403" y="3274"/>
                </a:lnTo>
                <a:lnTo>
                  <a:pt x="26193" y="26193"/>
                </a:lnTo>
                <a:lnTo>
                  <a:pt x="3274" y="88403"/>
                </a:lnTo>
                <a:lnTo>
                  <a:pt x="0" y="209550"/>
                </a:lnTo>
                <a:lnTo>
                  <a:pt x="0" y="1321752"/>
                </a:lnTo>
                <a:lnTo>
                  <a:pt x="3274" y="1442898"/>
                </a:lnTo>
                <a:lnTo>
                  <a:pt x="26193" y="1505108"/>
                </a:lnTo>
                <a:lnTo>
                  <a:pt x="88403" y="1528028"/>
                </a:lnTo>
                <a:lnTo>
                  <a:pt x="209550" y="1531302"/>
                </a:lnTo>
                <a:lnTo>
                  <a:pt x="2782163" y="1531302"/>
                </a:lnTo>
                <a:lnTo>
                  <a:pt x="2903309" y="1528028"/>
                </a:lnTo>
                <a:lnTo>
                  <a:pt x="2965519" y="1505108"/>
                </a:lnTo>
                <a:lnTo>
                  <a:pt x="2988439" y="1442898"/>
                </a:lnTo>
                <a:lnTo>
                  <a:pt x="2991713" y="1321752"/>
                </a:lnTo>
                <a:lnTo>
                  <a:pt x="2991713" y="209550"/>
                </a:lnTo>
                <a:lnTo>
                  <a:pt x="2988439" y="88403"/>
                </a:lnTo>
                <a:lnTo>
                  <a:pt x="2965519" y="26193"/>
                </a:lnTo>
                <a:lnTo>
                  <a:pt x="2903309" y="3274"/>
                </a:lnTo>
                <a:lnTo>
                  <a:pt x="2782163" y="0"/>
                </a:lnTo>
                <a:lnTo>
                  <a:pt x="209550" y="0"/>
                </a:lnTo>
                <a:close/>
              </a:path>
            </a:pathLst>
          </a:custGeom>
          <a:ln w="635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7043788" y="6939215"/>
            <a:ext cx="1923414" cy="0"/>
          </a:xfrm>
          <a:custGeom>
            <a:avLst/>
            <a:gdLst/>
            <a:ahLst/>
            <a:cxnLst/>
            <a:rect l="l" t="t" r="r" b="b"/>
            <a:pathLst>
              <a:path w="1923415">
                <a:moveTo>
                  <a:pt x="0" y="0"/>
                </a:moveTo>
                <a:lnTo>
                  <a:pt x="1922919" y="0"/>
                </a:lnTo>
              </a:path>
            </a:pathLst>
          </a:custGeom>
          <a:ln w="25400">
            <a:solidFill>
              <a:srgbClr val="00AEEF"/>
            </a:solidFill>
            <a:prstDash val="sys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6992518" y="69392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8992361" y="69392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1416202" y="839644"/>
            <a:ext cx="325183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800" b="1" spc="40" dirty="0" smtClean="0">
                <a:solidFill>
                  <a:srgbClr val="4C4D4F"/>
                </a:solidFill>
                <a:latin typeface="Arial"/>
                <a:cs typeface="Arial"/>
              </a:rPr>
              <a:t>استعد لورشة العمل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93967" y="6718270"/>
            <a:ext cx="38159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/>
            <a:r>
              <a:rPr lang="ar-EG" sz="1000" spc="-15" dirty="0" smtClean="0">
                <a:solidFill>
                  <a:srgbClr val="4C4D4F"/>
                </a:solidFill>
                <a:latin typeface="Arial"/>
                <a:cs typeface="Arial"/>
              </a:rPr>
              <a:t>شاهد الستوديو من  </a:t>
            </a:r>
            <a:r>
              <a:rPr lang="en-US" sz="1000" spc="-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en-US" sz="1000" b="1" spc="5" dirty="0" smtClean="0">
                <a:solidFill>
                  <a:srgbClr val="00AEEF"/>
                </a:solidFill>
                <a:latin typeface="Arial"/>
                <a:cs typeface="Arial"/>
              </a:rPr>
              <a:t>scratch.mit.edu/studios/3547262</a:t>
            </a:r>
            <a:r>
              <a:rPr lang="en-US" sz="1000" b="1" spc="5" dirty="0">
                <a:solidFill>
                  <a:srgbClr val="00AEEF"/>
                </a:solidFill>
                <a:latin typeface="Arial"/>
                <a:cs typeface="Arial"/>
              </a:rPr>
              <a:t>/</a:t>
            </a:r>
            <a:endParaRPr lang="en-US" sz="1000" dirty="0">
              <a:latin typeface="Arial"/>
              <a:cs typeface="Arial"/>
            </a:endParaRPr>
          </a:p>
          <a:p>
            <a:pPr marL="12700" algn="r" rtl="1">
              <a:lnSpc>
                <a:spcPct val="100000"/>
              </a:lnSpc>
            </a:pPr>
            <a:r>
              <a:rPr lang="en-US" sz="1000" dirty="0" smtClean="0">
                <a:latin typeface="Arial"/>
                <a:cs typeface="Arial"/>
              </a:rPr>
              <a:t>  </a:t>
            </a:r>
            <a:r>
              <a:rPr lang="ar-EG" sz="1000" dirty="0" smtClean="0">
                <a:latin typeface="Arial"/>
                <a:cs typeface="Arial"/>
              </a:rPr>
              <a:t>                        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8701" y="1323847"/>
            <a:ext cx="3998595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500" spc="-10" dirty="0" smtClean="0">
                <a:solidFill>
                  <a:srgbClr val="4C4D4F"/>
                </a:solidFill>
                <a:latin typeface="Arial"/>
                <a:cs typeface="Arial"/>
              </a:rPr>
              <a:t>استخدم قائمة التحقق التالية لإعداد ورشة العمل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31106" y="1810217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0"/>
                </a:moveTo>
                <a:lnTo>
                  <a:pt x="0" y="97409"/>
                </a:lnTo>
                <a:lnTo>
                  <a:pt x="97409" y="97409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 txBox="1"/>
          <p:nvPr/>
        </p:nvSpPr>
        <p:spPr>
          <a:xfrm>
            <a:off x="1990471" y="1786978"/>
            <a:ext cx="2638425" cy="870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algn="r" rtl="1"/>
            <a:r>
              <a:rPr lang="ar-EG" sz="1000" b="1" spc="-10" dirty="0">
                <a:solidFill>
                  <a:srgbClr val="B46628"/>
                </a:solidFill>
                <a:latin typeface="Arial"/>
                <a:cs typeface="Arial"/>
              </a:rPr>
              <a:t>عاين البرنامج التعليمي</a:t>
            </a:r>
            <a:endParaRPr sz="1000" b="1" spc="-10" dirty="0">
              <a:solidFill>
                <a:srgbClr val="B46628"/>
              </a:solidFill>
              <a:latin typeface="Arial"/>
              <a:cs typeface="Arial"/>
            </a:endParaRPr>
          </a:p>
          <a:p>
            <a:pPr marL="12700" marR="5080" algn="r" rtl="1">
              <a:lnSpc>
                <a:spcPct val="108300"/>
              </a:lnSpc>
              <a:spcBef>
                <a:spcPts val="525"/>
              </a:spcBef>
            </a:pPr>
            <a:r>
              <a:rPr lang="ar-EG" sz="1000" spc="-10" dirty="0">
                <a:solidFill>
                  <a:srgbClr val="4C4D4F"/>
                </a:solidFill>
                <a:latin typeface="Arial"/>
                <a:cs typeface="Arial"/>
              </a:rPr>
              <a:t>يوضح برنامج </a:t>
            </a:r>
            <a:r>
              <a:rPr lang="ar-EG" sz="1000" i="1" spc="-10" dirty="0">
                <a:solidFill>
                  <a:srgbClr val="4C4D4F"/>
                </a:solidFill>
                <a:latin typeface="Arial"/>
                <a:cs typeface="Arial"/>
              </a:rPr>
              <a:t>سابق حتى النهاية </a:t>
            </a:r>
            <a:r>
              <a:rPr lang="ar-EG" sz="1000" spc="-10" dirty="0">
                <a:solidFill>
                  <a:srgbClr val="4C4D4F"/>
                </a:solidFill>
                <a:latin typeface="Arial"/>
                <a:cs typeface="Arial"/>
              </a:rPr>
              <a:t>التعليمي كيف يمكن للمشاركين انشاء مشاريعهم الخاصة. عاين البرنامج التعليمي قبل بدء ورشة العمل، وحاول اتباع الخطوات </a:t>
            </a:r>
            <a:r>
              <a:rPr lang="ar-EG" sz="1000" spc="-10" dirty="0" smtClean="0">
                <a:solidFill>
                  <a:srgbClr val="4C4D4F"/>
                </a:solidFill>
                <a:latin typeface="Arial"/>
                <a:cs typeface="Arial"/>
              </a:rPr>
              <a:t>الأولى:</a:t>
            </a:r>
            <a:endParaRPr lang="ar-EG" sz="1000" spc="-10" dirty="0">
              <a:solidFill>
                <a:srgbClr val="4C4D4F"/>
              </a:solidFill>
              <a:latin typeface="Arial"/>
              <a:cs typeface="Arial"/>
            </a:endParaRPr>
          </a:p>
          <a:p>
            <a:pPr algn="r" rtl="1"/>
            <a:r>
              <a:rPr sz="1000" b="1" u="sng" spc="10" dirty="0" smtClean="0">
                <a:solidFill>
                  <a:srgbClr val="B46628"/>
                </a:solidFill>
                <a:latin typeface="Arial"/>
                <a:cs typeface="Arial"/>
              </a:rPr>
              <a:t>scratch.mit.edu/racegame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23575" y="3224527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0"/>
                </a:moveTo>
                <a:lnTo>
                  <a:pt x="0" y="97409"/>
                </a:lnTo>
                <a:lnTo>
                  <a:pt x="97409" y="97409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2383916" y="3214351"/>
            <a:ext cx="2218055" cy="704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algn="r" rtl="1">
              <a:lnSpc>
                <a:spcPct val="100000"/>
              </a:lnSpc>
            </a:pPr>
            <a:r>
              <a:rPr lang="ar-EG" sz="1000" b="1" spc="-5" dirty="0" smtClean="0">
                <a:solidFill>
                  <a:srgbClr val="B46628"/>
                </a:solidFill>
                <a:latin typeface="Arial"/>
                <a:cs typeface="Arial"/>
              </a:rPr>
              <a:t>اطبع بطاقات النشاط</a:t>
            </a:r>
            <a:endParaRPr sz="1000" dirty="0">
              <a:latin typeface="Arial"/>
              <a:cs typeface="Arial"/>
            </a:endParaRPr>
          </a:p>
          <a:p>
            <a:pPr marL="12700" marR="5080" algn="r" rtl="1">
              <a:lnSpc>
                <a:spcPct val="108300"/>
              </a:lnSpc>
              <a:spcBef>
                <a:spcPts val="525"/>
              </a:spcBef>
            </a:pPr>
            <a:r>
              <a:rPr lang="ar-EG" sz="1000" dirty="0"/>
              <a:t>ا</a:t>
            </a:r>
            <a:r>
              <a:rPr lang="ar-EG" sz="1000" spc="-10" dirty="0">
                <a:solidFill>
                  <a:srgbClr val="4C4D4F"/>
                </a:solidFill>
                <a:latin typeface="Arial"/>
                <a:cs typeface="Arial"/>
              </a:rPr>
              <a:t>طبع مجموعات قليلة من </a:t>
            </a:r>
            <a:r>
              <a:rPr lang="ar-EG" sz="1000" spc="-10" dirty="0" smtClean="0">
                <a:solidFill>
                  <a:srgbClr val="4C4D4F"/>
                </a:solidFill>
                <a:latin typeface="Arial"/>
                <a:cs typeface="Arial"/>
              </a:rPr>
              <a:t>بطاقات </a:t>
            </a:r>
            <a:r>
              <a:rPr lang="ar-EG" sz="1000" i="1" spc="-10" dirty="0">
                <a:solidFill>
                  <a:srgbClr val="4C4D4F"/>
                </a:solidFill>
                <a:latin typeface="Arial"/>
                <a:cs typeface="Arial"/>
              </a:rPr>
              <a:t>سابق حتى </a:t>
            </a:r>
            <a:r>
              <a:rPr lang="ar-EG" sz="1000" i="1" spc="-10" dirty="0" smtClean="0">
                <a:solidFill>
                  <a:srgbClr val="4C4D4F"/>
                </a:solidFill>
                <a:latin typeface="Arial"/>
                <a:cs typeface="Arial"/>
              </a:rPr>
              <a:t>النهاية </a:t>
            </a:r>
            <a:r>
              <a:rPr lang="ar-EG" sz="1000" spc="-10" dirty="0" smtClean="0">
                <a:solidFill>
                  <a:srgbClr val="4C4D4F"/>
                </a:solidFill>
                <a:latin typeface="Arial"/>
                <a:cs typeface="Arial"/>
              </a:rPr>
              <a:t>كي تكون متاحة </a:t>
            </a:r>
            <a:r>
              <a:rPr lang="ar-EG" sz="1000" spc="-10" dirty="0">
                <a:solidFill>
                  <a:srgbClr val="4C4D4F"/>
                </a:solidFill>
                <a:latin typeface="Arial"/>
                <a:cs typeface="Arial"/>
              </a:rPr>
              <a:t>للمشاركين اثناء ورشة العمل.</a:t>
            </a:r>
          </a:p>
          <a:p>
            <a:pPr algn="r" rtl="1"/>
            <a:r>
              <a:rPr sz="1000" b="1" u="sng" spc="10" dirty="0" smtClean="0">
                <a:solidFill>
                  <a:srgbClr val="B46628"/>
                </a:solidFill>
                <a:latin typeface="Arial"/>
                <a:cs typeface="Arial"/>
              </a:rPr>
              <a:t>scratch.mit.edu/racegame/cards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98086" y="561317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0"/>
                </a:moveTo>
                <a:lnTo>
                  <a:pt x="0" y="97408"/>
                </a:lnTo>
                <a:lnTo>
                  <a:pt x="97409" y="97408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/>
          <p:nvPr/>
        </p:nvSpPr>
        <p:spPr>
          <a:xfrm>
            <a:off x="678701" y="5596978"/>
            <a:ext cx="3917379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algn="r" rtl="1">
              <a:lnSpc>
                <a:spcPct val="100000"/>
              </a:lnSpc>
            </a:pPr>
            <a:r>
              <a:rPr lang="ar-EG" sz="1000" b="1" spc="30" dirty="0" smtClean="0">
                <a:solidFill>
                  <a:srgbClr val="B46628"/>
                </a:solidFill>
                <a:latin typeface="Arial"/>
                <a:cs typeface="Arial"/>
              </a:rPr>
              <a:t>كن متأكدًا من امتلاك المشاركين لحساب «</a:t>
            </a:r>
            <a:r>
              <a:rPr lang="en-US" sz="1000" b="1" spc="30" dirty="0" smtClean="0">
                <a:solidFill>
                  <a:srgbClr val="B46628"/>
                </a:solidFill>
                <a:latin typeface="Arial"/>
                <a:cs typeface="Arial"/>
              </a:rPr>
              <a:t>Scratch</a:t>
            </a:r>
            <a:r>
              <a:rPr lang="ar-EG" sz="1000" b="1" spc="30" dirty="0" smtClean="0">
                <a:solidFill>
                  <a:srgbClr val="B46628"/>
                </a:solidFill>
                <a:latin typeface="Arial"/>
                <a:cs typeface="Arial"/>
              </a:rPr>
              <a:t>»</a:t>
            </a:r>
            <a:endParaRPr sz="1000" dirty="0">
              <a:latin typeface="Arial"/>
              <a:cs typeface="Arial"/>
            </a:endParaRPr>
          </a:p>
          <a:p>
            <a:pPr marL="12700" marR="5080" algn="just" rtl="1">
              <a:lnSpc>
                <a:spcPct val="108300"/>
              </a:lnSpc>
              <a:spcBef>
                <a:spcPts val="525"/>
              </a:spcBef>
            </a:pP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يمكن </a:t>
            </a:r>
            <a:r>
              <a:rPr lang="ar-EG" sz="1000" dirty="0">
                <a:solidFill>
                  <a:srgbClr val="4C4D4F"/>
                </a:solidFill>
                <a:latin typeface="Arial"/>
                <a:cs typeface="Arial"/>
              </a:rPr>
              <a:t>للمشاركين التسجيل للحصول على حساب </a:t>
            </a: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«</a:t>
            </a:r>
            <a:r>
              <a:rPr lang="en-US" sz="1000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» </a:t>
            </a:r>
            <a:r>
              <a:rPr lang="ar-EG" sz="1000" dirty="0">
                <a:solidFill>
                  <a:srgbClr val="4C4D4F"/>
                </a:solidFill>
                <a:latin typeface="Arial"/>
                <a:cs typeface="Arial"/>
              </a:rPr>
              <a:t>خاص بهم، أو يمكنك انشاء حسابات للطلبة في حالة امتلاكك لحساب معلم. كي تطلب حساب معلم، اذهب الي</a:t>
            </a: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: </a:t>
            </a:r>
            <a:r>
              <a:rPr lang="en-US" sz="1000" b="1" u="sng" spc="5" dirty="0">
                <a:solidFill>
                  <a:srgbClr val="B46628"/>
                </a:solidFill>
                <a:latin typeface="Arial"/>
                <a:cs typeface="Arial"/>
              </a:rPr>
              <a:t>scratch.mit.edu/educators</a:t>
            </a:r>
          </a:p>
          <a:p>
            <a:pPr marL="12700" marR="5080" algn="r">
              <a:lnSpc>
                <a:spcPct val="108300"/>
              </a:lnSpc>
              <a:spcBef>
                <a:spcPts val="525"/>
              </a:spcBef>
            </a:pPr>
            <a:endParaRPr sz="1000" dirty="0">
              <a:solidFill>
                <a:srgbClr val="4C4D4F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23575" y="6675383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90">
                <a:moveTo>
                  <a:pt x="0" y="0"/>
                </a:moveTo>
                <a:lnTo>
                  <a:pt x="0" y="97409"/>
                </a:lnTo>
                <a:lnTo>
                  <a:pt x="97409" y="97409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2721780" y="6661967"/>
            <a:ext cx="175196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5" dirty="0" smtClean="0">
                <a:solidFill>
                  <a:srgbClr val="B46628"/>
                </a:solidFill>
                <a:latin typeface="Arial"/>
                <a:cs typeface="Arial"/>
              </a:rPr>
              <a:t>قم بضبط أجهزة الكمبيوتر واللاب توب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22122" y="1762965"/>
            <a:ext cx="707529" cy="1127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722122" y="1762978"/>
            <a:ext cx="708025" cy="1127760"/>
          </a:xfrm>
          <a:custGeom>
            <a:avLst/>
            <a:gdLst/>
            <a:ahLst/>
            <a:cxnLst/>
            <a:rect l="l" t="t" r="r" b="b"/>
            <a:pathLst>
              <a:path w="708025" h="1127760">
                <a:moveTo>
                  <a:pt x="57632" y="0"/>
                </a:moveTo>
                <a:lnTo>
                  <a:pt x="24313" y="900"/>
                </a:lnTo>
                <a:lnTo>
                  <a:pt x="7204" y="7204"/>
                </a:lnTo>
                <a:lnTo>
                  <a:pt x="900" y="24313"/>
                </a:lnTo>
                <a:lnTo>
                  <a:pt x="0" y="57632"/>
                </a:lnTo>
                <a:lnTo>
                  <a:pt x="0" y="1069848"/>
                </a:lnTo>
                <a:lnTo>
                  <a:pt x="900" y="1103159"/>
                </a:lnTo>
                <a:lnTo>
                  <a:pt x="7204" y="1120265"/>
                </a:lnTo>
                <a:lnTo>
                  <a:pt x="24313" y="1126567"/>
                </a:lnTo>
                <a:lnTo>
                  <a:pt x="57632" y="1127467"/>
                </a:lnTo>
                <a:lnTo>
                  <a:pt x="649909" y="1127467"/>
                </a:lnTo>
                <a:lnTo>
                  <a:pt x="683221" y="1126567"/>
                </a:lnTo>
                <a:lnTo>
                  <a:pt x="700327" y="1120265"/>
                </a:lnTo>
                <a:lnTo>
                  <a:pt x="706629" y="1103159"/>
                </a:lnTo>
                <a:lnTo>
                  <a:pt x="707529" y="1069848"/>
                </a:lnTo>
                <a:lnTo>
                  <a:pt x="707529" y="57632"/>
                </a:lnTo>
                <a:lnTo>
                  <a:pt x="706629" y="24313"/>
                </a:lnTo>
                <a:lnTo>
                  <a:pt x="700327" y="7204"/>
                </a:lnTo>
                <a:lnTo>
                  <a:pt x="683221" y="900"/>
                </a:lnTo>
                <a:lnTo>
                  <a:pt x="649909" y="0"/>
                </a:lnTo>
                <a:lnTo>
                  <a:pt x="57632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700665" y="3202441"/>
            <a:ext cx="1289977" cy="916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700494" y="3208617"/>
            <a:ext cx="1290320" cy="916940"/>
          </a:xfrm>
          <a:custGeom>
            <a:avLst/>
            <a:gdLst/>
            <a:ahLst/>
            <a:cxnLst/>
            <a:rect l="l" t="t" r="r" b="b"/>
            <a:pathLst>
              <a:path w="1290320" h="916939">
                <a:moveTo>
                  <a:pt x="41910" y="0"/>
                </a:moveTo>
                <a:lnTo>
                  <a:pt x="17680" y="654"/>
                </a:lnTo>
                <a:lnTo>
                  <a:pt x="5238" y="5238"/>
                </a:lnTo>
                <a:lnTo>
                  <a:pt x="654" y="17680"/>
                </a:lnTo>
                <a:lnTo>
                  <a:pt x="0" y="41910"/>
                </a:lnTo>
                <a:lnTo>
                  <a:pt x="0" y="874522"/>
                </a:lnTo>
                <a:lnTo>
                  <a:pt x="654" y="898751"/>
                </a:lnTo>
                <a:lnTo>
                  <a:pt x="5238" y="911193"/>
                </a:lnTo>
                <a:lnTo>
                  <a:pt x="17680" y="915777"/>
                </a:lnTo>
                <a:lnTo>
                  <a:pt x="41910" y="916432"/>
                </a:lnTo>
                <a:lnTo>
                  <a:pt x="1248067" y="916432"/>
                </a:lnTo>
                <a:lnTo>
                  <a:pt x="1272296" y="915777"/>
                </a:lnTo>
                <a:lnTo>
                  <a:pt x="1284738" y="911193"/>
                </a:lnTo>
                <a:lnTo>
                  <a:pt x="1289322" y="898751"/>
                </a:lnTo>
                <a:lnTo>
                  <a:pt x="1289977" y="874522"/>
                </a:lnTo>
                <a:lnTo>
                  <a:pt x="1289977" y="41910"/>
                </a:lnTo>
                <a:lnTo>
                  <a:pt x="1289322" y="17680"/>
                </a:lnTo>
                <a:lnTo>
                  <a:pt x="1284738" y="5238"/>
                </a:lnTo>
                <a:lnTo>
                  <a:pt x="1272296" y="654"/>
                </a:lnTo>
                <a:lnTo>
                  <a:pt x="1248067" y="0"/>
                </a:lnTo>
                <a:lnTo>
                  <a:pt x="4191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709676" y="304800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709676" y="544830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709676" y="647700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709676" y="427990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4498086" y="445642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0"/>
                </a:moveTo>
                <a:lnTo>
                  <a:pt x="0" y="97409"/>
                </a:lnTo>
                <a:lnTo>
                  <a:pt x="97409" y="97409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 txBox="1"/>
          <p:nvPr/>
        </p:nvSpPr>
        <p:spPr>
          <a:xfrm>
            <a:off x="698500" y="4439495"/>
            <a:ext cx="3923029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algn="r" rtl="1">
              <a:lnSpc>
                <a:spcPct val="100000"/>
              </a:lnSpc>
            </a:pPr>
            <a:r>
              <a:rPr lang="ar-EG" sz="1000" b="1" spc="-10" dirty="0" smtClean="0">
                <a:solidFill>
                  <a:srgbClr val="B46628"/>
                </a:solidFill>
                <a:latin typeface="Arial"/>
                <a:cs typeface="Arial"/>
              </a:rPr>
              <a:t>اطبع لبنات «</a:t>
            </a:r>
            <a:r>
              <a:rPr lang="en-US" sz="1000" b="1" spc="-10" dirty="0" smtClean="0">
                <a:solidFill>
                  <a:srgbClr val="B46628"/>
                </a:solidFill>
                <a:latin typeface="Arial"/>
                <a:cs typeface="Arial"/>
              </a:rPr>
              <a:t>Scratch</a:t>
            </a:r>
            <a:r>
              <a:rPr lang="ar-EG" sz="1000" b="1" spc="-10" dirty="0" smtClean="0">
                <a:solidFill>
                  <a:srgbClr val="B46628"/>
                </a:solidFill>
                <a:latin typeface="Arial"/>
                <a:cs typeface="Arial"/>
              </a:rPr>
              <a:t>» كبيرة للنشاط التحفيزي</a:t>
            </a:r>
            <a:endParaRPr sz="1000" dirty="0">
              <a:latin typeface="Arial"/>
              <a:cs typeface="Arial"/>
            </a:endParaRPr>
          </a:p>
          <a:p>
            <a:pPr marL="12700" marR="5080" algn="just" rtl="1">
              <a:lnSpc>
                <a:spcPct val="108300"/>
              </a:lnSpc>
              <a:spcBef>
                <a:spcPts val="525"/>
              </a:spcBef>
            </a:pPr>
            <a:r>
              <a:rPr lang="ar-EG" sz="1000" spc="-15" dirty="0" smtClean="0">
                <a:solidFill>
                  <a:srgbClr val="4C4D4F"/>
                </a:solidFill>
                <a:latin typeface="Arial"/>
                <a:cs typeface="Arial"/>
              </a:rPr>
              <a:t>لتنفيذ النشاط التحفيزي «قطة </a:t>
            </a:r>
            <a:r>
              <a:rPr lang="en-US" sz="1000" spc="-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1000" spc="-15" dirty="0" smtClean="0">
                <a:solidFill>
                  <a:srgbClr val="4C4D4F"/>
                </a:solidFill>
                <a:latin typeface="Arial"/>
                <a:cs typeface="Arial"/>
              </a:rPr>
              <a:t> تقول»، اطبع لبنات نشاط «</a:t>
            </a:r>
            <a:r>
              <a:rPr lang="en-US" sz="1000" spc="-1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1000" spc="-15" dirty="0" smtClean="0">
                <a:solidFill>
                  <a:srgbClr val="4C4D4F"/>
                </a:solidFill>
                <a:latin typeface="Arial"/>
                <a:cs typeface="Arial"/>
              </a:rPr>
              <a:t>» تحتوي على أوامر يمكن للمشاركين تنفيذها (مثل تحرك خطوتين أو استدر 90 درجة أو قل مرحبًا لمدة ثانيتين). يمكنك تحميل مجلد يحتوي على لبنات نشاط قابلة للطباعة من هنا:</a:t>
            </a:r>
            <a:endParaRPr lang="ar-EG" sz="1000" spc="-15" dirty="0">
              <a:solidFill>
                <a:srgbClr val="4C4D4F"/>
              </a:solidFill>
              <a:latin typeface="Arial"/>
              <a:cs typeface="Arial"/>
            </a:endParaRPr>
          </a:p>
          <a:p>
            <a:pPr marL="12700" marR="5080" algn="r" rtl="1">
              <a:lnSpc>
                <a:spcPct val="108300"/>
              </a:lnSpc>
              <a:spcBef>
                <a:spcPts val="525"/>
              </a:spcBef>
            </a:pPr>
            <a:r>
              <a:rPr sz="1000" spc="1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b="1" u="sng" spc="5" dirty="0">
                <a:solidFill>
                  <a:srgbClr val="B46628"/>
                </a:solidFill>
                <a:latin typeface="Arial"/>
                <a:cs typeface="Arial"/>
              </a:rPr>
              <a:t>bit.ly/scratchblocks-to-print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534973" y="7108529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90">
                <a:moveTo>
                  <a:pt x="0" y="0"/>
                </a:moveTo>
                <a:lnTo>
                  <a:pt x="0" y="97409"/>
                </a:lnTo>
                <a:lnTo>
                  <a:pt x="97409" y="97409"/>
                </a:lnTo>
                <a:lnTo>
                  <a:pt x="9740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 txBox="1"/>
          <p:nvPr/>
        </p:nvSpPr>
        <p:spPr>
          <a:xfrm>
            <a:off x="1465566" y="7083007"/>
            <a:ext cx="30321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5" dirty="0" smtClean="0">
                <a:solidFill>
                  <a:srgbClr val="B46628"/>
                </a:solidFill>
                <a:latin typeface="Arial"/>
                <a:cs typeface="Arial"/>
              </a:rPr>
              <a:t>وفر كمبيوتر بجهاز عرض أو شاشة كبيرة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9676" y="693420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B4662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 txBox="1"/>
          <p:nvPr/>
        </p:nvSpPr>
        <p:spPr>
          <a:xfrm>
            <a:off x="46680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7099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1" name="object 40"/>
          <p:cNvSpPr txBox="1">
            <a:spLocks/>
          </p:cNvSpPr>
          <p:nvPr/>
        </p:nvSpPr>
        <p:spPr>
          <a:xfrm>
            <a:off x="5610351" y="7420428"/>
            <a:ext cx="22312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62" name="object 40"/>
          <p:cNvSpPr txBox="1">
            <a:spLocks/>
          </p:cNvSpPr>
          <p:nvPr/>
        </p:nvSpPr>
        <p:spPr>
          <a:xfrm>
            <a:off x="549837" y="7420428"/>
            <a:ext cx="21068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751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2250" y="146227"/>
            <a:ext cx="720054" cy="2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9052596" y="150291"/>
            <a:ext cx="720054" cy="2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628896" y="742441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39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39" y="182879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79" y="91439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39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9671050" y="74269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40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40" y="182880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80" y="91440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40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610352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614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136515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717679" y="6108700"/>
            <a:ext cx="4111625" cy="1066800"/>
          </a:xfrm>
          <a:custGeom>
            <a:avLst/>
            <a:gdLst/>
            <a:ahLst/>
            <a:cxnLst/>
            <a:rect l="l" t="t" r="r" b="b"/>
            <a:pathLst>
              <a:path w="4111625" h="1066800">
                <a:moveTo>
                  <a:pt x="411140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066800"/>
                </a:lnTo>
                <a:lnTo>
                  <a:pt x="3997109" y="1066800"/>
                </a:lnTo>
                <a:lnTo>
                  <a:pt x="4063188" y="1065014"/>
                </a:lnTo>
                <a:lnTo>
                  <a:pt x="4097121" y="1052512"/>
                </a:lnTo>
                <a:lnTo>
                  <a:pt x="4109623" y="1018579"/>
                </a:lnTo>
                <a:lnTo>
                  <a:pt x="4111409" y="952500"/>
                </a:lnTo>
                <a:lnTo>
                  <a:pt x="4111409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755170" y="6146190"/>
            <a:ext cx="4037329" cy="278130"/>
          </a:xfrm>
          <a:custGeom>
            <a:avLst/>
            <a:gdLst/>
            <a:ahLst/>
            <a:cxnLst/>
            <a:rect l="l" t="t" r="r" b="b"/>
            <a:pathLst>
              <a:path w="4037329" h="278129">
                <a:moveTo>
                  <a:pt x="403707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7076" y="277977"/>
                </a:lnTo>
                <a:lnTo>
                  <a:pt x="4037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720359" y="1993900"/>
            <a:ext cx="4111625" cy="1283335"/>
          </a:xfrm>
          <a:custGeom>
            <a:avLst/>
            <a:gdLst/>
            <a:ahLst/>
            <a:cxnLst/>
            <a:rect l="l" t="t" r="r" b="b"/>
            <a:pathLst>
              <a:path w="4111625" h="1283335">
                <a:moveTo>
                  <a:pt x="411140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283208"/>
                </a:lnTo>
                <a:lnTo>
                  <a:pt x="3997109" y="1283208"/>
                </a:lnTo>
                <a:lnTo>
                  <a:pt x="4063188" y="1281422"/>
                </a:lnTo>
                <a:lnTo>
                  <a:pt x="4097121" y="1268920"/>
                </a:lnTo>
                <a:lnTo>
                  <a:pt x="4109623" y="1234987"/>
                </a:lnTo>
                <a:lnTo>
                  <a:pt x="4111409" y="1168908"/>
                </a:lnTo>
                <a:lnTo>
                  <a:pt x="4111409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85800" y="3810000"/>
            <a:ext cx="4111625" cy="1587500"/>
          </a:xfrm>
          <a:custGeom>
            <a:avLst/>
            <a:gdLst/>
            <a:ahLst/>
            <a:cxnLst/>
            <a:rect l="l" t="t" r="r" b="b"/>
            <a:pathLst>
              <a:path w="4111625" h="1587500">
                <a:moveTo>
                  <a:pt x="411140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587500"/>
                </a:lnTo>
                <a:lnTo>
                  <a:pt x="3997109" y="1587500"/>
                </a:lnTo>
                <a:lnTo>
                  <a:pt x="4063188" y="1585714"/>
                </a:lnTo>
                <a:lnTo>
                  <a:pt x="4097121" y="1573212"/>
                </a:lnTo>
                <a:lnTo>
                  <a:pt x="4109623" y="1539279"/>
                </a:lnTo>
                <a:lnTo>
                  <a:pt x="4111409" y="1473200"/>
                </a:lnTo>
                <a:lnTo>
                  <a:pt x="4111409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23290" y="3847490"/>
            <a:ext cx="4037329" cy="278130"/>
          </a:xfrm>
          <a:custGeom>
            <a:avLst/>
            <a:gdLst/>
            <a:ahLst/>
            <a:cxnLst/>
            <a:rect l="l" t="t" r="r" b="b"/>
            <a:pathLst>
              <a:path w="4037329" h="278129">
                <a:moveTo>
                  <a:pt x="403707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7076" y="277977"/>
                </a:lnTo>
                <a:lnTo>
                  <a:pt x="4037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88277" y="1975281"/>
            <a:ext cx="4112895" cy="1728470"/>
          </a:xfrm>
          <a:custGeom>
            <a:avLst/>
            <a:gdLst/>
            <a:ahLst/>
            <a:cxnLst/>
            <a:rect l="l" t="t" r="r" b="b"/>
            <a:pathLst>
              <a:path w="4112895" h="1728470">
                <a:moveTo>
                  <a:pt x="4112323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728038"/>
                </a:lnTo>
                <a:lnTo>
                  <a:pt x="3998023" y="1728038"/>
                </a:lnTo>
                <a:lnTo>
                  <a:pt x="4064103" y="1726252"/>
                </a:lnTo>
                <a:lnTo>
                  <a:pt x="4098036" y="1713750"/>
                </a:lnTo>
                <a:lnTo>
                  <a:pt x="4110537" y="1679817"/>
                </a:lnTo>
                <a:lnTo>
                  <a:pt x="4112323" y="1613738"/>
                </a:lnTo>
                <a:lnTo>
                  <a:pt x="4112323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29691" y="2011781"/>
            <a:ext cx="4036695" cy="399415"/>
          </a:xfrm>
          <a:custGeom>
            <a:avLst/>
            <a:gdLst/>
            <a:ahLst/>
            <a:cxnLst/>
            <a:rect l="l" t="t" r="r" b="b"/>
            <a:pathLst>
              <a:path w="4036695" h="399414">
                <a:moveTo>
                  <a:pt x="40361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398830"/>
                </a:lnTo>
                <a:lnTo>
                  <a:pt x="4036161" y="398830"/>
                </a:lnTo>
                <a:lnTo>
                  <a:pt x="40361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5716955" y="3383597"/>
            <a:ext cx="4112895" cy="2624455"/>
          </a:xfrm>
          <a:custGeom>
            <a:avLst/>
            <a:gdLst/>
            <a:ahLst/>
            <a:cxnLst/>
            <a:rect l="l" t="t" r="r" b="b"/>
            <a:pathLst>
              <a:path w="4112895" h="2624454">
                <a:moveTo>
                  <a:pt x="4112844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624010"/>
                </a:lnTo>
                <a:lnTo>
                  <a:pt x="3998544" y="2624010"/>
                </a:lnTo>
                <a:lnTo>
                  <a:pt x="4064623" y="2622224"/>
                </a:lnTo>
                <a:lnTo>
                  <a:pt x="4098556" y="2609723"/>
                </a:lnTo>
                <a:lnTo>
                  <a:pt x="4111058" y="2575790"/>
                </a:lnTo>
                <a:lnTo>
                  <a:pt x="4112844" y="2509710"/>
                </a:lnTo>
                <a:lnTo>
                  <a:pt x="4112844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5757062" y="3418941"/>
            <a:ext cx="4036695" cy="413384"/>
          </a:xfrm>
          <a:custGeom>
            <a:avLst/>
            <a:gdLst/>
            <a:ahLst/>
            <a:cxnLst/>
            <a:rect l="l" t="t" r="r" b="b"/>
            <a:pathLst>
              <a:path w="4036695" h="413385">
                <a:moveTo>
                  <a:pt x="40361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413258"/>
                </a:lnTo>
                <a:lnTo>
                  <a:pt x="4036161" y="413258"/>
                </a:lnTo>
                <a:lnTo>
                  <a:pt x="40361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888508" y="767666"/>
            <a:ext cx="324485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800" b="1" spc="55" dirty="0" smtClean="0">
                <a:solidFill>
                  <a:srgbClr val="00AEEF"/>
                </a:solidFill>
                <a:latin typeface="Arial"/>
                <a:cs typeface="Arial"/>
              </a:rPr>
              <a:t>قم بأداء الخطوات الاولي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5047" y="2058832"/>
            <a:ext cx="233299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0000"/>
              </a:lnSpc>
            </a:pPr>
            <a:r>
              <a:rPr lang="ar-EG" sz="1000" b="1" dirty="0" smtClean="0">
                <a:solidFill>
                  <a:srgbClr val="00AEEF"/>
                </a:solidFill>
                <a:latin typeface="Arial"/>
                <a:cs typeface="Arial"/>
              </a:rPr>
              <a:t>اذهب الى «</a:t>
            </a:r>
            <a:r>
              <a:rPr lang="en-US" sz="1000" b="1" dirty="0" smtClean="0">
                <a:solidFill>
                  <a:srgbClr val="00AEEF"/>
                </a:solidFill>
                <a:latin typeface="Arial"/>
                <a:cs typeface="Arial"/>
              </a:rPr>
              <a:t>Scratch</a:t>
            </a:r>
            <a:r>
              <a:rPr lang="ar-EG" sz="1000" b="1" dirty="0" smtClean="0">
                <a:solidFill>
                  <a:srgbClr val="00AEEF"/>
                </a:solidFill>
                <a:latin typeface="Arial"/>
                <a:cs typeface="Arial"/>
              </a:rPr>
              <a:t>» لإنشاء مشروع جديد.</a:t>
            </a:r>
          </a:p>
          <a:p>
            <a:pPr marL="12700" marR="5080" algn="r" rtl="1">
              <a:lnSpc>
                <a:spcPct val="100000"/>
              </a:lnSpc>
            </a:pPr>
            <a:r>
              <a:rPr lang="ar-EG" sz="1000" b="1" dirty="0" smtClean="0">
                <a:solidFill>
                  <a:srgbClr val="00AEEF"/>
                </a:solidFill>
                <a:latin typeface="Arial"/>
                <a:cs typeface="Arial"/>
              </a:rPr>
              <a:t>اختر خلفية.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96477" y="725065"/>
            <a:ext cx="3548532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2700" b="1" spc="95" dirty="0" smtClean="0">
                <a:solidFill>
                  <a:srgbClr val="EA6955"/>
                </a:solidFill>
                <a:latin typeface="Arial"/>
                <a:cs typeface="Arial"/>
              </a:rPr>
              <a:t>     انشئ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558426" y="713092"/>
            <a:ext cx="188595" cy="142240"/>
          </a:xfrm>
          <a:custGeom>
            <a:avLst/>
            <a:gdLst/>
            <a:ahLst/>
            <a:cxnLst/>
            <a:rect l="l" t="t" r="r" b="b"/>
            <a:pathLst>
              <a:path w="188595" h="142240">
                <a:moveTo>
                  <a:pt x="172643" y="141846"/>
                </a:moveTo>
                <a:lnTo>
                  <a:pt x="15430" y="141846"/>
                </a:lnTo>
                <a:lnTo>
                  <a:pt x="6946" y="141846"/>
                </a:lnTo>
                <a:lnTo>
                  <a:pt x="0" y="134899"/>
                </a:lnTo>
                <a:lnTo>
                  <a:pt x="0" y="126415"/>
                </a:lnTo>
                <a:lnTo>
                  <a:pt x="0" y="15430"/>
                </a:lnTo>
                <a:lnTo>
                  <a:pt x="0" y="6946"/>
                </a:lnTo>
                <a:lnTo>
                  <a:pt x="6946" y="0"/>
                </a:lnTo>
                <a:lnTo>
                  <a:pt x="15430" y="0"/>
                </a:lnTo>
                <a:lnTo>
                  <a:pt x="172643" y="0"/>
                </a:lnTo>
                <a:lnTo>
                  <a:pt x="181127" y="0"/>
                </a:lnTo>
                <a:lnTo>
                  <a:pt x="188074" y="6946"/>
                </a:lnTo>
                <a:lnTo>
                  <a:pt x="188074" y="15430"/>
                </a:lnTo>
                <a:lnTo>
                  <a:pt x="188074" y="126415"/>
                </a:lnTo>
                <a:lnTo>
                  <a:pt x="188074" y="134899"/>
                </a:lnTo>
                <a:lnTo>
                  <a:pt x="181127" y="141846"/>
                </a:lnTo>
                <a:lnTo>
                  <a:pt x="172643" y="141846"/>
                </a:lnTo>
                <a:close/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9524606" y="858037"/>
            <a:ext cx="255904" cy="74930"/>
          </a:xfrm>
          <a:custGeom>
            <a:avLst/>
            <a:gdLst/>
            <a:ahLst/>
            <a:cxnLst/>
            <a:rect l="l" t="t" r="r" b="b"/>
            <a:pathLst>
              <a:path w="255904" h="74930">
                <a:moveTo>
                  <a:pt x="19253" y="74434"/>
                </a:moveTo>
                <a:lnTo>
                  <a:pt x="236473" y="74434"/>
                </a:lnTo>
                <a:lnTo>
                  <a:pt x="244388" y="72936"/>
                </a:lnTo>
                <a:lnTo>
                  <a:pt x="251247" y="68667"/>
                </a:lnTo>
                <a:lnTo>
                  <a:pt x="255529" y="61967"/>
                </a:lnTo>
                <a:lnTo>
                  <a:pt x="255714" y="53174"/>
                </a:lnTo>
                <a:lnTo>
                  <a:pt x="248897" y="38656"/>
                </a:lnTo>
                <a:lnTo>
                  <a:pt x="237391" y="21067"/>
                </a:lnTo>
                <a:lnTo>
                  <a:pt x="226557" y="6238"/>
                </a:lnTo>
                <a:lnTo>
                  <a:pt x="221754" y="0"/>
                </a:lnTo>
                <a:lnTo>
                  <a:pt x="33972" y="0"/>
                </a:lnTo>
                <a:lnTo>
                  <a:pt x="16353" y="22462"/>
                </a:lnTo>
                <a:lnTo>
                  <a:pt x="6942" y="35488"/>
                </a:lnTo>
                <a:lnTo>
                  <a:pt x="2552" y="44064"/>
                </a:lnTo>
                <a:lnTo>
                  <a:pt x="0" y="53174"/>
                </a:lnTo>
                <a:lnTo>
                  <a:pt x="190" y="61967"/>
                </a:lnTo>
                <a:lnTo>
                  <a:pt x="4473" y="68667"/>
                </a:lnTo>
                <a:lnTo>
                  <a:pt x="11333" y="72936"/>
                </a:lnTo>
                <a:lnTo>
                  <a:pt x="19253" y="74434"/>
                </a:lnTo>
                <a:close/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9547897" y="907878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5">
                <a:moveTo>
                  <a:pt x="0" y="0"/>
                </a:moveTo>
                <a:lnTo>
                  <a:pt x="208546" y="0"/>
                </a:lnTo>
              </a:path>
            </a:pathLst>
          </a:custGeom>
          <a:ln w="12890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9561626" y="88467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644" y="0"/>
                </a:lnTo>
              </a:path>
            </a:pathLst>
          </a:custGeom>
          <a:ln w="12890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9592335" y="752665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79" h="22859">
                <a:moveTo>
                  <a:pt x="30225" y="2247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9647643" y="733298"/>
            <a:ext cx="4445" cy="30480"/>
          </a:xfrm>
          <a:custGeom>
            <a:avLst/>
            <a:gdLst/>
            <a:ahLst/>
            <a:cxnLst/>
            <a:rect l="l" t="t" r="r" b="b"/>
            <a:pathLst>
              <a:path w="4445" h="30479">
                <a:moveTo>
                  <a:pt x="4305" y="2990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9681883" y="753173"/>
            <a:ext cx="31115" cy="21590"/>
          </a:xfrm>
          <a:custGeom>
            <a:avLst/>
            <a:gdLst/>
            <a:ahLst/>
            <a:cxnLst/>
            <a:rect l="l" t="t" r="r" b="b"/>
            <a:pathLst>
              <a:path w="31115" h="21590">
                <a:moveTo>
                  <a:pt x="30949" y="0"/>
                </a:moveTo>
                <a:lnTo>
                  <a:pt x="0" y="21475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9677590" y="799947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79" h="22859">
                <a:moveTo>
                  <a:pt x="30225" y="2247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9647643" y="807847"/>
            <a:ext cx="3810" cy="24765"/>
          </a:xfrm>
          <a:custGeom>
            <a:avLst/>
            <a:gdLst/>
            <a:ahLst/>
            <a:cxnLst/>
            <a:rect l="l" t="t" r="r" b="b"/>
            <a:pathLst>
              <a:path w="3809" h="24765">
                <a:moveTo>
                  <a:pt x="0" y="24650"/>
                </a:moveTo>
                <a:lnTo>
                  <a:pt x="339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9590189" y="801319"/>
            <a:ext cx="34925" cy="15240"/>
          </a:xfrm>
          <a:custGeom>
            <a:avLst/>
            <a:gdLst/>
            <a:ahLst/>
            <a:cxnLst/>
            <a:rect l="l" t="t" r="r" b="b"/>
            <a:pathLst>
              <a:path w="34925" h="15240">
                <a:moveTo>
                  <a:pt x="34518" y="0"/>
                </a:moveTo>
                <a:lnTo>
                  <a:pt x="0" y="15074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9446983" y="971537"/>
            <a:ext cx="40449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1">
              <a:lnSpc>
                <a:spcPct val="100000"/>
              </a:lnSpc>
            </a:pPr>
            <a:r>
              <a:rPr lang="ar-EG" sz="700" b="1" spc="25" dirty="0" smtClean="0">
                <a:solidFill>
                  <a:srgbClr val="EA6955"/>
                </a:solidFill>
                <a:latin typeface="Arial"/>
                <a:cs typeface="Arial"/>
              </a:rPr>
              <a:t>انشئ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 txBox="1"/>
          <p:nvPr/>
        </p:nvSpPr>
        <p:spPr>
          <a:xfrm>
            <a:off x="4395892" y="976711"/>
            <a:ext cx="44195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ar-EG" sz="700" b="1" spc="40" dirty="0" smtClean="0">
                <a:solidFill>
                  <a:srgbClr val="00AEEF"/>
                </a:solidFill>
                <a:latin typeface="Arial"/>
                <a:cs typeface="Arial"/>
              </a:rPr>
              <a:t>تخيل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28645" y="690186"/>
            <a:ext cx="202565" cy="184785"/>
          </a:xfrm>
          <a:custGeom>
            <a:avLst/>
            <a:gdLst/>
            <a:ahLst/>
            <a:cxnLst/>
            <a:rect l="l" t="t" r="r" b="b"/>
            <a:pathLst>
              <a:path w="202564" h="184784">
                <a:moveTo>
                  <a:pt x="198993" y="128494"/>
                </a:moveTo>
                <a:lnTo>
                  <a:pt x="202184" y="112639"/>
                </a:lnTo>
                <a:lnTo>
                  <a:pt x="199037" y="97242"/>
                </a:lnTo>
                <a:lnTo>
                  <a:pt x="190270" y="84031"/>
                </a:lnTo>
                <a:lnTo>
                  <a:pt x="176603" y="74734"/>
                </a:lnTo>
                <a:lnTo>
                  <a:pt x="174240" y="73731"/>
                </a:lnTo>
                <a:lnTo>
                  <a:pt x="171840" y="72969"/>
                </a:lnTo>
                <a:lnTo>
                  <a:pt x="169414" y="72410"/>
                </a:lnTo>
                <a:lnTo>
                  <a:pt x="170773" y="70505"/>
                </a:lnTo>
                <a:lnTo>
                  <a:pt x="171942" y="68448"/>
                </a:lnTo>
                <a:lnTo>
                  <a:pt x="172881" y="66251"/>
                </a:lnTo>
                <a:lnTo>
                  <a:pt x="175343" y="49332"/>
                </a:lnTo>
                <a:lnTo>
                  <a:pt x="169678" y="32247"/>
                </a:lnTo>
                <a:lnTo>
                  <a:pt x="156997" y="16952"/>
                </a:lnTo>
                <a:lnTo>
                  <a:pt x="138414" y="5405"/>
                </a:lnTo>
                <a:lnTo>
                  <a:pt x="117208" y="0"/>
                </a:lnTo>
                <a:lnTo>
                  <a:pt x="97391" y="1451"/>
                </a:lnTo>
                <a:lnTo>
                  <a:pt x="81144" y="9200"/>
                </a:lnTo>
                <a:lnTo>
                  <a:pt x="70646" y="22690"/>
                </a:lnTo>
                <a:lnTo>
                  <a:pt x="68856" y="26919"/>
                </a:lnTo>
                <a:lnTo>
                  <a:pt x="68005" y="31351"/>
                </a:lnTo>
                <a:lnTo>
                  <a:pt x="68005" y="35847"/>
                </a:lnTo>
                <a:lnTo>
                  <a:pt x="65236" y="33802"/>
                </a:lnTo>
                <a:lnTo>
                  <a:pt x="62176" y="32024"/>
                </a:lnTo>
                <a:lnTo>
                  <a:pt x="58861" y="30615"/>
                </a:lnTo>
                <a:lnTo>
                  <a:pt x="42174" y="27014"/>
                </a:lnTo>
                <a:lnTo>
                  <a:pt x="26131" y="29748"/>
                </a:lnTo>
                <a:lnTo>
                  <a:pt x="12525" y="38144"/>
                </a:lnTo>
                <a:lnTo>
                  <a:pt x="3146" y="51532"/>
                </a:lnTo>
                <a:lnTo>
                  <a:pt x="0" y="66040"/>
                </a:lnTo>
                <a:lnTo>
                  <a:pt x="2263" y="80349"/>
                </a:lnTo>
                <a:lnTo>
                  <a:pt x="9375" y="93156"/>
                </a:lnTo>
                <a:lnTo>
                  <a:pt x="20774" y="103157"/>
                </a:lnTo>
                <a:lnTo>
                  <a:pt x="19364" y="104275"/>
                </a:lnTo>
                <a:lnTo>
                  <a:pt x="18043" y="105532"/>
                </a:lnTo>
                <a:lnTo>
                  <a:pt x="16837" y="106929"/>
                </a:lnTo>
                <a:lnTo>
                  <a:pt x="10857" y="118587"/>
                </a:lnTo>
                <a:lnTo>
                  <a:pt x="10367" y="131861"/>
                </a:lnTo>
                <a:lnTo>
                  <a:pt x="15110" y="145146"/>
                </a:lnTo>
                <a:lnTo>
                  <a:pt x="24825" y="156840"/>
                </a:lnTo>
                <a:lnTo>
                  <a:pt x="36653" y="164131"/>
                </a:lnTo>
                <a:lnTo>
                  <a:pt x="49263" y="167146"/>
                </a:lnTo>
                <a:lnTo>
                  <a:pt x="61429" y="165884"/>
                </a:lnTo>
                <a:lnTo>
                  <a:pt x="71929" y="160345"/>
                </a:lnTo>
                <a:lnTo>
                  <a:pt x="75703" y="166676"/>
                </a:lnTo>
                <a:lnTo>
                  <a:pt x="80595" y="172313"/>
                </a:lnTo>
                <a:lnTo>
                  <a:pt x="86533" y="177081"/>
                </a:lnTo>
                <a:lnTo>
                  <a:pt x="93443" y="180805"/>
                </a:lnTo>
                <a:lnTo>
                  <a:pt x="109624" y="184220"/>
                </a:lnTo>
                <a:lnTo>
                  <a:pt x="125228" y="181392"/>
                </a:lnTo>
                <a:lnTo>
                  <a:pt x="150225" y="151493"/>
                </a:lnTo>
                <a:lnTo>
                  <a:pt x="165033" y="152834"/>
                </a:lnTo>
                <a:lnTo>
                  <a:pt x="178985" y="149104"/>
                </a:lnTo>
                <a:lnTo>
                  <a:pt x="190749" y="140819"/>
                </a:lnTo>
                <a:lnTo>
                  <a:pt x="198993" y="128494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4560861" y="886523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33337" y="16662"/>
                </a:moveTo>
                <a:lnTo>
                  <a:pt x="33337" y="25869"/>
                </a:lnTo>
                <a:lnTo>
                  <a:pt x="25882" y="33337"/>
                </a:lnTo>
                <a:lnTo>
                  <a:pt x="16675" y="33337"/>
                </a:lnTo>
                <a:lnTo>
                  <a:pt x="7467" y="33337"/>
                </a:lnTo>
                <a:lnTo>
                  <a:pt x="0" y="25869"/>
                </a:lnTo>
                <a:lnTo>
                  <a:pt x="0" y="16662"/>
                </a:lnTo>
                <a:lnTo>
                  <a:pt x="0" y="7467"/>
                </a:lnTo>
                <a:lnTo>
                  <a:pt x="7467" y="0"/>
                </a:lnTo>
                <a:lnTo>
                  <a:pt x="16675" y="0"/>
                </a:lnTo>
                <a:lnTo>
                  <a:pt x="25882" y="0"/>
                </a:lnTo>
                <a:lnTo>
                  <a:pt x="33337" y="7467"/>
                </a:lnTo>
                <a:lnTo>
                  <a:pt x="33337" y="16662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4524349" y="92264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20637" y="10312"/>
                </a:moveTo>
                <a:lnTo>
                  <a:pt x="20637" y="16014"/>
                </a:lnTo>
                <a:lnTo>
                  <a:pt x="16027" y="20637"/>
                </a:lnTo>
                <a:lnTo>
                  <a:pt x="10325" y="20637"/>
                </a:lnTo>
                <a:lnTo>
                  <a:pt x="4622" y="20637"/>
                </a:lnTo>
                <a:lnTo>
                  <a:pt x="0" y="16014"/>
                </a:lnTo>
                <a:lnTo>
                  <a:pt x="0" y="10312"/>
                </a:lnTo>
                <a:lnTo>
                  <a:pt x="0" y="4610"/>
                </a:lnTo>
                <a:lnTo>
                  <a:pt x="4622" y="0"/>
                </a:lnTo>
                <a:lnTo>
                  <a:pt x="10325" y="0"/>
                </a:lnTo>
                <a:lnTo>
                  <a:pt x="16027" y="0"/>
                </a:lnTo>
                <a:lnTo>
                  <a:pt x="20637" y="4610"/>
                </a:lnTo>
                <a:lnTo>
                  <a:pt x="20637" y="10312"/>
                </a:lnTo>
                <a:close/>
              </a:path>
            </a:pathLst>
          </a:custGeom>
          <a:ln w="1191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688736" y="5505538"/>
            <a:ext cx="4111625" cy="1263650"/>
          </a:xfrm>
          <a:custGeom>
            <a:avLst/>
            <a:gdLst/>
            <a:ahLst/>
            <a:cxnLst/>
            <a:rect l="l" t="t" r="r" b="b"/>
            <a:pathLst>
              <a:path w="4111625" h="1263650">
                <a:moveTo>
                  <a:pt x="4111409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263561"/>
                </a:lnTo>
                <a:lnTo>
                  <a:pt x="3997109" y="1263561"/>
                </a:lnTo>
                <a:lnTo>
                  <a:pt x="4063188" y="1261775"/>
                </a:lnTo>
                <a:lnTo>
                  <a:pt x="4097121" y="1249273"/>
                </a:lnTo>
                <a:lnTo>
                  <a:pt x="4109623" y="1215340"/>
                </a:lnTo>
                <a:lnTo>
                  <a:pt x="4111409" y="1149261"/>
                </a:lnTo>
                <a:lnTo>
                  <a:pt x="4111409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726226" y="5547169"/>
            <a:ext cx="4037329" cy="278130"/>
          </a:xfrm>
          <a:custGeom>
            <a:avLst/>
            <a:gdLst/>
            <a:ahLst/>
            <a:cxnLst/>
            <a:rect l="l" t="t" r="r" b="b"/>
            <a:pathLst>
              <a:path w="4037329" h="278129">
                <a:moveTo>
                  <a:pt x="403707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7076" y="277977"/>
                </a:lnTo>
                <a:lnTo>
                  <a:pt x="4037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1889207" y="5610919"/>
            <a:ext cx="27774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-20" dirty="0" smtClean="0">
                <a:solidFill>
                  <a:srgbClr val="00AEEF"/>
                </a:solidFill>
                <a:latin typeface="Arial"/>
                <a:cs typeface="Arial"/>
              </a:rPr>
              <a:t>اجعل كائنك يتحرك عندما تضغط مفتاحا.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90018" y="2536698"/>
            <a:ext cx="1778635" cy="686435"/>
          </a:xfrm>
          <a:custGeom>
            <a:avLst/>
            <a:gdLst/>
            <a:ahLst/>
            <a:cxnLst/>
            <a:rect l="l" t="t" r="r" b="b"/>
            <a:pathLst>
              <a:path w="1778634" h="686435">
                <a:moveTo>
                  <a:pt x="1592986" y="522008"/>
                </a:moveTo>
                <a:lnTo>
                  <a:pt x="1467065" y="522008"/>
                </a:lnTo>
                <a:lnTo>
                  <a:pt x="1476060" y="541061"/>
                </a:lnTo>
                <a:lnTo>
                  <a:pt x="1484520" y="584115"/>
                </a:lnTo>
                <a:lnTo>
                  <a:pt x="1480947" y="637074"/>
                </a:lnTo>
                <a:lnTo>
                  <a:pt x="1453845" y="685838"/>
                </a:lnTo>
                <a:lnTo>
                  <a:pt x="1547302" y="651109"/>
                </a:lnTo>
                <a:lnTo>
                  <a:pt x="1592948" y="622468"/>
                </a:lnTo>
                <a:lnTo>
                  <a:pt x="1603828" y="584554"/>
                </a:lnTo>
                <a:lnTo>
                  <a:pt x="1592986" y="522008"/>
                </a:lnTo>
                <a:close/>
              </a:path>
              <a:path w="1778634" h="686435">
                <a:moveTo>
                  <a:pt x="1698218" y="0"/>
                </a:moveTo>
                <a:lnTo>
                  <a:pt x="80276" y="0"/>
                </a:lnTo>
                <a:lnTo>
                  <a:pt x="33866" y="1707"/>
                </a:lnTo>
                <a:lnTo>
                  <a:pt x="10034" y="13657"/>
                </a:lnTo>
                <a:lnTo>
                  <a:pt x="1254" y="46093"/>
                </a:lnTo>
                <a:lnTo>
                  <a:pt x="0" y="109258"/>
                </a:lnTo>
                <a:lnTo>
                  <a:pt x="0" y="412750"/>
                </a:lnTo>
                <a:lnTo>
                  <a:pt x="1254" y="475914"/>
                </a:lnTo>
                <a:lnTo>
                  <a:pt x="10034" y="508350"/>
                </a:lnTo>
                <a:lnTo>
                  <a:pt x="33866" y="520300"/>
                </a:lnTo>
                <a:lnTo>
                  <a:pt x="80276" y="522008"/>
                </a:lnTo>
                <a:lnTo>
                  <a:pt x="1698218" y="522008"/>
                </a:lnTo>
                <a:lnTo>
                  <a:pt x="1744628" y="520300"/>
                </a:lnTo>
                <a:lnTo>
                  <a:pt x="1768460" y="508350"/>
                </a:lnTo>
                <a:lnTo>
                  <a:pt x="1777240" y="475914"/>
                </a:lnTo>
                <a:lnTo>
                  <a:pt x="1778495" y="412750"/>
                </a:lnTo>
                <a:lnTo>
                  <a:pt x="1778495" y="109258"/>
                </a:lnTo>
                <a:lnTo>
                  <a:pt x="1777240" y="46093"/>
                </a:lnTo>
                <a:lnTo>
                  <a:pt x="1768460" y="13657"/>
                </a:lnTo>
                <a:lnTo>
                  <a:pt x="1744628" y="1707"/>
                </a:lnTo>
                <a:lnTo>
                  <a:pt x="1698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7668514" y="2676296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7624381" y="2546134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34836" y="47269"/>
                </a:moveTo>
                <a:lnTo>
                  <a:pt x="29239" y="33754"/>
                </a:lnTo>
                <a:lnTo>
                  <a:pt x="21751" y="20872"/>
                </a:lnTo>
                <a:lnTo>
                  <a:pt x="12097" y="9371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6002654" y="2536698"/>
            <a:ext cx="1540510" cy="0"/>
          </a:xfrm>
          <a:custGeom>
            <a:avLst/>
            <a:gdLst/>
            <a:ahLst/>
            <a:cxnLst/>
            <a:rect l="l" t="t" r="r" b="b"/>
            <a:pathLst>
              <a:path w="1540509">
                <a:moveTo>
                  <a:pt x="154021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5893765" y="2556827"/>
            <a:ext cx="28575" cy="52069"/>
          </a:xfrm>
          <a:custGeom>
            <a:avLst/>
            <a:gdLst/>
            <a:ahLst/>
            <a:cxnLst/>
            <a:rect l="l" t="t" r="r" b="b"/>
            <a:pathLst>
              <a:path w="28575" h="52069">
                <a:moveTo>
                  <a:pt x="28117" y="0"/>
                </a:moveTo>
                <a:lnTo>
                  <a:pt x="19506" y="9067"/>
                </a:lnTo>
                <a:lnTo>
                  <a:pt x="11677" y="20510"/>
                </a:lnTo>
                <a:lnTo>
                  <a:pt x="5039" y="34611"/>
                </a:lnTo>
                <a:lnTo>
                  <a:pt x="0" y="5165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5890018" y="2688297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0"/>
                </a:moveTo>
                <a:lnTo>
                  <a:pt x="0" y="230797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5899302" y="3002000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0" y="0"/>
                </a:moveTo>
                <a:lnTo>
                  <a:pt x="5596" y="13515"/>
                </a:lnTo>
                <a:lnTo>
                  <a:pt x="13084" y="26396"/>
                </a:lnTo>
                <a:lnTo>
                  <a:pt x="22738" y="37897"/>
                </a:lnTo>
                <a:lnTo>
                  <a:pt x="34836" y="47269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6091351" y="3058706"/>
            <a:ext cx="1235075" cy="0"/>
          </a:xfrm>
          <a:custGeom>
            <a:avLst/>
            <a:gdLst/>
            <a:ahLst/>
            <a:cxnLst/>
            <a:rect l="l" t="t" r="r" b="b"/>
            <a:pathLst>
              <a:path w="1235075">
                <a:moveTo>
                  <a:pt x="0" y="0"/>
                </a:moveTo>
                <a:lnTo>
                  <a:pt x="1234554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7361237" y="3096437"/>
            <a:ext cx="13970" cy="102870"/>
          </a:xfrm>
          <a:custGeom>
            <a:avLst/>
            <a:gdLst/>
            <a:ahLst/>
            <a:cxnLst/>
            <a:rect l="l" t="t" r="r" b="b"/>
            <a:pathLst>
              <a:path w="13970" h="102869">
                <a:moveTo>
                  <a:pt x="9702" y="0"/>
                </a:moveTo>
                <a:lnTo>
                  <a:pt x="13233" y="23664"/>
                </a:lnTo>
                <a:lnTo>
                  <a:pt x="13766" y="49879"/>
                </a:lnTo>
                <a:lnTo>
                  <a:pt x="9842" y="76856"/>
                </a:lnTo>
                <a:lnTo>
                  <a:pt x="0" y="102806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7380947" y="3087751"/>
            <a:ext cx="104139" cy="118745"/>
          </a:xfrm>
          <a:custGeom>
            <a:avLst/>
            <a:gdLst/>
            <a:ahLst/>
            <a:cxnLst/>
            <a:rect l="l" t="t" r="r" b="b"/>
            <a:pathLst>
              <a:path w="104140" h="118744">
                <a:moveTo>
                  <a:pt x="0" y="118186"/>
                </a:moveTo>
                <a:lnTo>
                  <a:pt x="32354" y="99051"/>
                </a:lnTo>
                <a:lnTo>
                  <a:pt x="64963" y="72875"/>
                </a:lnTo>
                <a:lnTo>
                  <a:pt x="91072" y="39808"/>
                </a:lnTo>
                <a:lnTo>
                  <a:pt x="103924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7519301" y="3058706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33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636636" y="2986913"/>
            <a:ext cx="28575" cy="52069"/>
          </a:xfrm>
          <a:custGeom>
            <a:avLst/>
            <a:gdLst/>
            <a:ahLst/>
            <a:cxnLst/>
            <a:rect l="l" t="t" r="r" b="b"/>
            <a:pathLst>
              <a:path w="28575" h="52069">
                <a:moveTo>
                  <a:pt x="0" y="51650"/>
                </a:moveTo>
                <a:lnTo>
                  <a:pt x="8611" y="42589"/>
                </a:lnTo>
                <a:lnTo>
                  <a:pt x="16440" y="31145"/>
                </a:lnTo>
                <a:lnTo>
                  <a:pt x="23077" y="17041"/>
                </a:lnTo>
                <a:lnTo>
                  <a:pt x="28117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666596" y="2623959"/>
            <a:ext cx="1905" cy="40640"/>
          </a:xfrm>
          <a:custGeom>
            <a:avLst/>
            <a:gdLst/>
            <a:ahLst/>
            <a:cxnLst/>
            <a:rect l="l" t="t" r="r" b="b"/>
            <a:pathLst>
              <a:path w="1904" h="40639">
                <a:moveTo>
                  <a:pt x="1917" y="40347"/>
                </a:moveTo>
                <a:lnTo>
                  <a:pt x="1917" y="21996"/>
                </a:lnTo>
                <a:lnTo>
                  <a:pt x="1917" y="12928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7568882" y="2536698"/>
            <a:ext cx="41275" cy="3175"/>
          </a:xfrm>
          <a:custGeom>
            <a:avLst/>
            <a:gdLst/>
            <a:ahLst/>
            <a:cxnLst/>
            <a:rect l="l" t="t" r="r" b="b"/>
            <a:pathLst>
              <a:path w="41275" h="3175">
                <a:moveTo>
                  <a:pt x="41148" y="3073"/>
                </a:moveTo>
                <a:lnTo>
                  <a:pt x="34632" y="1104"/>
                </a:lnTo>
                <a:lnTo>
                  <a:pt x="27393" y="0"/>
                </a:lnTo>
                <a:lnTo>
                  <a:pt x="19354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5948756" y="2536698"/>
            <a:ext cx="41275" cy="4445"/>
          </a:xfrm>
          <a:custGeom>
            <a:avLst/>
            <a:gdLst/>
            <a:ahLst/>
            <a:cxnLst/>
            <a:rect l="l" t="t" r="r" b="b"/>
            <a:pathLst>
              <a:path w="41275" h="4444">
                <a:moveTo>
                  <a:pt x="40893" y="0"/>
                </a:moveTo>
                <a:lnTo>
                  <a:pt x="21539" y="0"/>
                </a:lnTo>
                <a:lnTo>
                  <a:pt x="12255" y="0"/>
                </a:lnTo>
                <a:lnTo>
                  <a:pt x="0" y="4305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5890018" y="2623959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1193" y="0"/>
                </a:moveTo>
                <a:lnTo>
                  <a:pt x="406" y="6794"/>
                </a:lnTo>
                <a:lnTo>
                  <a:pt x="0" y="14109"/>
                </a:lnTo>
                <a:lnTo>
                  <a:pt x="0" y="21996"/>
                </a:lnTo>
                <a:lnTo>
                  <a:pt x="0" y="40347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5890018" y="2931096"/>
            <a:ext cx="1905" cy="40640"/>
          </a:xfrm>
          <a:custGeom>
            <a:avLst/>
            <a:gdLst/>
            <a:ahLst/>
            <a:cxnLst/>
            <a:rect l="l" t="t" r="r" b="b"/>
            <a:pathLst>
              <a:path w="1904" h="40639">
                <a:moveTo>
                  <a:pt x="0" y="0"/>
                </a:moveTo>
                <a:lnTo>
                  <a:pt x="0" y="18351"/>
                </a:lnTo>
                <a:lnTo>
                  <a:pt x="0" y="27431"/>
                </a:lnTo>
                <a:lnTo>
                  <a:pt x="1917" y="40347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5948489" y="3055632"/>
            <a:ext cx="44450" cy="3175"/>
          </a:xfrm>
          <a:custGeom>
            <a:avLst/>
            <a:gdLst/>
            <a:ahLst/>
            <a:cxnLst/>
            <a:rect l="l" t="t" r="r" b="b"/>
            <a:pathLst>
              <a:path w="44450" h="3175">
                <a:moveTo>
                  <a:pt x="0" y="0"/>
                </a:moveTo>
                <a:lnTo>
                  <a:pt x="6515" y="1981"/>
                </a:lnTo>
                <a:lnTo>
                  <a:pt x="13754" y="3073"/>
                </a:lnTo>
                <a:lnTo>
                  <a:pt x="21805" y="3073"/>
                </a:lnTo>
                <a:lnTo>
                  <a:pt x="44348" y="3073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6025222" y="3058706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22542" y="0"/>
                </a:lnTo>
                <a:lnTo>
                  <a:pt x="4130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7338314" y="3058706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70" h="15875">
                <a:moveTo>
                  <a:pt x="0" y="0"/>
                </a:moveTo>
                <a:lnTo>
                  <a:pt x="18770" y="0"/>
                </a:lnTo>
                <a:lnTo>
                  <a:pt x="20383" y="698"/>
                </a:lnTo>
                <a:lnTo>
                  <a:pt x="23482" y="6502"/>
                </a:lnTo>
                <a:lnTo>
                  <a:pt x="26657" y="15709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7343864" y="3208972"/>
            <a:ext cx="16510" cy="13970"/>
          </a:xfrm>
          <a:custGeom>
            <a:avLst/>
            <a:gdLst/>
            <a:ahLst/>
            <a:cxnLst/>
            <a:rect l="l" t="t" r="r" b="b"/>
            <a:pathLst>
              <a:path w="16509" h="13969">
                <a:moveTo>
                  <a:pt x="11429" y="0"/>
                </a:moveTo>
                <a:lnTo>
                  <a:pt x="8127" y="4762"/>
                </a:lnTo>
                <a:lnTo>
                  <a:pt x="4330" y="9309"/>
                </a:lnTo>
                <a:lnTo>
                  <a:pt x="0" y="13563"/>
                </a:lnTo>
                <a:lnTo>
                  <a:pt x="6400" y="11315"/>
                </a:lnTo>
                <a:lnTo>
                  <a:pt x="16471" y="687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7483005" y="3058706"/>
            <a:ext cx="16510" cy="17780"/>
          </a:xfrm>
          <a:custGeom>
            <a:avLst/>
            <a:gdLst/>
            <a:ahLst/>
            <a:cxnLst/>
            <a:rect l="l" t="t" r="r" b="b"/>
            <a:pathLst>
              <a:path w="16509" h="17780">
                <a:moveTo>
                  <a:pt x="2209" y="17627"/>
                </a:moveTo>
                <a:lnTo>
                  <a:pt x="2031" y="11912"/>
                </a:lnTo>
                <a:lnTo>
                  <a:pt x="1308" y="6032"/>
                </a:lnTo>
                <a:lnTo>
                  <a:pt x="0" y="0"/>
                </a:lnTo>
                <a:lnTo>
                  <a:pt x="16332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7571905" y="3054413"/>
            <a:ext cx="38100" cy="4445"/>
          </a:xfrm>
          <a:custGeom>
            <a:avLst/>
            <a:gdLst/>
            <a:ahLst/>
            <a:cxnLst/>
            <a:rect l="l" t="t" r="r" b="b"/>
            <a:pathLst>
              <a:path w="38100" h="4444">
                <a:moveTo>
                  <a:pt x="0" y="4292"/>
                </a:moveTo>
                <a:lnTo>
                  <a:pt x="16332" y="4292"/>
                </a:lnTo>
                <a:lnTo>
                  <a:pt x="25615" y="4292"/>
                </a:lnTo>
                <a:lnTo>
                  <a:pt x="37871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7667320" y="2931096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40347"/>
                </a:moveTo>
                <a:lnTo>
                  <a:pt x="774" y="33566"/>
                </a:lnTo>
                <a:lnTo>
                  <a:pt x="1193" y="26238"/>
                </a:lnTo>
                <a:lnTo>
                  <a:pt x="1193" y="18351"/>
                </a:lnTo>
                <a:lnTo>
                  <a:pt x="1193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 txBox="1"/>
          <p:nvPr/>
        </p:nvSpPr>
        <p:spPr>
          <a:xfrm>
            <a:off x="5970523" y="2617838"/>
            <a:ext cx="1570990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8300"/>
              </a:lnSpc>
            </a:pPr>
            <a:r>
              <a:rPr lang="ar-EG" sz="1000" i="1" spc="-5" dirty="0" smtClean="0">
                <a:solidFill>
                  <a:srgbClr val="4C4D4F"/>
                </a:solidFill>
                <a:latin typeface="Arial"/>
                <a:cs typeface="Arial"/>
              </a:rPr>
              <a:t>ما هي </a:t>
            </a:r>
            <a:r>
              <a:rPr lang="ar-EG" sz="1000" i="1" spc="-5" dirty="0" smtClean="0">
                <a:solidFill>
                  <a:srgbClr val="4C4D4F"/>
                </a:solidFill>
                <a:latin typeface="Arial"/>
                <a:cs typeface="Arial"/>
              </a:rPr>
              <a:t>الكائنات التي </a:t>
            </a:r>
            <a:r>
              <a:rPr lang="ar-EG" sz="1000" i="1" spc="-5" dirty="0" smtClean="0">
                <a:solidFill>
                  <a:srgbClr val="4C4D4F"/>
                </a:solidFill>
                <a:latin typeface="Arial"/>
                <a:cs typeface="Arial"/>
              </a:rPr>
              <a:t>تحب استخدامها للسباق في لعبتك؟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785151" y="2536698"/>
            <a:ext cx="1934845" cy="671830"/>
          </a:xfrm>
          <a:custGeom>
            <a:avLst/>
            <a:gdLst/>
            <a:ahLst/>
            <a:cxnLst/>
            <a:rect l="l" t="t" r="r" b="b"/>
            <a:pathLst>
              <a:path w="1934845" h="671830">
                <a:moveTo>
                  <a:pt x="1732876" y="511086"/>
                </a:moveTo>
                <a:lnTo>
                  <a:pt x="1595882" y="511086"/>
                </a:lnTo>
                <a:lnTo>
                  <a:pt x="1605672" y="529740"/>
                </a:lnTo>
                <a:lnTo>
                  <a:pt x="1614878" y="571893"/>
                </a:lnTo>
                <a:lnTo>
                  <a:pt x="1610991" y="623743"/>
                </a:lnTo>
                <a:lnTo>
                  <a:pt x="1581505" y="671487"/>
                </a:lnTo>
                <a:lnTo>
                  <a:pt x="1683168" y="637484"/>
                </a:lnTo>
                <a:lnTo>
                  <a:pt x="1732824" y="609441"/>
                </a:lnTo>
                <a:lnTo>
                  <a:pt x="1744663" y="572321"/>
                </a:lnTo>
                <a:lnTo>
                  <a:pt x="1732876" y="511086"/>
                </a:lnTo>
                <a:close/>
              </a:path>
              <a:path w="1934845" h="671830">
                <a:moveTo>
                  <a:pt x="1847342" y="0"/>
                </a:moveTo>
                <a:lnTo>
                  <a:pt x="87325" y="0"/>
                </a:lnTo>
                <a:lnTo>
                  <a:pt x="36840" y="1671"/>
                </a:lnTo>
                <a:lnTo>
                  <a:pt x="10915" y="13371"/>
                </a:lnTo>
                <a:lnTo>
                  <a:pt x="1364" y="45128"/>
                </a:lnTo>
                <a:lnTo>
                  <a:pt x="0" y="106972"/>
                </a:lnTo>
                <a:lnTo>
                  <a:pt x="0" y="404113"/>
                </a:lnTo>
                <a:lnTo>
                  <a:pt x="1364" y="465957"/>
                </a:lnTo>
                <a:lnTo>
                  <a:pt x="10915" y="497714"/>
                </a:lnTo>
                <a:lnTo>
                  <a:pt x="36840" y="509414"/>
                </a:lnTo>
                <a:lnTo>
                  <a:pt x="87325" y="511086"/>
                </a:lnTo>
                <a:lnTo>
                  <a:pt x="1847342" y="511086"/>
                </a:lnTo>
                <a:lnTo>
                  <a:pt x="1897826" y="509414"/>
                </a:lnTo>
                <a:lnTo>
                  <a:pt x="1923751" y="497714"/>
                </a:lnTo>
                <a:lnTo>
                  <a:pt x="1933302" y="465957"/>
                </a:lnTo>
                <a:lnTo>
                  <a:pt x="1934667" y="404113"/>
                </a:lnTo>
                <a:lnTo>
                  <a:pt x="1934667" y="106972"/>
                </a:lnTo>
                <a:lnTo>
                  <a:pt x="1933302" y="45128"/>
                </a:lnTo>
                <a:lnTo>
                  <a:pt x="1923751" y="13371"/>
                </a:lnTo>
                <a:lnTo>
                  <a:pt x="1897826" y="1671"/>
                </a:lnTo>
                <a:lnTo>
                  <a:pt x="18473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9719818" y="2673375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226034"/>
                </a:move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9669894" y="2544927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19">
                <a:moveTo>
                  <a:pt x="39027" y="45313"/>
                </a:moveTo>
                <a:lnTo>
                  <a:pt x="32684" y="32182"/>
                </a:lnTo>
                <a:lnTo>
                  <a:pt x="24261" y="19770"/>
                </a:lnTo>
                <a:lnTo>
                  <a:pt x="13464" y="8801"/>
                </a:ln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7903908" y="2536698"/>
            <a:ext cx="1684655" cy="0"/>
          </a:xfrm>
          <a:custGeom>
            <a:avLst/>
            <a:gdLst/>
            <a:ahLst/>
            <a:cxnLst/>
            <a:rect l="l" t="t" r="r" b="b"/>
            <a:pathLst>
              <a:path w="1684654">
                <a:moveTo>
                  <a:pt x="168461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7789621" y="2554897"/>
            <a:ext cx="32384" cy="50800"/>
          </a:xfrm>
          <a:custGeom>
            <a:avLst/>
            <a:gdLst/>
            <a:ahLst/>
            <a:cxnLst/>
            <a:rect l="l" t="t" r="r" b="b"/>
            <a:pathLst>
              <a:path w="32384" h="50800">
                <a:moveTo>
                  <a:pt x="32130" y="0"/>
                </a:moveTo>
                <a:lnTo>
                  <a:pt x="22386" y="8719"/>
                </a:lnTo>
                <a:lnTo>
                  <a:pt x="13460" y="19853"/>
                </a:lnTo>
                <a:lnTo>
                  <a:pt x="5836" y="33697"/>
                </a:lnTo>
                <a:lnTo>
                  <a:pt x="0" y="50546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7785151" y="2685072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6034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7796047" y="2994228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19">
                <a:moveTo>
                  <a:pt x="0" y="0"/>
                </a:moveTo>
                <a:lnTo>
                  <a:pt x="6342" y="13131"/>
                </a:lnTo>
                <a:lnTo>
                  <a:pt x="14765" y="25542"/>
                </a:lnTo>
                <a:lnTo>
                  <a:pt x="25562" y="36511"/>
                </a:lnTo>
                <a:lnTo>
                  <a:pt x="39027" y="45313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8002130" y="3047784"/>
            <a:ext cx="1346835" cy="0"/>
          </a:xfrm>
          <a:custGeom>
            <a:avLst/>
            <a:gdLst/>
            <a:ahLst/>
            <a:cxnLst/>
            <a:rect l="l" t="t" r="r" b="b"/>
            <a:pathLst>
              <a:path w="1346834">
                <a:moveTo>
                  <a:pt x="0" y="0"/>
                </a:moveTo>
                <a:lnTo>
                  <a:pt x="134653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9385160" y="3084639"/>
            <a:ext cx="15875" cy="101600"/>
          </a:xfrm>
          <a:custGeom>
            <a:avLst/>
            <a:gdLst/>
            <a:ahLst/>
            <a:cxnLst/>
            <a:rect l="l" t="t" r="r" b="b"/>
            <a:pathLst>
              <a:path w="15875" h="101600">
                <a:moveTo>
                  <a:pt x="10934" y="0"/>
                </a:moveTo>
                <a:lnTo>
                  <a:pt x="14807" y="23351"/>
                </a:lnTo>
                <a:lnTo>
                  <a:pt x="15359" y="49234"/>
                </a:lnTo>
                <a:lnTo>
                  <a:pt x="10965" y="75855"/>
                </a:lnTo>
                <a:lnTo>
                  <a:pt x="0" y="101422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9405619" y="3077667"/>
            <a:ext cx="114300" cy="114935"/>
          </a:xfrm>
          <a:custGeom>
            <a:avLst/>
            <a:gdLst/>
            <a:ahLst/>
            <a:cxnLst/>
            <a:rect l="l" t="t" r="r" b="b"/>
            <a:pathLst>
              <a:path w="114300" h="114935">
                <a:moveTo>
                  <a:pt x="0" y="114909"/>
                </a:moveTo>
                <a:lnTo>
                  <a:pt x="35098" y="96424"/>
                </a:lnTo>
                <a:lnTo>
                  <a:pt x="70772" y="71013"/>
                </a:lnTo>
                <a:lnTo>
                  <a:pt x="99628" y="38823"/>
                </a:lnTo>
                <a:lnTo>
                  <a:pt x="114274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9557778" y="3047784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>
                <a:moveTo>
                  <a:pt x="0" y="0"/>
                </a:moveTo>
                <a:lnTo>
                  <a:pt x="46101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9683216" y="2979039"/>
            <a:ext cx="32384" cy="50800"/>
          </a:xfrm>
          <a:custGeom>
            <a:avLst/>
            <a:gdLst/>
            <a:ahLst/>
            <a:cxnLst/>
            <a:rect l="l" t="t" r="r" b="b"/>
            <a:pathLst>
              <a:path w="32384" h="50800">
                <a:moveTo>
                  <a:pt x="0" y="50546"/>
                </a:moveTo>
                <a:lnTo>
                  <a:pt x="9744" y="41826"/>
                </a:lnTo>
                <a:lnTo>
                  <a:pt x="18670" y="30692"/>
                </a:lnTo>
                <a:lnTo>
                  <a:pt x="26294" y="16848"/>
                </a:lnTo>
                <a:lnTo>
                  <a:pt x="32131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9717582" y="2621305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2235" y="40398"/>
                </a:moveTo>
                <a:lnTo>
                  <a:pt x="2235" y="22364"/>
                </a:lnTo>
                <a:lnTo>
                  <a:pt x="2235" y="13093"/>
                </a:lnTo>
                <a:lnTo>
                  <a:pt x="0" y="0"/>
                </a:lnTo>
              </a:path>
            </a:pathLst>
          </a:custGeom>
          <a:ln w="12699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9613607" y="2536698"/>
            <a:ext cx="41275" cy="3175"/>
          </a:xfrm>
          <a:custGeom>
            <a:avLst/>
            <a:gdLst/>
            <a:ahLst/>
            <a:cxnLst/>
            <a:rect l="l" t="t" r="r" b="b"/>
            <a:pathLst>
              <a:path w="41275" h="3175">
                <a:moveTo>
                  <a:pt x="41173" y="2641"/>
                </a:moveTo>
                <a:lnTo>
                  <a:pt x="34455" y="939"/>
                </a:lnTo>
                <a:lnTo>
                  <a:pt x="27050" y="0"/>
                </a:lnTo>
                <a:lnTo>
                  <a:pt x="18884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7850390" y="2536698"/>
            <a:ext cx="41275" cy="3810"/>
          </a:xfrm>
          <a:custGeom>
            <a:avLst/>
            <a:gdLst/>
            <a:ahLst/>
            <a:cxnLst/>
            <a:rect l="l" t="t" r="r" b="b"/>
            <a:pathLst>
              <a:path w="41275" h="3810">
                <a:moveTo>
                  <a:pt x="40982" y="0"/>
                </a:moveTo>
                <a:lnTo>
                  <a:pt x="22085" y="0"/>
                </a:lnTo>
                <a:lnTo>
                  <a:pt x="12661" y="0"/>
                </a:lnTo>
                <a:lnTo>
                  <a:pt x="0" y="3797"/>
                </a:lnTo>
              </a:path>
            </a:pathLst>
          </a:custGeom>
          <a:ln w="12699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7785151" y="2621267"/>
            <a:ext cx="1905" cy="40640"/>
          </a:xfrm>
          <a:custGeom>
            <a:avLst/>
            <a:gdLst/>
            <a:ahLst/>
            <a:cxnLst/>
            <a:rect l="l" t="t" r="r" b="b"/>
            <a:pathLst>
              <a:path w="1904" h="40639">
                <a:moveTo>
                  <a:pt x="1409" y="0"/>
                </a:moveTo>
                <a:lnTo>
                  <a:pt x="495" y="6883"/>
                </a:lnTo>
                <a:lnTo>
                  <a:pt x="0" y="14338"/>
                </a:lnTo>
                <a:lnTo>
                  <a:pt x="0" y="22402"/>
                </a:lnTo>
                <a:lnTo>
                  <a:pt x="0" y="40436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7785151" y="2922777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0" y="0"/>
                </a:moveTo>
                <a:lnTo>
                  <a:pt x="0" y="18033"/>
                </a:lnTo>
                <a:lnTo>
                  <a:pt x="0" y="27317"/>
                </a:lnTo>
                <a:lnTo>
                  <a:pt x="2235" y="40398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7850187" y="3045155"/>
            <a:ext cx="46990" cy="3175"/>
          </a:xfrm>
          <a:custGeom>
            <a:avLst/>
            <a:gdLst/>
            <a:ahLst/>
            <a:cxnLst/>
            <a:rect l="l" t="t" r="r" b="b"/>
            <a:pathLst>
              <a:path w="46990" h="3175">
                <a:moveTo>
                  <a:pt x="0" y="0"/>
                </a:moveTo>
                <a:lnTo>
                  <a:pt x="6718" y="1689"/>
                </a:lnTo>
                <a:lnTo>
                  <a:pt x="14122" y="2628"/>
                </a:lnTo>
                <a:lnTo>
                  <a:pt x="22288" y="2628"/>
                </a:lnTo>
                <a:lnTo>
                  <a:pt x="46532" y="2628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7932508" y="3047784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0" y="0"/>
                </a:moveTo>
                <a:lnTo>
                  <a:pt x="24244" y="0"/>
                </a:lnTo>
                <a:lnTo>
                  <a:pt x="43599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7" name="object 87"/>
          <p:cNvSpPr/>
          <p:nvPr/>
        </p:nvSpPr>
        <p:spPr>
          <a:xfrm>
            <a:off x="9361678" y="3047784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40" h="15239">
                <a:moveTo>
                  <a:pt x="0" y="0"/>
                </a:moveTo>
                <a:lnTo>
                  <a:pt x="19354" y="0"/>
                </a:lnTo>
                <a:lnTo>
                  <a:pt x="21120" y="685"/>
                </a:lnTo>
                <a:lnTo>
                  <a:pt x="24447" y="6299"/>
                </a:lnTo>
                <a:lnTo>
                  <a:pt x="27889" y="15227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8" name="object 88"/>
          <p:cNvSpPr/>
          <p:nvPr/>
        </p:nvSpPr>
        <p:spPr>
          <a:xfrm>
            <a:off x="9366656" y="3195358"/>
            <a:ext cx="17145" cy="13335"/>
          </a:xfrm>
          <a:custGeom>
            <a:avLst/>
            <a:gdLst/>
            <a:ahLst/>
            <a:cxnLst/>
            <a:rect l="l" t="t" r="r" b="b"/>
            <a:pathLst>
              <a:path w="17145" h="13335">
                <a:moveTo>
                  <a:pt x="12090" y="0"/>
                </a:moveTo>
                <a:lnTo>
                  <a:pt x="8585" y="4495"/>
                </a:lnTo>
                <a:lnTo>
                  <a:pt x="4571" y="8801"/>
                </a:lnTo>
                <a:lnTo>
                  <a:pt x="0" y="12827"/>
                </a:lnTo>
                <a:lnTo>
                  <a:pt x="6629" y="10731"/>
                </a:lnTo>
                <a:lnTo>
                  <a:pt x="17132" y="6578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9518027" y="3047784"/>
            <a:ext cx="17780" cy="18415"/>
          </a:xfrm>
          <a:custGeom>
            <a:avLst/>
            <a:gdLst/>
            <a:ahLst/>
            <a:cxnLst/>
            <a:rect l="l" t="t" r="r" b="b"/>
            <a:pathLst>
              <a:path w="17779" h="18414">
                <a:moveTo>
                  <a:pt x="2425" y="18034"/>
                </a:moveTo>
                <a:lnTo>
                  <a:pt x="2273" y="12192"/>
                </a:lnTo>
                <a:lnTo>
                  <a:pt x="1485" y="6184"/>
                </a:lnTo>
                <a:lnTo>
                  <a:pt x="0" y="0"/>
                </a:lnTo>
                <a:lnTo>
                  <a:pt x="17475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9615004" y="3043986"/>
            <a:ext cx="40005" cy="3810"/>
          </a:xfrm>
          <a:custGeom>
            <a:avLst/>
            <a:gdLst/>
            <a:ahLst/>
            <a:cxnLst/>
            <a:rect l="l" t="t" r="r" b="b"/>
            <a:pathLst>
              <a:path w="40004" h="3810">
                <a:moveTo>
                  <a:pt x="0" y="3797"/>
                </a:moveTo>
                <a:lnTo>
                  <a:pt x="17487" y="3797"/>
                </a:lnTo>
                <a:lnTo>
                  <a:pt x="26911" y="3797"/>
                </a:lnTo>
                <a:lnTo>
                  <a:pt x="39573" y="0"/>
                </a:lnTo>
              </a:path>
            </a:pathLst>
          </a:custGeom>
          <a:ln w="12699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9718408" y="2922777"/>
            <a:ext cx="1905" cy="40640"/>
          </a:xfrm>
          <a:custGeom>
            <a:avLst/>
            <a:gdLst/>
            <a:ahLst/>
            <a:cxnLst/>
            <a:rect l="l" t="t" r="r" b="b"/>
            <a:pathLst>
              <a:path w="1904" h="40639">
                <a:moveTo>
                  <a:pt x="0" y="40436"/>
                </a:moveTo>
                <a:lnTo>
                  <a:pt x="914" y="33553"/>
                </a:lnTo>
                <a:lnTo>
                  <a:pt x="1409" y="26098"/>
                </a:lnTo>
                <a:lnTo>
                  <a:pt x="1409" y="18033"/>
                </a:lnTo>
                <a:lnTo>
                  <a:pt x="1409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 txBox="1"/>
          <p:nvPr/>
        </p:nvSpPr>
        <p:spPr>
          <a:xfrm>
            <a:off x="7848600" y="2610891"/>
            <a:ext cx="1831975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i="1" spc="-5" dirty="0" smtClean="0">
                <a:solidFill>
                  <a:srgbClr val="4C4D4F"/>
                </a:solidFill>
                <a:latin typeface="Arial"/>
                <a:cs typeface="Arial"/>
              </a:rPr>
              <a:t>هل تحب اختيار حيوانات او اشخاص او شيء اخر؟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070743" y="5283220"/>
            <a:ext cx="1646555" cy="49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يحتمل ان يفضل بعض المشاركين اتباع البرنامج التعليمي على الانترنت:</a:t>
            </a:r>
            <a:endParaRPr lang="ar-EG" sz="1000" spc="5" dirty="0">
              <a:solidFill>
                <a:srgbClr val="4C4D4F"/>
              </a:solidFill>
              <a:latin typeface="Arial"/>
              <a:cs typeface="Arial"/>
            </a:endParaRPr>
          </a:p>
          <a:p>
            <a:pPr marL="12700" marR="5080" algn="r" rtl="1">
              <a:lnSpc>
                <a:spcPct val="108300"/>
              </a:lnSpc>
            </a:pPr>
            <a:r>
              <a:rPr sz="1000" spc="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u="sng" spc="5" dirty="0">
                <a:solidFill>
                  <a:srgbClr val="4C4D4F"/>
                </a:solidFill>
                <a:latin typeface="Arial"/>
                <a:cs typeface="Arial"/>
              </a:rPr>
              <a:t>scratch.mit.edu/racegame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20028" y="5277057"/>
            <a:ext cx="1871980" cy="49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ويحتمل ان يفضل البعض الاخر </a:t>
            </a:r>
            <a:r>
              <a:rPr lang="ar-EG" sz="1000" spc="5" smtClean="0">
                <a:solidFill>
                  <a:srgbClr val="4C4D4F"/>
                </a:solidFill>
                <a:latin typeface="Arial"/>
                <a:cs typeface="Arial"/>
              </a:rPr>
              <a:t>استخدام بطاقات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النشاط المطبوعة:</a:t>
            </a:r>
            <a:r>
              <a:rPr sz="1000" spc="5" dirty="0" smtClean="0">
                <a:solidFill>
                  <a:srgbClr val="4C4D4F"/>
                </a:solidFill>
                <a:latin typeface="Arial"/>
                <a:cs typeface="Arial"/>
              </a:rPr>
              <a:t>  </a:t>
            </a:r>
            <a:r>
              <a:rPr sz="1000" u="sng" spc="10" dirty="0">
                <a:solidFill>
                  <a:srgbClr val="4C4D4F"/>
                </a:solidFill>
                <a:latin typeface="Arial"/>
                <a:cs typeface="Arial"/>
              </a:rPr>
              <a:t>scratch.mit.edu/racegame/ca</a:t>
            </a:r>
            <a:r>
              <a:rPr sz="1000" u="sng" spc="-15" dirty="0">
                <a:solidFill>
                  <a:srgbClr val="4C4D4F"/>
                </a:solidFill>
                <a:latin typeface="Arial"/>
                <a:cs typeface="Arial"/>
              </a:rPr>
              <a:t>r</a:t>
            </a:r>
            <a:r>
              <a:rPr sz="1000" u="sng" spc="15" dirty="0">
                <a:solidFill>
                  <a:srgbClr val="4C4D4F"/>
                </a:solidFill>
                <a:latin typeface="Arial"/>
                <a:cs typeface="Arial"/>
              </a:rPr>
              <a:t>ds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575627" y="3950641"/>
            <a:ext cx="782840" cy="1279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8575512" y="3963670"/>
            <a:ext cx="782955" cy="1280160"/>
          </a:xfrm>
          <a:custGeom>
            <a:avLst/>
            <a:gdLst/>
            <a:ahLst/>
            <a:cxnLst/>
            <a:rect l="l" t="t" r="r" b="b"/>
            <a:pathLst>
              <a:path w="782954" h="1280160">
                <a:moveTo>
                  <a:pt x="57632" y="0"/>
                </a:moveTo>
                <a:lnTo>
                  <a:pt x="24313" y="900"/>
                </a:lnTo>
                <a:lnTo>
                  <a:pt x="7204" y="7204"/>
                </a:lnTo>
                <a:lnTo>
                  <a:pt x="900" y="24313"/>
                </a:lnTo>
                <a:lnTo>
                  <a:pt x="0" y="57632"/>
                </a:lnTo>
                <a:lnTo>
                  <a:pt x="0" y="1222248"/>
                </a:lnTo>
                <a:lnTo>
                  <a:pt x="900" y="1255566"/>
                </a:lnTo>
                <a:lnTo>
                  <a:pt x="7204" y="1272676"/>
                </a:lnTo>
                <a:lnTo>
                  <a:pt x="24313" y="1278980"/>
                </a:lnTo>
                <a:lnTo>
                  <a:pt x="57632" y="1279880"/>
                </a:lnTo>
                <a:lnTo>
                  <a:pt x="725208" y="1279880"/>
                </a:lnTo>
                <a:lnTo>
                  <a:pt x="758519" y="1278980"/>
                </a:lnTo>
                <a:lnTo>
                  <a:pt x="775625" y="1272676"/>
                </a:lnTo>
                <a:lnTo>
                  <a:pt x="781927" y="1255566"/>
                </a:lnTo>
                <a:lnTo>
                  <a:pt x="782828" y="1222248"/>
                </a:lnTo>
                <a:lnTo>
                  <a:pt x="782828" y="57632"/>
                </a:lnTo>
                <a:lnTo>
                  <a:pt x="781927" y="24313"/>
                </a:lnTo>
                <a:lnTo>
                  <a:pt x="775625" y="7204"/>
                </a:lnTo>
                <a:lnTo>
                  <a:pt x="758519" y="900"/>
                </a:lnTo>
                <a:lnTo>
                  <a:pt x="725208" y="0"/>
                </a:lnTo>
                <a:lnTo>
                  <a:pt x="57632" y="0"/>
                </a:lnTo>
                <a:close/>
              </a:path>
            </a:pathLst>
          </a:custGeom>
          <a:ln w="12700">
            <a:solidFill>
              <a:srgbClr val="EA695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5990031" y="4092724"/>
            <a:ext cx="1541792" cy="11069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6002019" y="4081880"/>
            <a:ext cx="1541780" cy="1107440"/>
          </a:xfrm>
          <a:custGeom>
            <a:avLst/>
            <a:gdLst/>
            <a:ahLst/>
            <a:cxnLst/>
            <a:rect l="l" t="t" r="r" b="b"/>
            <a:pathLst>
              <a:path w="1541779" h="1107439">
                <a:moveTo>
                  <a:pt x="41909" y="0"/>
                </a:moveTo>
                <a:lnTo>
                  <a:pt x="17680" y="654"/>
                </a:lnTo>
                <a:lnTo>
                  <a:pt x="5238" y="5238"/>
                </a:lnTo>
                <a:lnTo>
                  <a:pt x="654" y="17680"/>
                </a:lnTo>
                <a:lnTo>
                  <a:pt x="0" y="41910"/>
                </a:lnTo>
                <a:lnTo>
                  <a:pt x="0" y="1065022"/>
                </a:lnTo>
                <a:lnTo>
                  <a:pt x="654" y="1089251"/>
                </a:lnTo>
                <a:lnTo>
                  <a:pt x="5238" y="1101693"/>
                </a:lnTo>
                <a:lnTo>
                  <a:pt x="17680" y="1106277"/>
                </a:lnTo>
                <a:lnTo>
                  <a:pt x="41909" y="1106932"/>
                </a:lnTo>
                <a:lnTo>
                  <a:pt x="1499869" y="1106932"/>
                </a:lnTo>
                <a:lnTo>
                  <a:pt x="1524099" y="1106277"/>
                </a:lnTo>
                <a:lnTo>
                  <a:pt x="1536541" y="1101693"/>
                </a:lnTo>
                <a:lnTo>
                  <a:pt x="1541125" y="1089251"/>
                </a:lnTo>
                <a:lnTo>
                  <a:pt x="1541779" y="1065022"/>
                </a:lnTo>
                <a:lnTo>
                  <a:pt x="1541779" y="41910"/>
                </a:lnTo>
                <a:lnTo>
                  <a:pt x="1541125" y="17680"/>
                </a:lnTo>
                <a:lnTo>
                  <a:pt x="1536541" y="5238"/>
                </a:lnTo>
                <a:lnTo>
                  <a:pt x="1524099" y="654"/>
                </a:lnTo>
                <a:lnTo>
                  <a:pt x="1499869" y="0"/>
                </a:lnTo>
                <a:lnTo>
                  <a:pt x="41909" y="0"/>
                </a:lnTo>
                <a:close/>
              </a:path>
            </a:pathLst>
          </a:custGeom>
          <a:ln w="12700">
            <a:solidFill>
              <a:srgbClr val="EA695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 txBox="1"/>
          <p:nvPr/>
        </p:nvSpPr>
        <p:spPr>
          <a:xfrm>
            <a:off x="685800" y="1369532"/>
            <a:ext cx="4085743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</a:pPr>
            <a:r>
              <a:rPr lang="ar-EG" sz="1500" spc="10" dirty="0" smtClean="0">
                <a:solidFill>
                  <a:srgbClr val="4C4D4F"/>
                </a:solidFill>
                <a:latin typeface="Arial"/>
                <a:cs typeface="Arial"/>
              </a:rPr>
              <a:t>قم بأداء الخطوات القليلة الأولى من البرنامج التعليمي كي يرى المشاركون كيفية البدء.</a:t>
            </a:r>
          </a:p>
          <a:p>
            <a:pPr marL="12700" marR="5080">
              <a:lnSpc>
                <a:spcPct val="105600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760720" y="2025142"/>
            <a:ext cx="4036695" cy="413384"/>
          </a:xfrm>
          <a:custGeom>
            <a:avLst/>
            <a:gdLst/>
            <a:ahLst/>
            <a:cxnLst/>
            <a:rect l="l" t="t" r="r" b="b"/>
            <a:pathLst>
              <a:path w="4036695" h="413385">
                <a:moveTo>
                  <a:pt x="40361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413258"/>
                </a:lnTo>
                <a:lnTo>
                  <a:pt x="4036161" y="413258"/>
                </a:lnTo>
                <a:lnTo>
                  <a:pt x="40361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 txBox="1"/>
          <p:nvPr/>
        </p:nvSpPr>
        <p:spPr>
          <a:xfrm>
            <a:off x="7389804" y="2076429"/>
            <a:ext cx="23260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5" dirty="0" smtClean="0">
                <a:solidFill>
                  <a:srgbClr val="EA6955"/>
                </a:solidFill>
                <a:latin typeface="Arial"/>
                <a:cs typeface="Arial"/>
              </a:rPr>
              <a:t>ابدأ بالحث</a:t>
            </a:r>
            <a:endParaRPr sz="1000" dirty="0">
              <a:latin typeface="Arial"/>
              <a:cs typeface="Arial"/>
            </a:endParaRPr>
          </a:p>
          <a:p>
            <a:pPr marL="12700" algn="r" rtl="1">
              <a:lnSpc>
                <a:spcPct val="100000"/>
              </a:lnSpc>
            </a:pP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وجه الى المشاركين أسئلة للبدء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862828" y="6210389"/>
            <a:ext cx="3918585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r" rtl="1">
              <a:lnSpc>
                <a:spcPct val="100000"/>
              </a:lnSpc>
            </a:pPr>
            <a:r>
              <a:rPr lang="ar-EG" sz="1000" b="1" spc="-5" dirty="0" smtClean="0">
                <a:solidFill>
                  <a:srgbClr val="EA6955"/>
                </a:solidFill>
                <a:latin typeface="Arial"/>
                <a:cs typeface="Arial"/>
              </a:rPr>
              <a:t>اقترح أفكارًا للبدء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665"/>
              </a:spcBef>
              <a:buClr>
                <a:srgbClr val="EA6955"/>
              </a:buClr>
              <a:buChar char="•"/>
              <a:tabLst>
                <a:tab pos="111760" algn="l"/>
              </a:tabLst>
            </a:pP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اختر خلفية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100"/>
              </a:spcBef>
              <a:buClr>
                <a:srgbClr val="EA6955"/>
              </a:buClr>
              <a:buChar char="•"/>
              <a:tabLst>
                <a:tab pos="111760" algn="l"/>
              </a:tabLst>
            </a:pP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اختر او ارسم كائن </a:t>
            </a: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للسباق </a:t>
            </a: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واجعله يتحرك بضغطة مفتاح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100"/>
              </a:spcBef>
              <a:buClr>
                <a:srgbClr val="EA6955"/>
              </a:buClr>
              <a:buChar char="•"/>
              <a:tabLst>
                <a:tab pos="111760" algn="l"/>
              </a:tabLst>
            </a:pP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لإعادة ضبط كائنك، اجعله يذهب لنقطة البداية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100"/>
              </a:spcBef>
              <a:buClr>
                <a:srgbClr val="EA6955"/>
              </a:buClr>
              <a:buChar char="•"/>
              <a:tabLst>
                <a:tab pos="111760" algn="l"/>
              </a:tabLst>
            </a:pP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اضف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خطًا </a:t>
            </a:r>
            <a:r>
              <a:rPr lang="ar-EG" sz="1000" spc="15" dirty="0" smtClean="0">
                <a:solidFill>
                  <a:srgbClr val="4C4D4F"/>
                </a:solidFill>
                <a:latin typeface="Arial"/>
                <a:cs typeface="Arial"/>
              </a:rPr>
              <a:t>للنهاية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912364" y="4444276"/>
            <a:ext cx="1497660" cy="2496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2912364" y="4444276"/>
            <a:ext cx="1497965" cy="250190"/>
          </a:xfrm>
          <a:custGeom>
            <a:avLst/>
            <a:gdLst/>
            <a:ahLst/>
            <a:cxnLst/>
            <a:rect l="l" t="t" r="r" b="b"/>
            <a:pathLst>
              <a:path w="1497964" h="250189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192455"/>
                </a:lnTo>
                <a:lnTo>
                  <a:pt x="892" y="225495"/>
                </a:lnTo>
                <a:lnTo>
                  <a:pt x="7143" y="242462"/>
                </a:lnTo>
                <a:lnTo>
                  <a:pt x="24110" y="248712"/>
                </a:lnTo>
                <a:lnTo>
                  <a:pt x="57150" y="249605"/>
                </a:lnTo>
                <a:lnTo>
                  <a:pt x="1440510" y="249605"/>
                </a:lnTo>
                <a:lnTo>
                  <a:pt x="1473550" y="248712"/>
                </a:lnTo>
                <a:lnTo>
                  <a:pt x="1490516" y="242462"/>
                </a:lnTo>
                <a:lnTo>
                  <a:pt x="1496767" y="225495"/>
                </a:lnTo>
                <a:lnTo>
                  <a:pt x="1497660" y="192455"/>
                </a:lnTo>
                <a:lnTo>
                  <a:pt x="1497660" y="57150"/>
                </a:lnTo>
                <a:lnTo>
                  <a:pt x="1496767" y="24110"/>
                </a:lnTo>
                <a:lnTo>
                  <a:pt x="1490516" y="7143"/>
                </a:lnTo>
                <a:lnTo>
                  <a:pt x="1473550" y="892"/>
                </a:lnTo>
                <a:lnTo>
                  <a:pt x="1440510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3636771" y="4607648"/>
            <a:ext cx="200012" cy="200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1824863" y="5952359"/>
            <a:ext cx="1770849" cy="670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1070159" y="2562047"/>
            <a:ext cx="929792" cy="5138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1070159" y="2562047"/>
            <a:ext cx="930275" cy="514350"/>
          </a:xfrm>
          <a:custGeom>
            <a:avLst/>
            <a:gdLst/>
            <a:ahLst/>
            <a:cxnLst/>
            <a:rect l="l" t="t" r="r" b="b"/>
            <a:pathLst>
              <a:path w="930275" h="514350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456679"/>
                </a:lnTo>
                <a:lnTo>
                  <a:pt x="892" y="489719"/>
                </a:lnTo>
                <a:lnTo>
                  <a:pt x="7143" y="506685"/>
                </a:lnTo>
                <a:lnTo>
                  <a:pt x="24110" y="512936"/>
                </a:lnTo>
                <a:lnTo>
                  <a:pt x="57150" y="513829"/>
                </a:lnTo>
                <a:lnTo>
                  <a:pt x="872642" y="513829"/>
                </a:lnTo>
                <a:lnTo>
                  <a:pt x="905682" y="512936"/>
                </a:lnTo>
                <a:lnTo>
                  <a:pt x="922648" y="506685"/>
                </a:lnTo>
                <a:lnTo>
                  <a:pt x="928899" y="489719"/>
                </a:lnTo>
                <a:lnTo>
                  <a:pt x="929792" y="456679"/>
                </a:lnTo>
                <a:lnTo>
                  <a:pt x="929792" y="57150"/>
                </a:lnTo>
                <a:lnTo>
                  <a:pt x="928899" y="24110"/>
                </a:lnTo>
                <a:lnTo>
                  <a:pt x="922648" y="7143"/>
                </a:lnTo>
                <a:lnTo>
                  <a:pt x="905682" y="892"/>
                </a:lnTo>
                <a:lnTo>
                  <a:pt x="872642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1191056" y="2982214"/>
            <a:ext cx="200025" cy="200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110"/>
          <p:cNvSpPr/>
          <p:nvPr/>
        </p:nvSpPr>
        <p:spPr>
          <a:xfrm>
            <a:off x="2439492" y="2562047"/>
            <a:ext cx="1907832" cy="9368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1" name="object 111"/>
          <p:cNvSpPr/>
          <p:nvPr/>
        </p:nvSpPr>
        <p:spPr>
          <a:xfrm>
            <a:off x="2439492" y="2562047"/>
            <a:ext cx="1908175" cy="937260"/>
          </a:xfrm>
          <a:custGeom>
            <a:avLst/>
            <a:gdLst/>
            <a:ahLst/>
            <a:cxnLst/>
            <a:rect l="l" t="t" r="r" b="b"/>
            <a:pathLst>
              <a:path w="1908175" h="937260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879652"/>
                </a:lnTo>
                <a:lnTo>
                  <a:pt x="892" y="912692"/>
                </a:lnTo>
                <a:lnTo>
                  <a:pt x="7143" y="929659"/>
                </a:lnTo>
                <a:lnTo>
                  <a:pt x="24110" y="935909"/>
                </a:lnTo>
                <a:lnTo>
                  <a:pt x="57150" y="936802"/>
                </a:lnTo>
                <a:lnTo>
                  <a:pt x="1850669" y="936802"/>
                </a:lnTo>
                <a:lnTo>
                  <a:pt x="1883709" y="935909"/>
                </a:lnTo>
                <a:lnTo>
                  <a:pt x="1900675" y="929659"/>
                </a:lnTo>
                <a:lnTo>
                  <a:pt x="1906926" y="912692"/>
                </a:lnTo>
                <a:lnTo>
                  <a:pt x="1907819" y="879652"/>
                </a:lnTo>
                <a:lnTo>
                  <a:pt x="1907819" y="57150"/>
                </a:lnTo>
                <a:lnTo>
                  <a:pt x="1906926" y="24110"/>
                </a:lnTo>
                <a:lnTo>
                  <a:pt x="1900675" y="7143"/>
                </a:lnTo>
                <a:lnTo>
                  <a:pt x="1883709" y="892"/>
                </a:lnTo>
                <a:lnTo>
                  <a:pt x="1850669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2" name="object 112"/>
          <p:cNvSpPr/>
          <p:nvPr/>
        </p:nvSpPr>
        <p:spPr>
          <a:xfrm>
            <a:off x="978992" y="4276547"/>
            <a:ext cx="1424613" cy="9368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3" name="object 113"/>
          <p:cNvSpPr/>
          <p:nvPr/>
        </p:nvSpPr>
        <p:spPr>
          <a:xfrm>
            <a:off x="978996" y="4276547"/>
            <a:ext cx="1424940" cy="937260"/>
          </a:xfrm>
          <a:custGeom>
            <a:avLst/>
            <a:gdLst/>
            <a:ahLst/>
            <a:cxnLst/>
            <a:rect l="l" t="t" r="r" b="b"/>
            <a:pathLst>
              <a:path w="1424939" h="937260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879652"/>
                </a:lnTo>
                <a:lnTo>
                  <a:pt x="892" y="912692"/>
                </a:lnTo>
                <a:lnTo>
                  <a:pt x="7143" y="929659"/>
                </a:lnTo>
                <a:lnTo>
                  <a:pt x="24110" y="935909"/>
                </a:lnTo>
                <a:lnTo>
                  <a:pt x="57150" y="936802"/>
                </a:lnTo>
                <a:lnTo>
                  <a:pt x="1367459" y="936802"/>
                </a:lnTo>
                <a:lnTo>
                  <a:pt x="1400499" y="935909"/>
                </a:lnTo>
                <a:lnTo>
                  <a:pt x="1417466" y="929659"/>
                </a:lnTo>
                <a:lnTo>
                  <a:pt x="1423716" y="912692"/>
                </a:lnTo>
                <a:lnTo>
                  <a:pt x="1424609" y="879652"/>
                </a:lnTo>
                <a:lnTo>
                  <a:pt x="1424609" y="57150"/>
                </a:lnTo>
                <a:lnTo>
                  <a:pt x="1423716" y="24110"/>
                </a:lnTo>
                <a:lnTo>
                  <a:pt x="1417466" y="7143"/>
                </a:lnTo>
                <a:lnTo>
                  <a:pt x="1400499" y="892"/>
                </a:lnTo>
                <a:lnTo>
                  <a:pt x="1367459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4" name="object 114"/>
          <p:cNvSpPr/>
          <p:nvPr/>
        </p:nvSpPr>
        <p:spPr>
          <a:xfrm>
            <a:off x="2103120" y="5032375"/>
            <a:ext cx="200025" cy="200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5" name="object 115"/>
          <p:cNvSpPr txBox="1"/>
          <p:nvPr/>
        </p:nvSpPr>
        <p:spPr>
          <a:xfrm>
            <a:off x="2576868" y="4474946"/>
            <a:ext cx="215900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D4F"/>
                </a:solidFill>
                <a:latin typeface="Arial"/>
                <a:cs typeface="Arial"/>
              </a:rPr>
              <a:t>OR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6680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7099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0" name="object 40"/>
          <p:cNvSpPr txBox="1">
            <a:spLocks/>
          </p:cNvSpPr>
          <p:nvPr/>
        </p:nvSpPr>
        <p:spPr>
          <a:xfrm>
            <a:off x="549837" y="7421472"/>
            <a:ext cx="21068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22" name="object 40"/>
          <p:cNvSpPr txBox="1">
            <a:spLocks/>
          </p:cNvSpPr>
          <p:nvPr/>
        </p:nvSpPr>
        <p:spPr>
          <a:xfrm>
            <a:off x="5610351" y="7452784"/>
            <a:ext cx="217479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25" name="object 42"/>
          <p:cNvSpPr txBox="1"/>
          <p:nvPr/>
        </p:nvSpPr>
        <p:spPr>
          <a:xfrm>
            <a:off x="1889207" y="3901380"/>
            <a:ext cx="27774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30" dirty="0" smtClean="0">
                <a:solidFill>
                  <a:srgbClr val="00AEEF"/>
                </a:solidFill>
                <a:latin typeface="Arial"/>
                <a:cs typeface="Arial"/>
              </a:rPr>
              <a:t>اختر كائن القطة، او قم باختيار كائن جديد للسباق.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6" name="object 101"/>
          <p:cNvSpPr txBox="1"/>
          <p:nvPr/>
        </p:nvSpPr>
        <p:spPr>
          <a:xfrm>
            <a:off x="7388492" y="3464031"/>
            <a:ext cx="23260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51510" algn="r" rtl="1">
              <a:lnSpc>
                <a:spcPct val="100000"/>
              </a:lnSpc>
            </a:pPr>
            <a:r>
              <a:rPr lang="ar-EG" sz="1000" b="1" spc="-10" dirty="0" smtClean="0">
                <a:solidFill>
                  <a:srgbClr val="EA6955"/>
                </a:solidFill>
                <a:latin typeface="Arial"/>
                <a:cs typeface="Arial"/>
              </a:rPr>
              <a:t>وفر الادوات</a:t>
            </a:r>
            <a:endParaRPr lang="en-US" sz="1000" dirty="0">
              <a:latin typeface="Arial"/>
              <a:cs typeface="Arial"/>
            </a:endParaRPr>
          </a:p>
          <a:p>
            <a:pPr marL="12700" algn="r" rtl="1">
              <a:lnSpc>
                <a:spcPct val="100000"/>
              </a:lnSpc>
            </a:pPr>
            <a:r>
              <a:rPr lang="ar-EG" sz="1000" dirty="0" smtClean="0">
                <a:solidFill>
                  <a:srgbClr val="4C4D4F"/>
                </a:solidFill>
                <a:latin typeface="Arial"/>
                <a:cs typeface="Arial"/>
              </a:rPr>
              <a:t>اعرض الخيارات اللازمة للبدء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1" name="object 99"/>
          <p:cNvSpPr txBox="1"/>
          <p:nvPr/>
        </p:nvSpPr>
        <p:spPr>
          <a:xfrm>
            <a:off x="5743561" y="1369514"/>
            <a:ext cx="4085743" cy="734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5600"/>
              </a:lnSpc>
              <a:spcBef>
                <a:spcPts val="1340"/>
              </a:spcBef>
            </a:pPr>
            <a:r>
              <a:rPr lang="ar-EG" sz="1500" dirty="0" smtClean="0">
                <a:solidFill>
                  <a:srgbClr val="4C4D4F"/>
                </a:solidFill>
                <a:latin typeface="Arial"/>
                <a:cs typeface="Arial"/>
              </a:rPr>
              <a:t>قم بمساعدة المشاركين لإنشاء </a:t>
            </a:r>
            <a:r>
              <a:rPr lang="ar-EG" sz="1500" dirty="0">
                <a:solidFill>
                  <a:srgbClr val="4C4D4F"/>
                </a:solidFill>
                <a:latin typeface="Arial"/>
                <a:cs typeface="Arial"/>
              </a:rPr>
              <a:t>العاب السباق. اقترح العمل في صورة ازواج.</a:t>
            </a:r>
            <a:endParaRPr lang="ar-EG" sz="1500" dirty="0">
              <a:latin typeface="Arial"/>
              <a:cs typeface="Arial"/>
            </a:endParaRPr>
          </a:p>
          <a:p>
            <a:pPr marL="12700" marR="5080">
              <a:lnSpc>
                <a:spcPct val="105600"/>
              </a:lnSpc>
            </a:pP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751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2250" y="146227"/>
            <a:ext cx="720054" cy="2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9052596" y="150291"/>
            <a:ext cx="720054" cy="2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628896" y="742441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39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39" y="182879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79" y="91439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39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9671050" y="74269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440" y="0"/>
                </a:move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7186" y="127030"/>
                </a:lnTo>
                <a:lnTo>
                  <a:pt x="26784" y="156095"/>
                </a:lnTo>
                <a:lnTo>
                  <a:pt x="55849" y="175693"/>
                </a:lnTo>
                <a:lnTo>
                  <a:pt x="91440" y="182880"/>
                </a:lnTo>
                <a:lnTo>
                  <a:pt x="127030" y="175693"/>
                </a:lnTo>
                <a:lnTo>
                  <a:pt x="156095" y="156095"/>
                </a:lnTo>
                <a:lnTo>
                  <a:pt x="175693" y="127030"/>
                </a:lnTo>
                <a:lnTo>
                  <a:pt x="182880" y="91440"/>
                </a:lnTo>
                <a:lnTo>
                  <a:pt x="175693" y="55849"/>
                </a:lnTo>
                <a:lnTo>
                  <a:pt x="156095" y="26784"/>
                </a:lnTo>
                <a:lnTo>
                  <a:pt x="127030" y="7186"/>
                </a:lnTo>
                <a:lnTo>
                  <a:pt x="91440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610352" y="208800"/>
            <a:ext cx="226568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ar-EG" sz="800" b="1" spc="15" dirty="0">
                <a:solidFill>
                  <a:srgbClr val="FFFFFF"/>
                </a:solidFill>
                <a:latin typeface="Gill Sans MT"/>
                <a:cs typeface="Gill Sans MT"/>
              </a:rPr>
              <a:t>سابق حتي النهاية | دليل المعلم</a:t>
            </a:r>
            <a:endParaRPr lang="ar-EG" sz="800" dirty="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614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136515" y="94996"/>
            <a:ext cx="407593" cy="362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526940" y="719493"/>
            <a:ext cx="188595" cy="142240"/>
          </a:xfrm>
          <a:custGeom>
            <a:avLst/>
            <a:gdLst/>
            <a:ahLst/>
            <a:cxnLst/>
            <a:rect l="l" t="t" r="r" b="b"/>
            <a:pathLst>
              <a:path w="188595" h="142240">
                <a:moveTo>
                  <a:pt x="172643" y="141846"/>
                </a:moveTo>
                <a:lnTo>
                  <a:pt x="15430" y="141846"/>
                </a:lnTo>
                <a:lnTo>
                  <a:pt x="6946" y="141846"/>
                </a:lnTo>
                <a:lnTo>
                  <a:pt x="0" y="134899"/>
                </a:lnTo>
                <a:lnTo>
                  <a:pt x="0" y="126415"/>
                </a:lnTo>
                <a:lnTo>
                  <a:pt x="0" y="15430"/>
                </a:lnTo>
                <a:lnTo>
                  <a:pt x="0" y="6946"/>
                </a:lnTo>
                <a:lnTo>
                  <a:pt x="6946" y="0"/>
                </a:lnTo>
                <a:lnTo>
                  <a:pt x="15430" y="0"/>
                </a:lnTo>
                <a:lnTo>
                  <a:pt x="172643" y="0"/>
                </a:lnTo>
                <a:lnTo>
                  <a:pt x="181127" y="0"/>
                </a:lnTo>
                <a:lnTo>
                  <a:pt x="188074" y="6946"/>
                </a:lnTo>
                <a:lnTo>
                  <a:pt x="188074" y="15430"/>
                </a:lnTo>
                <a:lnTo>
                  <a:pt x="188074" y="126415"/>
                </a:lnTo>
                <a:lnTo>
                  <a:pt x="188074" y="134899"/>
                </a:lnTo>
                <a:lnTo>
                  <a:pt x="181127" y="141846"/>
                </a:lnTo>
                <a:lnTo>
                  <a:pt x="172643" y="141846"/>
                </a:lnTo>
                <a:close/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493120" y="864438"/>
            <a:ext cx="255904" cy="74930"/>
          </a:xfrm>
          <a:custGeom>
            <a:avLst/>
            <a:gdLst/>
            <a:ahLst/>
            <a:cxnLst/>
            <a:rect l="l" t="t" r="r" b="b"/>
            <a:pathLst>
              <a:path w="255904" h="74930">
                <a:moveTo>
                  <a:pt x="19253" y="74434"/>
                </a:moveTo>
                <a:lnTo>
                  <a:pt x="236474" y="74434"/>
                </a:lnTo>
                <a:lnTo>
                  <a:pt x="244388" y="72936"/>
                </a:lnTo>
                <a:lnTo>
                  <a:pt x="251247" y="68667"/>
                </a:lnTo>
                <a:lnTo>
                  <a:pt x="255529" y="61967"/>
                </a:lnTo>
                <a:lnTo>
                  <a:pt x="255714" y="53174"/>
                </a:lnTo>
                <a:lnTo>
                  <a:pt x="248897" y="38656"/>
                </a:lnTo>
                <a:lnTo>
                  <a:pt x="237391" y="21067"/>
                </a:lnTo>
                <a:lnTo>
                  <a:pt x="226557" y="6238"/>
                </a:lnTo>
                <a:lnTo>
                  <a:pt x="221754" y="0"/>
                </a:lnTo>
                <a:lnTo>
                  <a:pt x="33972" y="0"/>
                </a:lnTo>
                <a:lnTo>
                  <a:pt x="16353" y="22462"/>
                </a:lnTo>
                <a:lnTo>
                  <a:pt x="6942" y="35488"/>
                </a:lnTo>
                <a:lnTo>
                  <a:pt x="2552" y="44064"/>
                </a:lnTo>
                <a:lnTo>
                  <a:pt x="0" y="53174"/>
                </a:lnTo>
                <a:lnTo>
                  <a:pt x="190" y="61967"/>
                </a:lnTo>
                <a:lnTo>
                  <a:pt x="4473" y="68667"/>
                </a:lnTo>
                <a:lnTo>
                  <a:pt x="11333" y="72936"/>
                </a:lnTo>
                <a:lnTo>
                  <a:pt x="19253" y="74434"/>
                </a:lnTo>
                <a:close/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516411" y="914279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>
                <a:moveTo>
                  <a:pt x="0" y="0"/>
                </a:moveTo>
                <a:lnTo>
                  <a:pt x="208546" y="0"/>
                </a:lnTo>
              </a:path>
            </a:pathLst>
          </a:custGeom>
          <a:ln w="12890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530140" y="891076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644" y="0"/>
                </a:lnTo>
              </a:path>
            </a:pathLst>
          </a:custGeom>
          <a:ln w="12890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4560849" y="759066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79" h="22859">
                <a:moveTo>
                  <a:pt x="30225" y="2247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4616157" y="739698"/>
            <a:ext cx="4445" cy="30480"/>
          </a:xfrm>
          <a:custGeom>
            <a:avLst/>
            <a:gdLst/>
            <a:ahLst/>
            <a:cxnLst/>
            <a:rect l="l" t="t" r="r" b="b"/>
            <a:pathLst>
              <a:path w="4445" h="30479">
                <a:moveTo>
                  <a:pt x="4305" y="2990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650397" y="759574"/>
            <a:ext cx="31115" cy="21590"/>
          </a:xfrm>
          <a:custGeom>
            <a:avLst/>
            <a:gdLst/>
            <a:ahLst/>
            <a:cxnLst/>
            <a:rect l="l" t="t" r="r" b="b"/>
            <a:pathLst>
              <a:path w="31114" h="21590">
                <a:moveTo>
                  <a:pt x="30949" y="0"/>
                </a:moveTo>
                <a:lnTo>
                  <a:pt x="0" y="21475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4646104" y="806348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79" h="22859">
                <a:moveTo>
                  <a:pt x="30225" y="22478"/>
                </a:moveTo>
                <a:lnTo>
                  <a:pt x="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4616157" y="814247"/>
            <a:ext cx="3810" cy="24765"/>
          </a:xfrm>
          <a:custGeom>
            <a:avLst/>
            <a:gdLst/>
            <a:ahLst/>
            <a:cxnLst/>
            <a:rect l="l" t="t" r="r" b="b"/>
            <a:pathLst>
              <a:path w="3810" h="24765">
                <a:moveTo>
                  <a:pt x="0" y="24650"/>
                </a:moveTo>
                <a:lnTo>
                  <a:pt x="3390" y="0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4558703" y="807719"/>
            <a:ext cx="34925" cy="15240"/>
          </a:xfrm>
          <a:custGeom>
            <a:avLst/>
            <a:gdLst/>
            <a:ahLst/>
            <a:cxnLst/>
            <a:rect l="l" t="t" r="r" b="b"/>
            <a:pathLst>
              <a:path w="34925" h="15240">
                <a:moveTo>
                  <a:pt x="34518" y="0"/>
                </a:moveTo>
                <a:lnTo>
                  <a:pt x="0" y="15074"/>
                </a:lnTo>
              </a:path>
            </a:pathLst>
          </a:custGeom>
          <a:ln w="12865">
            <a:solidFill>
              <a:srgbClr val="EA6A5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415497" y="977937"/>
            <a:ext cx="40449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1">
              <a:lnSpc>
                <a:spcPct val="100000"/>
              </a:lnSpc>
            </a:pPr>
            <a:r>
              <a:rPr lang="ar-EG" sz="700" b="1" spc="25" dirty="0" smtClean="0">
                <a:solidFill>
                  <a:srgbClr val="EA6955"/>
                </a:solidFill>
                <a:latin typeface="Arial"/>
                <a:cs typeface="Arial"/>
              </a:rPr>
              <a:t>انشئ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15000" y="2209800"/>
            <a:ext cx="4116704" cy="1219200"/>
          </a:xfrm>
          <a:custGeom>
            <a:avLst/>
            <a:gdLst/>
            <a:ahLst/>
            <a:cxnLst/>
            <a:rect l="l" t="t" r="r" b="b"/>
            <a:pathLst>
              <a:path w="4116704" h="1219200">
                <a:moveTo>
                  <a:pt x="4116374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219200"/>
                </a:lnTo>
                <a:lnTo>
                  <a:pt x="4002074" y="1219200"/>
                </a:lnTo>
                <a:lnTo>
                  <a:pt x="4068154" y="1217414"/>
                </a:lnTo>
                <a:lnTo>
                  <a:pt x="4102087" y="1204912"/>
                </a:lnTo>
                <a:lnTo>
                  <a:pt x="4114588" y="1170979"/>
                </a:lnTo>
                <a:lnTo>
                  <a:pt x="4116374" y="1104900"/>
                </a:lnTo>
                <a:lnTo>
                  <a:pt x="4116374" y="0"/>
                </a:lnTo>
                <a:close/>
              </a:path>
            </a:pathLst>
          </a:custGeom>
          <a:solidFill>
            <a:srgbClr val="DAD1D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688051" y="1220495"/>
            <a:ext cx="4114165" cy="1019175"/>
          </a:xfrm>
          <a:custGeom>
            <a:avLst/>
            <a:gdLst/>
            <a:ahLst/>
            <a:cxnLst/>
            <a:rect l="l" t="t" r="r" b="b"/>
            <a:pathLst>
              <a:path w="4114165" h="1019175">
                <a:moveTo>
                  <a:pt x="411360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018654"/>
                </a:lnTo>
                <a:lnTo>
                  <a:pt x="3999306" y="1018654"/>
                </a:lnTo>
                <a:lnTo>
                  <a:pt x="4065385" y="1016868"/>
                </a:lnTo>
                <a:lnTo>
                  <a:pt x="4099318" y="1004366"/>
                </a:lnTo>
                <a:lnTo>
                  <a:pt x="4111820" y="970433"/>
                </a:lnTo>
                <a:lnTo>
                  <a:pt x="4113606" y="904354"/>
                </a:lnTo>
                <a:lnTo>
                  <a:pt x="4113606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728662" y="1254556"/>
            <a:ext cx="4035425" cy="278130"/>
          </a:xfrm>
          <a:custGeom>
            <a:avLst/>
            <a:gdLst/>
            <a:ahLst/>
            <a:cxnLst/>
            <a:rect l="l" t="t" r="r" b="b"/>
            <a:pathLst>
              <a:path w="4035425" h="278130">
                <a:moveTo>
                  <a:pt x="40353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5361" y="277977"/>
                </a:lnTo>
                <a:lnTo>
                  <a:pt x="4035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5707418" y="683862"/>
            <a:ext cx="3630269" cy="1499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2700" b="1" spc="40" dirty="0" smtClean="0">
                <a:solidFill>
                  <a:srgbClr val="642B73"/>
                </a:solidFill>
                <a:latin typeface="Arial"/>
                <a:cs typeface="Arial"/>
              </a:rPr>
              <a:t>شارك</a:t>
            </a:r>
            <a:endParaRPr sz="2700" dirty="0">
              <a:latin typeface="Arial"/>
              <a:cs typeface="Arial"/>
            </a:endParaRPr>
          </a:p>
          <a:p>
            <a:pPr marL="12700" marR="5080" algn="just" rtl="1">
              <a:lnSpc>
                <a:spcPct val="105600"/>
              </a:lnSpc>
              <a:spcBef>
                <a:spcPts val="1340"/>
              </a:spcBef>
            </a:pPr>
            <a:r>
              <a:rPr lang="ar-SA" sz="1500" spc="25" dirty="0" smtClean="0">
                <a:solidFill>
                  <a:srgbClr val="4C4D4F"/>
                </a:solidFill>
                <a:latin typeface="Arial"/>
                <a:cs typeface="Arial"/>
              </a:rPr>
              <a:t>جرب </a:t>
            </a:r>
            <a:r>
              <a:rPr lang="ar-SA" sz="1500" spc="25" dirty="0">
                <a:solidFill>
                  <a:srgbClr val="4C4D4F"/>
                </a:solidFill>
                <a:latin typeface="Arial"/>
                <a:cs typeface="Arial"/>
              </a:rPr>
              <a:t>ألعاب السباق لكل مشارك. العبوا إحدى تلك الألعاب جميعًا، وبعدها جرب إحدى الألعاب الأخرى.</a:t>
            </a:r>
            <a:r>
              <a:rPr lang="ar-SA" sz="1600" dirty="0"/>
              <a:t> </a:t>
            </a:r>
            <a:endParaRPr lang="en-US" sz="1600" dirty="0"/>
          </a:p>
          <a:p>
            <a:pPr marL="12700" marR="5080">
              <a:lnSpc>
                <a:spcPct val="105600"/>
              </a:lnSpc>
              <a:spcBef>
                <a:spcPts val="1340"/>
              </a:spcBef>
            </a:pPr>
            <a:endParaRPr lang="ar-EG" sz="1500" dirty="0" smtClean="0">
              <a:solidFill>
                <a:srgbClr val="4C4D4F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88233" y="977125"/>
            <a:ext cx="35433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1">
              <a:lnSpc>
                <a:spcPct val="100000"/>
              </a:lnSpc>
            </a:pPr>
            <a:r>
              <a:rPr lang="ar-EG" sz="700" b="1" spc="25" dirty="0" smtClean="0">
                <a:solidFill>
                  <a:srgbClr val="642B73"/>
                </a:solidFill>
                <a:latin typeface="Arial"/>
                <a:cs typeface="Arial"/>
              </a:rPr>
              <a:t>شارك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491459" y="732421"/>
            <a:ext cx="177165" cy="179705"/>
          </a:xfrm>
          <a:custGeom>
            <a:avLst/>
            <a:gdLst/>
            <a:ahLst/>
            <a:cxnLst/>
            <a:rect l="l" t="t" r="r" b="b"/>
            <a:pathLst>
              <a:path w="177165" h="179705">
                <a:moveTo>
                  <a:pt x="176682" y="47320"/>
                </a:moveTo>
                <a:lnTo>
                  <a:pt x="163403" y="28273"/>
                </a:lnTo>
                <a:lnTo>
                  <a:pt x="143805" y="13301"/>
                </a:lnTo>
                <a:lnTo>
                  <a:pt x="119268" y="3509"/>
                </a:lnTo>
                <a:lnTo>
                  <a:pt x="91173" y="0"/>
                </a:lnTo>
                <a:lnTo>
                  <a:pt x="55683" y="5699"/>
                </a:lnTo>
                <a:lnTo>
                  <a:pt x="26703" y="21242"/>
                </a:lnTo>
                <a:lnTo>
                  <a:pt x="7164" y="44293"/>
                </a:lnTo>
                <a:lnTo>
                  <a:pt x="0" y="72516"/>
                </a:lnTo>
                <a:lnTo>
                  <a:pt x="2006" y="87705"/>
                </a:lnTo>
                <a:lnTo>
                  <a:pt x="7750" y="101792"/>
                </a:lnTo>
                <a:lnTo>
                  <a:pt x="16812" y="114452"/>
                </a:lnTo>
                <a:lnTo>
                  <a:pt x="28778" y="125361"/>
                </a:lnTo>
                <a:lnTo>
                  <a:pt x="26726" y="132531"/>
                </a:lnTo>
                <a:lnTo>
                  <a:pt x="26317" y="148502"/>
                </a:lnTo>
                <a:lnTo>
                  <a:pt x="35600" y="166372"/>
                </a:lnTo>
                <a:lnTo>
                  <a:pt x="62623" y="179235"/>
                </a:lnTo>
                <a:lnTo>
                  <a:pt x="59524" y="162441"/>
                </a:lnTo>
                <a:lnTo>
                  <a:pt x="59121" y="153468"/>
                </a:lnTo>
                <a:lnTo>
                  <a:pt x="61980" y="149279"/>
                </a:lnTo>
                <a:lnTo>
                  <a:pt x="68668" y="146837"/>
                </a:lnTo>
                <a:lnTo>
                  <a:pt x="74091" y="145237"/>
                </a:lnTo>
                <a:lnTo>
                  <a:pt x="77470" y="145021"/>
                </a:lnTo>
                <a:lnTo>
                  <a:pt x="91173" y="145021"/>
                </a:lnTo>
                <a:lnTo>
                  <a:pt x="111582" y="143195"/>
                </a:lnTo>
                <a:lnTo>
                  <a:pt x="130370" y="137990"/>
                </a:lnTo>
                <a:lnTo>
                  <a:pt x="147032" y="129810"/>
                </a:lnTo>
                <a:lnTo>
                  <a:pt x="161061" y="119062"/>
                </a:lnTo>
                <a:lnTo>
                  <a:pt x="158490" y="112992"/>
                </a:lnTo>
                <a:lnTo>
                  <a:pt x="156611" y="106703"/>
                </a:lnTo>
                <a:lnTo>
                  <a:pt x="155458" y="100222"/>
                </a:lnTo>
                <a:lnTo>
                  <a:pt x="155067" y="93573"/>
                </a:lnTo>
                <a:lnTo>
                  <a:pt x="156545" y="80690"/>
                </a:lnTo>
                <a:lnTo>
                  <a:pt x="160812" y="68556"/>
                </a:lnTo>
                <a:lnTo>
                  <a:pt x="167609" y="57367"/>
                </a:lnTo>
                <a:lnTo>
                  <a:pt x="176682" y="47320"/>
                </a:lnTo>
                <a:close/>
              </a:path>
            </a:pathLst>
          </a:custGeom>
          <a:ln w="14363">
            <a:solidFill>
              <a:srgbClr val="672D7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9652507" y="753478"/>
            <a:ext cx="182245" cy="175260"/>
          </a:xfrm>
          <a:custGeom>
            <a:avLst/>
            <a:gdLst/>
            <a:ahLst/>
            <a:cxnLst/>
            <a:rect l="l" t="t" r="r" b="b"/>
            <a:pathLst>
              <a:path w="182245" h="175259">
                <a:moveTo>
                  <a:pt x="0" y="98005"/>
                </a:moveTo>
                <a:lnTo>
                  <a:pt x="13738" y="116941"/>
                </a:lnTo>
                <a:lnTo>
                  <a:pt x="33932" y="131814"/>
                </a:lnTo>
                <a:lnTo>
                  <a:pt x="59173" y="141538"/>
                </a:lnTo>
                <a:lnTo>
                  <a:pt x="88049" y="145021"/>
                </a:lnTo>
                <a:lnTo>
                  <a:pt x="95783" y="145021"/>
                </a:lnTo>
                <a:lnTo>
                  <a:pt x="103276" y="144284"/>
                </a:lnTo>
                <a:lnTo>
                  <a:pt x="110464" y="142925"/>
                </a:lnTo>
                <a:lnTo>
                  <a:pt x="117484" y="153704"/>
                </a:lnTo>
                <a:lnTo>
                  <a:pt x="116062" y="164031"/>
                </a:lnTo>
                <a:lnTo>
                  <a:pt x="111396" y="171784"/>
                </a:lnTo>
                <a:lnTo>
                  <a:pt x="108686" y="174840"/>
                </a:lnTo>
                <a:lnTo>
                  <a:pt x="137844" y="167384"/>
                </a:lnTo>
                <a:lnTo>
                  <a:pt x="150380" y="151501"/>
                </a:lnTo>
                <a:lnTo>
                  <a:pt x="152992" y="135718"/>
                </a:lnTo>
                <a:lnTo>
                  <a:pt x="152374" y="128562"/>
                </a:lnTo>
                <a:lnTo>
                  <a:pt x="169555" y="109869"/>
                </a:lnTo>
                <a:lnTo>
                  <a:pt x="178377" y="97801"/>
                </a:lnTo>
                <a:lnTo>
                  <a:pt x="181628" y="87101"/>
                </a:lnTo>
                <a:lnTo>
                  <a:pt x="182092" y="72516"/>
                </a:lnTo>
                <a:lnTo>
                  <a:pt x="174702" y="44293"/>
                </a:lnTo>
                <a:lnTo>
                  <a:pt x="154549" y="21242"/>
                </a:lnTo>
                <a:lnTo>
                  <a:pt x="124656" y="5699"/>
                </a:lnTo>
                <a:lnTo>
                  <a:pt x="88049" y="0"/>
                </a:lnTo>
                <a:lnTo>
                  <a:pt x="66868" y="1848"/>
                </a:lnTo>
                <a:lnTo>
                  <a:pt x="47382" y="7116"/>
                </a:lnTo>
                <a:lnTo>
                  <a:pt x="30122" y="15392"/>
                </a:lnTo>
                <a:lnTo>
                  <a:pt x="15621" y="26263"/>
                </a:lnTo>
              </a:path>
            </a:pathLst>
          </a:custGeom>
          <a:ln w="14363">
            <a:solidFill>
              <a:srgbClr val="672D7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710377" y="4812791"/>
            <a:ext cx="4121150" cy="2197735"/>
          </a:xfrm>
          <a:custGeom>
            <a:avLst/>
            <a:gdLst/>
            <a:ahLst/>
            <a:cxnLst/>
            <a:rect l="l" t="t" r="r" b="b"/>
            <a:pathLst>
              <a:path w="4121150" h="2197734">
                <a:moveTo>
                  <a:pt x="4120997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299"/>
                </a:lnTo>
                <a:lnTo>
                  <a:pt x="0" y="2197607"/>
                </a:lnTo>
                <a:lnTo>
                  <a:pt x="4006697" y="2197607"/>
                </a:lnTo>
                <a:lnTo>
                  <a:pt x="4072777" y="2195822"/>
                </a:lnTo>
                <a:lnTo>
                  <a:pt x="4106710" y="2183320"/>
                </a:lnTo>
                <a:lnTo>
                  <a:pt x="4119211" y="2149387"/>
                </a:lnTo>
                <a:lnTo>
                  <a:pt x="4120997" y="2083307"/>
                </a:lnTo>
                <a:lnTo>
                  <a:pt x="4120997" y="0"/>
                </a:lnTo>
                <a:close/>
              </a:path>
            </a:pathLst>
          </a:custGeom>
          <a:solidFill>
            <a:srgbClr val="E6EDD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3522154" y="1326761"/>
            <a:ext cx="11544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15" dirty="0" smtClean="0">
                <a:solidFill>
                  <a:srgbClr val="EA6955"/>
                </a:solidFill>
                <a:latin typeface="Arial"/>
                <a:cs typeface="Arial"/>
              </a:rPr>
              <a:t>المزيد من الأشياء للتجربة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60720" y="2239149"/>
            <a:ext cx="4028440" cy="285115"/>
          </a:xfrm>
          <a:custGeom>
            <a:avLst/>
            <a:gdLst/>
            <a:ahLst/>
            <a:cxnLst/>
            <a:rect l="l" t="t" r="r" b="b"/>
            <a:pathLst>
              <a:path w="4028440" h="285114">
                <a:moveTo>
                  <a:pt x="4027932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84594"/>
                </a:lnTo>
                <a:lnTo>
                  <a:pt x="4027932" y="284594"/>
                </a:lnTo>
                <a:lnTo>
                  <a:pt x="40279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7490692" y="2300891"/>
            <a:ext cx="19659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-15" dirty="0" smtClean="0">
                <a:solidFill>
                  <a:srgbClr val="642B73"/>
                </a:solidFill>
                <a:latin typeface="Arial"/>
                <a:cs typeface="Arial"/>
              </a:rPr>
              <a:t>وجه أسئلة يمكنهم مناقشتها: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688194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5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4648771" y="7446873"/>
            <a:ext cx="141605" cy="141605"/>
          </a:xfrm>
          <a:custGeom>
            <a:avLst/>
            <a:gdLst/>
            <a:ahLst/>
            <a:cxnLst/>
            <a:rect l="l" t="t" r="r" b="b"/>
            <a:pathLst>
              <a:path w="141604" h="141604">
                <a:moveTo>
                  <a:pt x="70802" y="0"/>
                </a:moveTo>
                <a:lnTo>
                  <a:pt x="43242" y="5563"/>
                </a:lnTo>
                <a:lnTo>
                  <a:pt x="20737" y="20737"/>
                </a:lnTo>
                <a:lnTo>
                  <a:pt x="5563" y="43242"/>
                </a:lnTo>
                <a:lnTo>
                  <a:pt x="0" y="70802"/>
                </a:lnTo>
                <a:lnTo>
                  <a:pt x="5563" y="98362"/>
                </a:lnTo>
                <a:lnTo>
                  <a:pt x="20737" y="120867"/>
                </a:lnTo>
                <a:lnTo>
                  <a:pt x="43242" y="136041"/>
                </a:lnTo>
                <a:lnTo>
                  <a:pt x="70802" y="141604"/>
                </a:lnTo>
                <a:lnTo>
                  <a:pt x="98362" y="136041"/>
                </a:lnTo>
                <a:lnTo>
                  <a:pt x="120867" y="120867"/>
                </a:lnTo>
                <a:lnTo>
                  <a:pt x="136041" y="98362"/>
                </a:lnTo>
                <a:lnTo>
                  <a:pt x="141604" y="70802"/>
                </a:lnTo>
                <a:lnTo>
                  <a:pt x="136041" y="43242"/>
                </a:lnTo>
                <a:lnTo>
                  <a:pt x="120867" y="20737"/>
                </a:lnTo>
                <a:lnTo>
                  <a:pt x="98362" y="5563"/>
                </a:lnTo>
                <a:lnTo>
                  <a:pt x="70802" y="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5944462" y="7064068"/>
            <a:ext cx="3759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/>
            <a:r>
              <a:rPr lang="ar-EG" sz="800" b="1" dirty="0" smtClean="0">
                <a:solidFill>
                  <a:srgbClr val="4C4D4F"/>
                </a:solidFill>
                <a:latin typeface="Arial"/>
                <a:cs typeface="Arial"/>
              </a:rPr>
              <a:t>"</a:t>
            </a:r>
            <a:r>
              <a:rPr lang="en-US" sz="800" b="1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EG" sz="800" b="1" dirty="0" smtClean="0">
                <a:solidFill>
                  <a:srgbClr val="4C4D4F"/>
                </a:solidFill>
                <a:latin typeface="Arial"/>
                <a:cs typeface="Arial"/>
              </a:rPr>
              <a:t>" </a:t>
            </a:r>
            <a:r>
              <a:rPr lang="ar-EG" sz="800" b="1" dirty="0">
                <a:solidFill>
                  <a:srgbClr val="4C4D4F"/>
                </a:solidFill>
                <a:latin typeface="Arial"/>
                <a:cs typeface="Arial"/>
              </a:rPr>
              <a:t>هو مشروع لمجموعة "لايفلونج كيندرجارتن" بالمعمل الإعلامي لمعهد </a:t>
            </a:r>
            <a:r>
              <a:rPr lang="ar-EG" sz="800" b="1" dirty="0" smtClean="0">
                <a:solidFill>
                  <a:srgbClr val="4C4D4F"/>
                </a:solidFill>
                <a:latin typeface="Arial"/>
                <a:cs typeface="Arial"/>
              </a:rPr>
              <a:t>ماساشوستس </a:t>
            </a:r>
            <a:r>
              <a:rPr lang="ar-EG" sz="800" b="1" dirty="0">
                <a:solidFill>
                  <a:srgbClr val="4C4D4F"/>
                </a:solidFill>
                <a:latin typeface="Arial"/>
                <a:cs typeface="Arial"/>
              </a:rPr>
              <a:t>التكنولوجي.</a:t>
            </a:r>
            <a:endParaRPr lang="en-US" sz="800" b="1" dirty="0">
              <a:solidFill>
                <a:srgbClr val="4C4D4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b="1" dirty="0" smtClean="0">
                <a:solidFill>
                  <a:srgbClr val="4C4D4F"/>
                </a:solidFill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07382" y="1651252"/>
            <a:ext cx="306959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25" indent="-98425" algn="r" rtl="1">
              <a:lnSpc>
                <a:spcPct val="100000"/>
              </a:lnSpc>
              <a:buClr>
                <a:srgbClr val="EA6955"/>
              </a:buClr>
              <a:buFont typeface="Lucida Sans"/>
              <a:buChar char="•"/>
              <a:tabLst>
                <a:tab pos="111760" algn="l"/>
              </a:tabLst>
            </a:pP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اختر كائنا جديدًا كي تتم اضافته للسباق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100"/>
              </a:spcBef>
              <a:buClr>
                <a:srgbClr val="EA6955"/>
              </a:buClr>
              <a:buFont typeface="Lucida Sans"/>
              <a:buChar char="•"/>
              <a:tabLst>
                <a:tab pos="111760" algn="l"/>
              </a:tabLst>
            </a:pP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قم بضبطه كي يتحرك بضغطة مفتاح مختلفة</a:t>
            </a:r>
            <a:endParaRPr sz="1000" dirty="0">
              <a:latin typeface="Arial"/>
              <a:cs typeface="Arial"/>
            </a:endParaRPr>
          </a:p>
          <a:p>
            <a:pPr marL="111125" indent="-98425" algn="r" rtl="1">
              <a:lnSpc>
                <a:spcPct val="100000"/>
              </a:lnSpc>
              <a:spcBef>
                <a:spcPts val="100"/>
              </a:spcBef>
              <a:buClr>
                <a:srgbClr val="EA6955"/>
              </a:buClr>
              <a:buFont typeface="Lucida Sans"/>
              <a:buChar char="•"/>
              <a:tabLst>
                <a:tab pos="111760" algn="l"/>
              </a:tabLst>
            </a:pPr>
            <a:r>
              <a:rPr lang="ar-EG" sz="1000" spc="-5" dirty="0" smtClean="0">
                <a:solidFill>
                  <a:srgbClr val="4C4D4F"/>
                </a:solidFill>
                <a:latin typeface="Arial"/>
                <a:cs typeface="Arial"/>
              </a:rPr>
              <a:t>اضف صوتًا عند عبور الفائز لخط النهاية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27077" y="2655112"/>
            <a:ext cx="1815464" cy="684530"/>
          </a:xfrm>
          <a:custGeom>
            <a:avLst/>
            <a:gdLst/>
            <a:ahLst/>
            <a:cxnLst/>
            <a:rect l="l" t="t" r="r" b="b"/>
            <a:pathLst>
              <a:path w="1815465" h="684529">
                <a:moveTo>
                  <a:pt x="317881" y="520788"/>
                </a:moveTo>
                <a:lnTo>
                  <a:pt x="189344" y="520788"/>
                </a:lnTo>
                <a:lnTo>
                  <a:pt x="178283" y="583185"/>
                </a:lnTo>
                <a:lnTo>
                  <a:pt x="189390" y="621010"/>
                </a:lnTo>
                <a:lnTo>
                  <a:pt x="235980" y="649587"/>
                </a:lnTo>
                <a:lnTo>
                  <a:pt x="331368" y="684237"/>
                </a:lnTo>
                <a:lnTo>
                  <a:pt x="303702" y="635585"/>
                </a:lnTo>
                <a:lnTo>
                  <a:pt x="300054" y="582749"/>
                </a:lnTo>
                <a:lnTo>
                  <a:pt x="308692" y="539794"/>
                </a:lnTo>
                <a:lnTo>
                  <a:pt x="317881" y="520788"/>
                </a:lnTo>
                <a:close/>
              </a:path>
              <a:path w="1815465" h="684529">
                <a:moveTo>
                  <a:pt x="1733372" y="0"/>
                </a:moveTo>
                <a:lnTo>
                  <a:pt x="81940" y="0"/>
                </a:lnTo>
                <a:lnTo>
                  <a:pt x="34568" y="1703"/>
                </a:lnTo>
                <a:lnTo>
                  <a:pt x="10242" y="13625"/>
                </a:lnTo>
                <a:lnTo>
                  <a:pt x="1280" y="45986"/>
                </a:lnTo>
                <a:lnTo>
                  <a:pt x="0" y="109004"/>
                </a:lnTo>
                <a:lnTo>
                  <a:pt x="0" y="411784"/>
                </a:lnTo>
                <a:lnTo>
                  <a:pt x="1280" y="474802"/>
                </a:lnTo>
                <a:lnTo>
                  <a:pt x="10242" y="507163"/>
                </a:lnTo>
                <a:lnTo>
                  <a:pt x="34568" y="519085"/>
                </a:lnTo>
                <a:lnTo>
                  <a:pt x="81940" y="520788"/>
                </a:lnTo>
                <a:lnTo>
                  <a:pt x="1733372" y="520788"/>
                </a:lnTo>
                <a:lnTo>
                  <a:pt x="1780743" y="519085"/>
                </a:lnTo>
                <a:lnTo>
                  <a:pt x="1805070" y="507163"/>
                </a:lnTo>
                <a:lnTo>
                  <a:pt x="1814032" y="474802"/>
                </a:lnTo>
                <a:lnTo>
                  <a:pt x="1815312" y="411784"/>
                </a:lnTo>
                <a:lnTo>
                  <a:pt x="1815312" y="109004"/>
                </a:lnTo>
                <a:lnTo>
                  <a:pt x="1814032" y="45986"/>
                </a:lnTo>
                <a:lnTo>
                  <a:pt x="1805070" y="13625"/>
                </a:lnTo>
                <a:lnTo>
                  <a:pt x="1780743" y="1703"/>
                </a:lnTo>
                <a:lnTo>
                  <a:pt x="17333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6027077" y="2794380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230263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6036703" y="2664282"/>
            <a:ext cx="36195" cy="46990"/>
          </a:xfrm>
          <a:custGeom>
            <a:avLst/>
            <a:gdLst/>
            <a:ahLst/>
            <a:cxnLst/>
            <a:rect l="l" t="t" r="r" b="b"/>
            <a:pathLst>
              <a:path w="36195" h="46989">
                <a:moveTo>
                  <a:pt x="0" y="46964"/>
                </a:moveTo>
                <a:lnTo>
                  <a:pt x="5768" y="33497"/>
                </a:lnTo>
                <a:lnTo>
                  <a:pt x="13471" y="20681"/>
                </a:lnTo>
                <a:lnTo>
                  <a:pt x="23388" y="9267"/>
                </a:lnTo>
                <a:lnTo>
                  <a:pt x="35801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6153467" y="2655100"/>
            <a:ext cx="1575435" cy="0"/>
          </a:xfrm>
          <a:custGeom>
            <a:avLst/>
            <a:gdLst/>
            <a:ahLst/>
            <a:cxnLst/>
            <a:rect l="l" t="t" r="r" b="b"/>
            <a:pathLst>
              <a:path w="1575434">
                <a:moveTo>
                  <a:pt x="0" y="0"/>
                </a:moveTo>
                <a:lnTo>
                  <a:pt x="1575206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7809458" y="2674848"/>
            <a:ext cx="29209" cy="52069"/>
          </a:xfrm>
          <a:custGeom>
            <a:avLst/>
            <a:gdLst/>
            <a:ahLst/>
            <a:cxnLst/>
            <a:rect l="l" t="t" r="r" b="b"/>
            <a:pathLst>
              <a:path w="29209" h="52069">
                <a:moveTo>
                  <a:pt x="0" y="0"/>
                </a:moveTo>
                <a:lnTo>
                  <a:pt x="8868" y="9009"/>
                </a:lnTo>
                <a:lnTo>
                  <a:pt x="16943" y="20415"/>
                </a:lnTo>
                <a:lnTo>
                  <a:pt x="23801" y="34497"/>
                </a:lnTo>
                <a:lnTo>
                  <a:pt x="29019" y="51536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7842377" y="2806344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0"/>
                </a:moveTo>
                <a:lnTo>
                  <a:pt x="0" y="230263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7796936" y="3119742"/>
            <a:ext cx="36195" cy="46990"/>
          </a:xfrm>
          <a:custGeom>
            <a:avLst/>
            <a:gdLst/>
            <a:ahLst/>
            <a:cxnLst/>
            <a:rect l="l" t="t" r="r" b="b"/>
            <a:pathLst>
              <a:path w="36195" h="46989">
                <a:moveTo>
                  <a:pt x="35801" y="0"/>
                </a:moveTo>
                <a:lnTo>
                  <a:pt x="30032" y="13467"/>
                </a:lnTo>
                <a:lnTo>
                  <a:pt x="22329" y="26282"/>
                </a:lnTo>
                <a:lnTo>
                  <a:pt x="12412" y="37697"/>
                </a:lnTo>
                <a:lnTo>
                  <a:pt x="0" y="46964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6376771" y="3175889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126004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6326647" y="3213531"/>
            <a:ext cx="14604" cy="102870"/>
          </a:xfrm>
          <a:custGeom>
            <a:avLst/>
            <a:gdLst/>
            <a:ahLst/>
            <a:cxnLst/>
            <a:rect l="l" t="t" r="r" b="b"/>
            <a:pathLst>
              <a:path w="14604" h="102870">
                <a:moveTo>
                  <a:pt x="4149" y="0"/>
                </a:moveTo>
                <a:lnTo>
                  <a:pt x="538" y="23647"/>
                </a:lnTo>
                <a:lnTo>
                  <a:pt x="0" y="49844"/>
                </a:lnTo>
                <a:lnTo>
                  <a:pt x="4028" y="76798"/>
                </a:lnTo>
                <a:lnTo>
                  <a:pt x="14119" y="102717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6214529" y="3205175"/>
            <a:ext cx="106680" cy="118110"/>
          </a:xfrm>
          <a:custGeom>
            <a:avLst/>
            <a:gdLst/>
            <a:ahLst/>
            <a:cxnLst/>
            <a:rect l="l" t="t" r="r" b="b"/>
            <a:pathLst>
              <a:path w="106679" h="118110">
                <a:moveTo>
                  <a:pt x="106337" y="117754"/>
                </a:moveTo>
                <a:lnTo>
                  <a:pt x="73328" y="98717"/>
                </a:lnTo>
                <a:lnTo>
                  <a:pt x="40000" y="72645"/>
                </a:lnTo>
                <a:lnTo>
                  <a:pt x="13255" y="39689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6135865" y="3175889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4344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6030976" y="3104603"/>
            <a:ext cx="29209" cy="52069"/>
          </a:xfrm>
          <a:custGeom>
            <a:avLst/>
            <a:gdLst/>
            <a:ahLst/>
            <a:cxnLst/>
            <a:rect l="l" t="t" r="r" b="b"/>
            <a:pathLst>
              <a:path w="29210" h="52069">
                <a:moveTo>
                  <a:pt x="29019" y="51536"/>
                </a:moveTo>
                <a:lnTo>
                  <a:pt x="20150" y="42526"/>
                </a:lnTo>
                <a:lnTo>
                  <a:pt x="12076" y="31121"/>
                </a:lnTo>
                <a:lnTo>
                  <a:pt x="5218" y="17039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6027077" y="2741993"/>
            <a:ext cx="2540" cy="40640"/>
          </a:xfrm>
          <a:custGeom>
            <a:avLst/>
            <a:gdLst/>
            <a:ahLst/>
            <a:cxnLst/>
            <a:rect l="l" t="t" r="r" b="b"/>
            <a:pathLst>
              <a:path w="2539" h="40639">
                <a:moveTo>
                  <a:pt x="0" y="40424"/>
                </a:moveTo>
                <a:lnTo>
                  <a:pt x="0" y="22110"/>
                </a:lnTo>
                <a:lnTo>
                  <a:pt x="0" y="12979"/>
                </a:lnTo>
                <a:lnTo>
                  <a:pt x="1981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6087071" y="2655100"/>
            <a:ext cx="41275" cy="3175"/>
          </a:xfrm>
          <a:custGeom>
            <a:avLst/>
            <a:gdLst/>
            <a:ahLst/>
            <a:cxnLst/>
            <a:rect l="l" t="t" r="r" b="b"/>
            <a:pathLst>
              <a:path w="41275" h="3175">
                <a:moveTo>
                  <a:pt x="0" y="2971"/>
                </a:moveTo>
                <a:lnTo>
                  <a:pt x="6565" y="1066"/>
                </a:lnTo>
                <a:lnTo>
                  <a:pt x="13855" y="0"/>
                </a:lnTo>
                <a:lnTo>
                  <a:pt x="21945" y="0"/>
                </a:lnTo>
                <a:lnTo>
                  <a:pt x="40995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7741386" y="2655100"/>
            <a:ext cx="41275" cy="4445"/>
          </a:xfrm>
          <a:custGeom>
            <a:avLst/>
            <a:gdLst/>
            <a:ahLst/>
            <a:cxnLst/>
            <a:rect l="l" t="t" r="r" b="b"/>
            <a:pathLst>
              <a:path w="41275" h="4444">
                <a:moveTo>
                  <a:pt x="0" y="0"/>
                </a:moveTo>
                <a:lnTo>
                  <a:pt x="19062" y="0"/>
                </a:lnTo>
                <a:lnTo>
                  <a:pt x="28384" y="0"/>
                </a:lnTo>
                <a:lnTo>
                  <a:pt x="40754" y="419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7841145" y="2741980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0" y="0"/>
                </a:moveTo>
                <a:lnTo>
                  <a:pt x="800" y="6819"/>
                </a:lnTo>
                <a:lnTo>
                  <a:pt x="1244" y="14185"/>
                </a:lnTo>
                <a:lnTo>
                  <a:pt x="1244" y="22123"/>
                </a:lnTo>
                <a:lnTo>
                  <a:pt x="1244" y="40436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7840395" y="3048571"/>
            <a:ext cx="2540" cy="40640"/>
          </a:xfrm>
          <a:custGeom>
            <a:avLst/>
            <a:gdLst/>
            <a:ahLst/>
            <a:cxnLst/>
            <a:rect l="l" t="t" r="r" b="b"/>
            <a:pathLst>
              <a:path w="2540" h="40639">
                <a:moveTo>
                  <a:pt x="1993" y="0"/>
                </a:moveTo>
                <a:lnTo>
                  <a:pt x="1993" y="18313"/>
                </a:lnTo>
                <a:lnTo>
                  <a:pt x="1993" y="27444"/>
                </a:lnTo>
                <a:lnTo>
                  <a:pt x="0" y="40424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737500" y="3172917"/>
            <a:ext cx="45085" cy="3175"/>
          </a:xfrm>
          <a:custGeom>
            <a:avLst/>
            <a:gdLst/>
            <a:ahLst/>
            <a:cxnLst/>
            <a:rect l="l" t="t" r="r" b="b"/>
            <a:pathLst>
              <a:path w="45084" h="3175">
                <a:moveTo>
                  <a:pt x="44881" y="0"/>
                </a:moveTo>
                <a:lnTo>
                  <a:pt x="38315" y="1917"/>
                </a:lnTo>
                <a:lnTo>
                  <a:pt x="31026" y="2971"/>
                </a:lnTo>
                <a:lnTo>
                  <a:pt x="22948" y="2971"/>
                </a:lnTo>
                <a:lnTo>
                  <a:pt x="0" y="2971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662291" y="3175889"/>
            <a:ext cx="42545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42024" y="0"/>
                </a:moveTo>
                <a:lnTo>
                  <a:pt x="19075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6336919" y="3175889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4" h="15875">
                <a:moveTo>
                  <a:pt x="27127" y="0"/>
                </a:moveTo>
                <a:lnTo>
                  <a:pt x="8039" y="0"/>
                </a:lnTo>
                <a:lnTo>
                  <a:pt x="6388" y="698"/>
                </a:lnTo>
                <a:lnTo>
                  <a:pt x="3238" y="6476"/>
                </a:lnTo>
                <a:lnTo>
                  <a:pt x="0" y="15633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6341808" y="3325914"/>
            <a:ext cx="17145" cy="13970"/>
          </a:xfrm>
          <a:custGeom>
            <a:avLst/>
            <a:gdLst/>
            <a:ahLst/>
            <a:cxnLst/>
            <a:rect l="l" t="t" r="r" b="b"/>
            <a:pathLst>
              <a:path w="17145" h="13970">
                <a:moveTo>
                  <a:pt x="5041" y="0"/>
                </a:moveTo>
                <a:lnTo>
                  <a:pt x="8394" y="4711"/>
                </a:lnTo>
                <a:lnTo>
                  <a:pt x="12242" y="9207"/>
                </a:lnTo>
                <a:lnTo>
                  <a:pt x="16637" y="13436"/>
                </a:lnTo>
                <a:lnTo>
                  <a:pt x="10185" y="11201"/>
                </a:lnTo>
                <a:lnTo>
                  <a:pt x="0" y="6819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6199822" y="3175889"/>
            <a:ext cx="17145" cy="17780"/>
          </a:xfrm>
          <a:custGeom>
            <a:avLst/>
            <a:gdLst/>
            <a:ahLst/>
            <a:cxnLst/>
            <a:rect l="l" t="t" r="r" b="b"/>
            <a:pathLst>
              <a:path w="17145" h="17780">
                <a:moveTo>
                  <a:pt x="14338" y="17741"/>
                </a:moveTo>
                <a:lnTo>
                  <a:pt x="14516" y="11988"/>
                </a:lnTo>
                <a:lnTo>
                  <a:pt x="15252" y="6070"/>
                </a:lnTo>
                <a:lnTo>
                  <a:pt x="16598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6087325" y="3171698"/>
            <a:ext cx="38735" cy="4445"/>
          </a:xfrm>
          <a:custGeom>
            <a:avLst/>
            <a:gdLst/>
            <a:ahLst/>
            <a:cxnLst/>
            <a:rect l="l" t="t" r="r" b="b"/>
            <a:pathLst>
              <a:path w="38735" h="4444">
                <a:moveTo>
                  <a:pt x="38290" y="4191"/>
                </a:moveTo>
                <a:lnTo>
                  <a:pt x="21691" y="4191"/>
                </a:lnTo>
                <a:lnTo>
                  <a:pt x="12357" y="4191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6027077" y="3048571"/>
            <a:ext cx="1270" cy="40640"/>
          </a:xfrm>
          <a:custGeom>
            <a:avLst/>
            <a:gdLst/>
            <a:ahLst/>
            <a:cxnLst/>
            <a:rect l="l" t="t" r="r" b="b"/>
            <a:pathLst>
              <a:path w="1270" h="40639">
                <a:moveTo>
                  <a:pt x="1244" y="40436"/>
                </a:moveTo>
                <a:lnTo>
                  <a:pt x="431" y="33616"/>
                </a:lnTo>
                <a:lnTo>
                  <a:pt x="0" y="26250"/>
                </a:lnTo>
                <a:lnTo>
                  <a:pt x="0" y="18313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 txBox="1"/>
          <p:nvPr/>
        </p:nvSpPr>
        <p:spPr>
          <a:xfrm>
            <a:off x="6126645" y="2734449"/>
            <a:ext cx="1517015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i="1" spc="-5" dirty="0" smtClean="0">
                <a:solidFill>
                  <a:srgbClr val="231F20"/>
                </a:solidFill>
                <a:latin typeface="Arial"/>
                <a:cs typeface="Arial"/>
              </a:rPr>
              <a:t>ما هي ملاحظاتك عن اللعبة التي جربتها؟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949438" y="2657906"/>
            <a:ext cx="1505585" cy="684530"/>
          </a:xfrm>
          <a:custGeom>
            <a:avLst/>
            <a:gdLst/>
            <a:ahLst/>
            <a:cxnLst/>
            <a:rect l="l" t="t" r="r" b="b"/>
            <a:pathLst>
              <a:path w="1505584" h="684529">
                <a:moveTo>
                  <a:pt x="263575" y="520903"/>
                </a:moveTo>
                <a:lnTo>
                  <a:pt x="156997" y="520903"/>
                </a:lnTo>
                <a:lnTo>
                  <a:pt x="147828" y="583315"/>
                </a:lnTo>
                <a:lnTo>
                  <a:pt x="157040" y="621149"/>
                </a:lnTo>
                <a:lnTo>
                  <a:pt x="195671" y="649731"/>
                </a:lnTo>
                <a:lnTo>
                  <a:pt x="274764" y="684390"/>
                </a:lnTo>
                <a:lnTo>
                  <a:pt x="251826" y="635726"/>
                </a:lnTo>
                <a:lnTo>
                  <a:pt x="248800" y="582877"/>
                </a:lnTo>
                <a:lnTo>
                  <a:pt x="255960" y="539913"/>
                </a:lnTo>
                <a:lnTo>
                  <a:pt x="263575" y="520903"/>
                </a:lnTo>
                <a:close/>
              </a:path>
              <a:path w="1505584" h="684529">
                <a:moveTo>
                  <a:pt x="1437259" y="0"/>
                </a:moveTo>
                <a:lnTo>
                  <a:pt x="67945" y="0"/>
                </a:lnTo>
                <a:lnTo>
                  <a:pt x="28664" y="1703"/>
                </a:lnTo>
                <a:lnTo>
                  <a:pt x="8493" y="13628"/>
                </a:lnTo>
                <a:lnTo>
                  <a:pt x="1061" y="45996"/>
                </a:lnTo>
                <a:lnTo>
                  <a:pt x="0" y="109029"/>
                </a:lnTo>
                <a:lnTo>
                  <a:pt x="0" y="411873"/>
                </a:lnTo>
                <a:lnTo>
                  <a:pt x="1061" y="474906"/>
                </a:lnTo>
                <a:lnTo>
                  <a:pt x="8493" y="507274"/>
                </a:lnTo>
                <a:lnTo>
                  <a:pt x="28664" y="519199"/>
                </a:lnTo>
                <a:lnTo>
                  <a:pt x="67945" y="520903"/>
                </a:lnTo>
                <a:lnTo>
                  <a:pt x="1437259" y="520903"/>
                </a:lnTo>
                <a:lnTo>
                  <a:pt x="1476539" y="519199"/>
                </a:lnTo>
                <a:lnTo>
                  <a:pt x="1496710" y="507274"/>
                </a:lnTo>
                <a:lnTo>
                  <a:pt x="1504142" y="474906"/>
                </a:lnTo>
                <a:lnTo>
                  <a:pt x="1505204" y="411873"/>
                </a:lnTo>
                <a:lnTo>
                  <a:pt x="1505204" y="109029"/>
                </a:lnTo>
                <a:lnTo>
                  <a:pt x="1504142" y="45996"/>
                </a:lnTo>
                <a:lnTo>
                  <a:pt x="1496710" y="13628"/>
                </a:lnTo>
                <a:lnTo>
                  <a:pt x="1476539" y="1703"/>
                </a:lnTo>
                <a:lnTo>
                  <a:pt x="1437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7949438" y="2797213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230314"/>
                </a:move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7956486" y="2669158"/>
            <a:ext cx="27940" cy="48260"/>
          </a:xfrm>
          <a:custGeom>
            <a:avLst/>
            <a:gdLst/>
            <a:ahLst/>
            <a:cxnLst/>
            <a:rect l="l" t="t" r="r" b="b"/>
            <a:pathLst>
              <a:path w="27940" h="48260">
                <a:moveTo>
                  <a:pt x="0" y="48183"/>
                </a:moveTo>
                <a:lnTo>
                  <a:pt x="4418" y="34686"/>
                </a:lnTo>
                <a:lnTo>
                  <a:pt x="10379" y="21663"/>
                </a:lnTo>
                <a:lnTo>
                  <a:pt x="18116" y="9854"/>
                </a:lnTo>
                <a:lnTo>
                  <a:pt x="27863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8060880" y="2657906"/>
            <a:ext cx="1294765" cy="0"/>
          </a:xfrm>
          <a:custGeom>
            <a:avLst/>
            <a:gdLst/>
            <a:ahLst/>
            <a:cxnLst/>
            <a:rect l="l" t="t" r="r" b="b"/>
            <a:pathLst>
              <a:path w="1294765">
                <a:moveTo>
                  <a:pt x="0" y="0"/>
                </a:moveTo>
                <a:lnTo>
                  <a:pt x="1294688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9429877" y="2680449"/>
            <a:ext cx="22225" cy="51435"/>
          </a:xfrm>
          <a:custGeom>
            <a:avLst/>
            <a:gdLst/>
            <a:ahLst/>
            <a:cxnLst/>
            <a:rect l="l" t="t" r="r" b="b"/>
            <a:pathLst>
              <a:path w="22225" h="51435">
                <a:moveTo>
                  <a:pt x="0" y="0"/>
                </a:moveTo>
                <a:lnTo>
                  <a:pt x="6810" y="9221"/>
                </a:lnTo>
                <a:lnTo>
                  <a:pt x="12942" y="20664"/>
                </a:lnTo>
                <a:lnTo>
                  <a:pt x="18096" y="34566"/>
                </a:lnTo>
                <a:lnTo>
                  <a:pt x="21971" y="51168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9454642" y="2809176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0"/>
                </a:moveTo>
                <a:lnTo>
                  <a:pt x="0" y="230314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9419729" y="3119373"/>
            <a:ext cx="27940" cy="48260"/>
          </a:xfrm>
          <a:custGeom>
            <a:avLst/>
            <a:gdLst/>
            <a:ahLst/>
            <a:cxnLst/>
            <a:rect l="l" t="t" r="r" b="b"/>
            <a:pathLst>
              <a:path w="27940" h="48260">
                <a:moveTo>
                  <a:pt x="27863" y="0"/>
                </a:moveTo>
                <a:lnTo>
                  <a:pt x="23445" y="13497"/>
                </a:lnTo>
                <a:lnTo>
                  <a:pt x="17484" y="26520"/>
                </a:lnTo>
                <a:lnTo>
                  <a:pt x="9747" y="38329"/>
                </a:lnTo>
                <a:lnTo>
                  <a:pt x="0" y="48183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8245602" y="3178797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70">
                <a:moveTo>
                  <a:pt x="102981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8197819" y="3216465"/>
            <a:ext cx="11430" cy="102235"/>
          </a:xfrm>
          <a:custGeom>
            <a:avLst/>
            <a:gdLst/>
            <a:ahLst/>
            <a:cxnLst/>
            <a:rect l="l" t="t" r="r" b="b"/>
            <a:pathLst>
              <a:path w="11429" h="102235">
                <a:moveTo>
                  <a:pt x="3459" y="0"/>
                </a:moveTo>
                <a:lnTo>
                  <a:pt x="489" y="23372"/>
                </a:lnTo>
                <a:lnTo>
                  <a:pt x="0" y="49261"/>
                </a:lnTo>
                <a:lnTo>
                  <a:pt x="3189" y="75929"/>
                </a:lnTo>
                <a:lnTo>
                  <a:pt x="11256" y="101638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8105647" y="3214852"/>
            <a:ext cx="74295" cy="102870"/>
          </a:xfrm>
          <a:custGeom>
            <a:avLst/>
            <a:gdLst/>
            <a:ahLst/>
            <a:cxnLst/>
            <a:rect l="l" t="t" r="r" b="b"/>
            <a:pathLst>
              <a:path w="74295" h="102870">
                <a:moveTo>
                  <a:pt x="74053" y="102349"/>
                </a:moveTo>
                <a:lnTo>
                  <a:pt x="50472" y="83972"/>
                </a:lnTo>
                <a:lnTo>
                  <a:pt x="28049" y="60732"/>
                </a:lnTo>
                <a:lnTo>
                  <a:pt x="10115" y="32713"/>
                </a:ln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7952231" y="3105086"/>
            <a:ext cx="22225" cy="51435"/>
          </a:xfrm>
          <a:custGeom>
            <a:avLst/>
            <a:gdLst/>
            <a:ahLst/>
            <a:cxnLst/>
            <a:rect l="l" t="t" r="r" b="b"/>
            <a:pathLst>
              <a:path w="22225" h="51435">
                <a:moveTo>
                  <a:pt x="21971" y="51168"/>
                </a:moveTo>
                <a:lnTo>
                  <a:pt x="15160" y="41946"/>
                </a:lnTo>
                <a:lnTo>
                  <a:pt x="9028" y="30503"/>
                </a:lnTo>
                <a:lnTo>
                  <a:pt x="3874" y="16601"/>
                </a:ln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7949438" y="2746019"/>
            <a:ext cx="1905" cy="39370"/>
          </a:xfrm>
          <a:custGeom>
            <a:avLst/>
            <a:gdLst/>
            <a:ahLst/>
            <a:cxnLst/>
            <a:rect l="l" t="t" r="r" b="b"/>
            <a:pathLst>
              <a:path w="1904" h="39369">
                <a:moveTo>
                  <a:pt x="0" y="39230"/>
                </a:moveTo>
                <a:lnTo>
                  <a:pt x="0" y="20916"/>
                </a:lnTo>
                <a:lnTo>
                  <a:pt x="0" y="12344"/>
                </a:lnTo>
                <a:lnTo>
                  <a:pt x="1498" y="0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7996897" y="2657906"/>
            <a:ext cx="39370" cy="4445"/>
          </a:xfrm>
          <a:custGeom>
            <a:avLst/>
            <a:gdLst/>
            <a:ahLst/>
            <a:cxnLst/>
            <a:rect l="l" t="t" r="r" b="b"/>
            <a:pathLst>
              <a:path w="39370" h="4444">
                <a:moveTo>
                  <a:pt x="0" y="3848"/>
                </a:moveTo>
                <a:lnTo>
                  <a:pt x="6032" y="1384"/>
                </a:lnTo>
                <a:lnTo>
                  <a:pt x="12827" y="0"/>
                </a:lnTo>
                <a:lnTo>
                  <a:pt x="20485" y="0"/>
                </a:lnTo>
                <a:lnTo>
                  <a:pt x="39217" y="0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9367964" y="2657906"/>
            <a:ext cx="39370" cy="5715"/>
          </a:xfrm>
          <a:custGeom>
            <a:avLst/>
            <a:gdLst/>
            <a:ahLst/>
            <a:cxnLst/>
            <a:rect l="l" t="t" r="r" b="b"/>
            <a:pathLst>
              <a:path w="39370" h="5714">
                <a:moveTo>
                  <a:pt x="0" y="0"/>
                </a:moveTo>
                <a:lnTo>
                  <a:pt x="18732" y="0"/>
                </a:lnTo>
                <a:lnTo>
                  <a:pt x="27571" y="0"/>
                </a:lnTo>
                <a:lnTo>
                  <a:pt x="38874" y="5118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9453727" y="2746057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0" y="0"/>
                </a:moveTo>
                <a:lnTo>
                  <a:pt x="596" y="6464"/>
                </a:lnTo>
                <a:lnTo>
                  <a:pt x="914" y="13411"/>
                </a:lnTo>
                <a:lnTo>
                  <a:pt x="914" y="20878"/>
                </a:lnTo>
                <a:lnTo>
                  <a:pt x="914" y="39192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9453143" y="3051467"/>
            <a:ext cx="1905" cy="39370"/>
          </a:xfrm>
          <a:custGeom>
            <a:avLst/>
            <a:gdLst/>
            <a:ahLst/>
            <a:cxnLst/>
            <a:rect l="l" t="t" r="r" b="b"/>
            <a:pathLst>
              <a:path w="1904" h="39369">
                <a:moveTo>
                  <a:pt x="1498" y="0"/>
                </a:moveTo>
                <a:lnTo>
                  <a:pt x="1498" y="18313"/>
                </a:lnTo>
                <a:lnTo>
                  <a:pt x="1498" y="26885"/>
                </a:lnTo>
                <a:lnTo>
                  <a:pt x="0" y="39217"/>
                </a:lnTo>
              </a:path>
            </a:pathLst>
          </a:custGeom>
          <a:ln w="12699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9367139" y="3174961"/>
            <a:ext cx="40640" cy="4445"/>
          </a:xfrm>
          <a:custGeom>
            <a:avLst/>
            <a:gdLst/>
            <a:ahLst/>
            <a:cxnLst/>
            <a:rect l="l" t="t" r="r" b="b"/>
            <a:pathLst>
              <a:path w="40640" h="4444">
                <a:moveTo>
                  <a:pt x="40043" y="0"/>
                </a:moveTo>
                <a:lnTo>
                  <a:pt x="34010" y="2451"/>
                </a:lnTo>
                <a:lnTo>
                  <a:pt x="27216" y="3848"/>
                </a:lnTo>
                <a:lnTo>
                  <a:pt x="19558" y="3848"/>
                </a:lnTo>
                <a:lnTo>
                  <a:pt x="0" y="3848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9301657" y="3178810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9039" y="0"/>
                </a:moveTo>
                <a:lnTo>
                  <a:pt x="19481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8206257" y="3178810"/>
            <a:ext cx="26670" cy="16510"/>
          </a:xfrm>
          <a:custGeom>
            <a:avLst/>
            <a:gdLst/>
            <a:ahLst/>
            <a:cxnLst/>
            <a:rect l="l" t="t" r="r" b="b"/>
            <a:pathLst>
              <a:path w="26670" h="16510">
                <a:moveTo>
                  <a:pt x="26225" y="0"/>
                </a:moveTo>
                <a:lnTo>
                  <a:pt x="6756" y="0"/>
                </a:lnTo>
                <a:lnTo>
                  <a:pt x="5372" y="698"/>
                </a:lnTo>
                <a:lnTo>
                  <a:pt x="2717" y="6604"/>
                </a:lnTo>
                <a:lnTo>
                  <a:pt x="0" y="15951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8205127" y="3328047"/>
            <a:ext cx="19685" cy="14604"/>
          </a:xfrm>
          <a:custGeom>
            <a:avLst/>
            <a:gdLst/>
            <a:ahLst/>
            <a:cxnLst/>
            <a:rect l="l" t="t" r="r" b="b"/>
            <a:pathLst>
              <a:path w="19684" h="14604">
                <a:moveTo>
                  <a:pt x="8978" y="0"/>
                </a:moveTo>
                <a:lnTo>
                  <a:pt x="11874" y="5003"/>
                </a:lnTo>
                <a:lnTo>
                  <a:pt x="15227" y="9778"/>
                </a:lnTo>
                <a:lnTo>
                  <a:pt x="19075" y="14249"/>
                </a:lnTo>
                <a:lnTo>
                  <a:pt x="11429" y="11061"/>
                </a:lnTo>
                <a:lnTo>
                  <a:pt x="0" y="4813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8080997" y="3178810"/>
            <a:ext cx="26034" cy="21590"/>
          </a:xfrm>
          <a:custGeom>
            <a:avLst/>
            <a:gdLst/>
            <a:ahLst/>
            <a:cxnLst/>
            <a:rect l="l" t="t" r="r" b="b"/>
            <a:pathLst>
              <a:path w="26034" h="21589">
                <a:moveTo>
                  <a:pt x="23533" y="21158"/>
                </a:moveTo>
                <a:lnTo>
                  <a:pt x="23494" y="14338"/>
                </a:lnTo>
                <a:lnTo>
                  <a:pt x="24104" y="7277"/>
                </a:lnTo>
                <a:lnTo>
                  <a:pt x="25438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7997240" y="3173691"/>
            <a:ext cx="45720" cy="5715"/>
          </a:xfrm>
          <a:custGeom>
            <a:avLst/>
            <a:gdLst/>
            <a:ahLst/>
            <a:cxnLst/>
            <a:rect l="l" t="t" r="r" b="b"/>
            <a:pathLst>
              <a:path w="45720" h="5714">
                <a:moveTo>
                  <a:pt x="45580" y="5118"/>
                </a:moveTo>
                <a:lnTo>
                  <a:pt x="20142" y="5118"/>
                </a:lnTo>
                <a:lnTo>
                  <a:pt x="11302" y="5118"/>
                </a:lnTo>
                <a:lnTo>
                  <a:pt x="0" y="0"/>
                </a:lnTo>
              </a:path>
            </a:pathLst>
          </a:custGeom>
          <a:ln w="12699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7949438" y="3051467"/>
            <a:ext cx="1270" cy="39370"/>
          </a:xfrm>
          <a:custGeom>
            <a:avLst/>
            <a:gdLst/>
            <a:ahLst/>
            <a:cxnLst/>
            <a:rect l="l" t="t" r="r" b="b"/>
            <a:pathLst>
              <a:path w="1270" h="39369">
                <a:moveTo>
                  <a:pt x="914" y="39192"/>
                </a:moveTo>
                <a:lnTo>
                  <a:pt x="317" y="32715"/>
                </a:lnTo>
                <a:lnTo>
                  <a:pt x="0" y="25768"/>
                </a:lnTo>
                <a:lnTo>
                  <a:pt x="0" y="18313"/>
                </a:lnTo>
                <a:lnTo>
                  <a:pt x="0" y="0"/>
                </a:lnTo>
              </a:path>
            </a:pathLst>
          </a:custGeom>
          <a:ln w="12700">
            <a:solidFill>
              <a:srgbClr val="4A62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 txBox="1"/>
          <p:nvPr/>
        </p:nvSpPr>
        <p:spPr>
          <a:xfrm>
            <a:off x="8060423" y="2734449"/>
            <a:ext cx="1249045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i="1" spc="-5" dirty="0" smtClean="0">
                <a:solidFill>
                  <a:srgbClr val="231F20"/>
                </a:solidFill>
                <a:latin typeface="Arial"/>
                <a:cs typeface="Arial"/>
              </a:rPr>
              <a:t>ما هي الأفكار التي يمكنك اضافتها للعبتك؟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513765" y="5676290"/>
            <a:ext cx="2087436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-10" dirty="0" smtClean="0">
                <a:solidFill>
                  <a:srgbClr val="85B033"/>
                </a:solidFill>
                <a:latin typeface="Arial"/>
                <a:cs typeface="Arial"/>
              </a:rPr>
              <a:t>                     الرياضات الاوليمبية</a:t>
            </a:r>
            <a:endParaRPr sz="1000" dirty="0">
              <a:latin typeface="Arial"/>
              <a:cs typeface="Arial"/>
            </a:endParaRPr>
          </a:p>
          <a:p>
            <a:pPr marL="12700" marR="5080" algn="just" rtl="1">
              <a:lnSpc>
                <a:spcPct val="108300"/>
              </a:lnSpc>
              <a:spcBef>
                <a:spcPts val="450"/>
              </a:spcBef>
            </a:pP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اقترح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انشاء مشروع للعبة اوليمبية. يمكن ان تكون سباقات متنوعة، مثل السباحة أو التجديف أو التزلج. (مثال: شاهد ستوديو ريو الاوليمبي:</a:t>
            </a:r>
            <a:r>
              <a:rPr lang="en-US" sz="1000" spc="5" dirty="0">
                <a:solidFill>
                  <a:srgbClr val="4C4D4F"/>
                </a:solidFill>
                <a:latin typeface="Arial"/>
                <a:cs typeface="Arial"/>
              </a:rPr>
              <a:t>  </a:t>
            </a:r>
          </a:p>
          <a:p>
            <a:pPr marL="12700" marR="5080" algn="r" rtl="1">
              <a:lnSpc>
                <a:spcPct val="108300"/>
              </a:lnSpc>
              <a:spcBef>
                <a:spcPts val="450"/>
              </a:spcBef>
            </a:pPr>
            <a:r>
              <a:rPr sz="1000" u="sng" spc="10" dirty="0" smtClean="0">
                <a:solidFill>
                  <a:srgbClr val="4C4D4F"/>
                </a:solidFill>
                <a:latin typeface="Arial"/>
                <a:cs typeface="Arial"/>
              </a:rPr>
              <a:t>scratch.mit.edu/studios/1509358</a:t>
            </a:r>
            <a:r>
              <a:rPr sz="1000" u="sng" spc="10" dirty="0">
                <a:solidFill>
                  <a:srgbClr val="4C4D4F"/>
                </a:solidFill>
                <a:latin typeface="Arial"/>
                <a:cs typeface="Arial"/>
              </a:rPr>
              <a:t>/</a:t>
            </a:r>
            <a:r>
              <a:rPr sz="1000" u="sng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sz="1000" spc="-75" dirty="0">
                <a:solidFill>
                  <a:srgbClr val="4C4D4F"/>
                </a:solidFill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707418" y="3781069"/>
            <a:ext cx="4062095" cy="103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800" b="1" spc="15" dirty="0" smtClean="0">
                <a:solidFill>
                  <a:srgbClr val="85B033"/>
                </a:solidFill>
                <a:latin typeface="Arial"/>
                <a:cs typeface="Arial"/>
              </a:rPr>
              <a:t>ماذا بعد؟</a:t>
            </a:r>
            <a:endParaRPr sz="1800" dirty="0">
              <a:latin typeface="Arial"/>
              <a:cs typeface="Arial"/>
            </a:endParaRPr>
          </a:p>
          <a:p>
            <a:pPr marL="25400" marR="5080" algn="just" rtl="1">
              <a:lnSpc>
                <a:spcPts val="1300"/>
              </a:lnSpc>
              <a:spcBef>
                <a:spcPts val="955"/>
              </a:spcBef>
            </a:pPr>
            <a:r>
              <a:rPr lang="ar-SA" sz="1100" spc="-25" dirty="0" smtClean="0">
                <a:solidFill>
                  <a:srgbClr val="4C4D4F"/>
                </a:solidFill>
                <a:latin typeface="Arial"/>
                <a:cs typeface="Arial"/>
              </a:rPr>
              <a:t>توفر </a:t>
            </a:r>
            <a:r>
              <a:rPr lang="ar-SA" sz="1100" spc="-25" dirty="0">
                <a:solidFill>
                  <a:srgbClr val="4C4D4F"/>
                </a:solidFill>
                <a:latin typeface="Arial"/>
                <a:cs typeface="Arial"/>
              </a:rPr>
              <a:t>مشاريع </a:t>
            </a:r>
            <a:r>
              <a:rPr lang="ar-SA" sz="1100" i="1" spc="-25" dirty="0">
                <a:solidFill>
                  <a:srgbClr val="4C4D4F"/>
                </a:solidFill>
                <a:latin typeface="Arial"/>
                <a:cs typeface="Arial"/>
              </a:rPr>
              <a:t>سابق حتى النهاية </a:t>
            </a:r>
            <a:r>
              <a:rPr lang="ar-SA" sz="1100" spc="-25" dirty="0">
                <a:solidFill>
                  <a:srgbClr val="4C4D4F"/>
                </a:solidFill>
                <a:latin typeface="Arial"/>
                <a:cs typeface="Arial"/>
              </a:rPr>
              <a:t>مقدمة لإنشاء العاب ب </a:t>
            </a:r>
            <a:r>
              <a:rPr lang="ar-SA" sz="1100" spc="-25" dirty="0" smtClean="0">
                <a:solidFill>
                  <a:srgbClr val="4C4D4F"/>
                </a:solidFill>
                <a:latin typeface="Arial"/>
                <a:cs typeface="Arial"/>
              </a:rPr>
              <a:t>“</a:t>
            </a:r>
            <a:r>
              <a:rPr lang="en-US" sz="1100" spc="-2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100" spc="-25" dirty="0" smtClean="0">
                <a:solidFill>
                  <a:srgbClr val="4C4D4F"/>
                </a:solidFill>
                <a:latin typeface="Arial"/>
                <a:cs typeface="Arial"/>
              </a:rPr>
              <a:t>". </a:t>
            </a:r>
            <a:r>
              <a:rPr lang="ar-SA" sz="1100" spc="-25" dirty="0">
                <a:solidFill>
                  <a:srgbClr val="4C4D4F"/>
                </a:solidFill>
                <a:latin typeface="Arial"/>
                <a:cs typeface="Arial"/>
              </a:rPr>
              <a:t>هذه بعض الأمثلة لما يمكن للمشاركين انشائه </a:t>
            </a:r>
            <a:r>
              <a:rPr lang="ar-SA" sz="1100" spc="-25" dirty="0" smtClean="0">
                <a:solidFill>
                  <a:srgbClr val="4C4D4F"/>
                </a:solidFill>
                <a:latin typeface="Arial"/>
                <a:cs typeface="Arial"/>
              </a:rPr>
              <a:t>بناء</a:t>
            </a:r>
            <a:r>
              <a:rPr lang="ar-EG" sz="1100" spc="-25" dirty="0" smtClean="0">
                <a:solidFill>
                  <a:srgbClr val="4C4D4F"/>
                </a:solidFill>
                <a:latin typeface="Arial"/>
                <a:cs typeface="Arial"/>
              </a:rPr>
              <a:t>ً</a:t>
            </a:r>
            <a:r>
              <a:rPr lang="ar-SA" sz="1100" spc="-25" dirty="0" smtClean="0">
                <a:solidFill>
                  <a:srgbClr val="4C4D4F"/>
                </a:solidFill>
                <a:latin typeface="Arial"/>
                <a:cs typeface="Arial"/>
              </a:rPr>
              <a:t>ا </a:t>
            </a:r>
            <a:r>
              <a:rPr lang="ar-SA" sz="1100" spc="-25" dirty="0">
                <a:solidFill>
                  <a:srgbClr val="4C4D4F"/>
                </a:solidFill>
                <a:latin typeface="Arial"/>
                <a:cs typeface="Arial"/>
              </a:rPr>
              <a:t>على المفاهيم التي تعلموها من هذا المشروع.</a:t>
            </a:r>
            <a:endParaRPr lang="en-US" sz="1100" spc="-25" dirty="0">
              <a:solidFill>
                <a:srgbClr val="4C4D4F"/>
              </a:solidFill>
              <a:latin typeface="Arial"/>
              <a:cs typeface="Arial"/>
            </a:endParaRPr>
          </a:p>
          <a:p>
            <a:pPr marL="25400" marR="5080">
              <a:lnSpc>
                <a:spcPts val="1300"/>
              </a:lnSpc>
              <a:spcBef>
                <a:spcPts val="955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106692" y="4937592"/>
            <a:ext cx="902741" cy="6839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6009640" y="4937734"/>
            <a:ext cx="902969" cy="683895"/>
          </a:xfrm>
          <a:custGeom>
            <a:avLst/>
            <a:gdLst/>
            <a:ahLst/>
            <a:cxnLst/>
            <a:rect l="l" t="t" r="r" b="b"/>
            <a:pathLst>
              <a:path w="902970" h="683895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626745"/>
                </a:lnTo>
                <a:lnTo>
                  <a:pt x="892" y="659784"/>
                </a:lnTo>
                <a:lnTo>
                  <a:pt x="7143" y="676751"/>
                </a:lnTo>
                <a:lnTo>
                  <a:pt x="24110" y="683002"/>
                </a:lnTo>
                <a:lnTo>
                  <a:pt x="57150" y="683895"/>
                </a:lnTo>
                <a:lnTo>
                  <a:pt x="845591" y="683895"/>
                </a:lnTo>
                <a:lnTo>
                  <a:pt x="878631" y="683002"/>
                </a:lnTo>
                <a:lnTo>
                  <a:pt x="895597" y="676751"/>
                </a:lnTo>
                <a:lnTo>
                  <a:pt x="901848" y="659784"/>
                </a:lnTo>
                <a:lnTo>
                  <a:pt x="902741" y="626745"/>
                </a:lnTo>
                <a:lnTo>
                  <a:pt x="902741" y="57150"/>
                </a:lnTo>
                <a:lnTo>
                  <a:pt x="901848" y="24110"/>
                </a:lnTo>
                <a:lnTo>
                  <a:pt x="895597" y="7143"/>
                </a:lnTo>
                <a:lnTo>
                  <a:pt x="878631" y="892"/>
                </a:lnTo>
                <a:lnTo>
                  <a:pt x="845591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688051" y="2338095"/>
            <a:ext cx="4114165" cy="1356360"/>
          </a:xfrm>
          <a:custGeom>
            <a:avLst/>
            <a:gdLst/>
            <a:ahLst/>
            <a:cxnLst/>
            <a:rect l="l" t="t" r="r" b="b"/>
            <a:pathLst>
              <a:path w="4114165" h="1356360">
                <a:moveTo>
                  <a:pt x="411360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356080"/>
                </a:lnTo>
                <a:lnTo>
                  <a:pt x="3999306" y="1356080"/>
                </a:lnTo>
                <a:lnTo>
                  <a:pt x="4065385" y="1354294"/>
                </a:lnTo>
                <a:lnTo>
                  <a:pt x="4099318" y="1341793"/>
                </a:lnTo>
                <a:lnTo>
                  <a:pt x="4111820" y="1307860"/>
                </a:lnTo>
                <a:lnTo>
                  <a:pt x="4113606" y="1241780"/>
                </a:lnTo>
                <a:lnTo>
                  <a:pt x="4113606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728662" y="2372156"/>
            <a:ext cx="4035425" cy="278130"/>
          </a:xfrm>
          <a:custGeom>
            <a:avLst/>
            <a:gdLst/>
            <a:ahLst/>
            <a:cxnLst/>
            <a:rect l="l" t="t" r="r" b="b"/>
            <a:pathLst>
              <a:path w="4035425" h="278130">
                <a:moveTo>
                  <a:pt x="40353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5361" y="277977"/>
                </a:lnTo>
                <a:lnTo>
                  <a:pt x="4035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 txBox="1"/>
          <p:nvPr/>
        </p:nvSpPr>
        <p:spPr>
          <a:xfrm>
            <a:off x="3564064" y="2444771"/>
            <a:ext cx="11125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dirty="0" smtClean="0">
                <a:solidFill>
                  <a:srgbClr val="EA6955"/>
                </a:solidFill>
                <a:latin typeface="Arial"/>
                <a:cs typeface="Arial"/>
              </a:rPr>
              <a:t>أنشئ بصورة جماعية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45272" y="2801993"/>
            <a:ext cx="3729990" cy="49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8300"/>
              </a:lnSpc>
            </a:pPr>
            <a:r>
              <a:rPr lang="ar-EG" sz="1000" spc="5" dirty="0">
                <a:solidFill>
                  <a:srgbClr val="4C4D4F"/>
                </a:solidFill>
                <a:latin typeface="Arial"/>
                <a:cs typeface="Arial"/>
              </a:rPr>
              <a:t>شجع "البرمجة الزوجية" وفيها يعمل المشتركون معًا لإنشاء برنامج. لاحظ كيفية عملهم معًا، وبين الحين والأخر، اسمح بتبادل المواقع بين مستخدم الفأرة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ولوحة </a:t>
            </a:r>
            <a:r>
              <a:rPr lang="ar-EG" sz="1000" spc="5" dirty="0">
                <a:solidFill>
                  <a:srgbClr val="4C4D4F"/>
                </a:solidFill>
                <a:latin typeface="Arial"/>
                <a:cs typeface="Arial"/>
              </a:rPr>
              <a:t>المفاتيح، وذلك كي تكون متأكدًا من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مشاركة الجميع.</a:t>
            </a:r>
            <a:endParaRPr sz="1000" spc="5" dirty="0">
              <a:solidFill>
                <a:srgbClr val="4C4D4F"/>
              </a:solidFill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86992" y="3797300"/>
            <a:ext cx="4114165" cy="1939925"/>
          </a:xfrm>
          <a:custGeom>
            <a:avLst/>
            <a:gdLst/>
            <a:ahLst/>
            <a:cxnLst/>
            <a:rect l="l" t="t" r="r" b="b"/>
            <a:pathLst>
              <a:path w="4114165" h="1939925">
                <a:moveTo>
                  <a:pt x="411360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939315"/>
                </a:lnTo>
                <a:lnTo>
                  <a:pt x="3999306" y="1939315"/>
                </a:lnTo>
                <a:lnTo>
                  <a:pt x="4065385" y="1937529"/>
                </a:lnTo>
                <a:lnTo>
                  <a:pt x="4099318" y="1925027"/>
                </a:lnTo>
                <a:lnTo>
                  <a:pt x="4111820" y="1891095"/>
                </a:lnTo>
                <a:lnTo>
                  <a:pt x="4113606" y="1825015"/>
                </a:lnTo>
                <a:lnTo>
                  <a:pt x="4113606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727602" y="3831361"/>
            <a:ext cx="4035425" cy="278130"/>
          </a:xfrm>
          <a:custGeom>
            <a:avLst/>
            <a:gdLst/>
            <a:ahLst/>
            <a:cxnLst/>
            <a:rect l="l" t="t" r="r" b="b"/>
            <a:pathLst>
              <a:path w="4035425" h="278129">
                <a:moveTo>
                  <a:pt x="40353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5361" y="277977"/>
                </a:lnTo>
                <a:lnTo>
                  <a:pt x="4035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6" name="object 96"/>
          <p:cNvSpPr txBox="1"/>
          <p:nvPr/>
        </p:nvSpPr>
        <p:spPr>
          <a:xfrm>
            <a:off x="3729885" y="3899368"/>
            <a:ext cx="9264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-25" dirty="0" smtClean="0">
                <a:solidFill>
                  <a:srgbClr val="EA6955"/>
                </a:solidFill>
                <a:latin typeface="Arial"/>
                <a:cs typeface="Arial"/>
              </a:rPr>
              <a:t>ناقش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45272" y="4251946"/>
            <a:ext cx="37410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/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عند تعثر 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المشارك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ين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،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تحدث معهم لمعرفة ما حدث وما الذي تمنوا حدوثه. بعدها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فكروا معًا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لتجربة بعض الأشياء.</a:t>
            </a:r>
            <a:endParaRPr lang="en-US" sz="1000" spc="5" dirty="0">
              <a:solidFill>
                <a:srgbClr val="4C4D4F"/>
              </a:solidFill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33399" y="4846065"/>
            <a:ext cx="1188085" cy="817880"/>
          </a:xfrm>
          <a:custGeom>
            <a:avLst/>
            <a:gdLst/>
            <a:ahLst/>
            <a:cxnLst/>
            <a:rect l="l" t="t" r="r" b="b"/>
            <a:pathLst>
              <a:path w="1188085" h="817879">
                <a:moveTo>
                  <a:pt x="1063929" y="622388"/>
                </a:moveTo>
                <a:lnTo>
                  <a:pt x="979830" y="622388"/>
                </a:lnTo>
                <a:lnTo>
                  <a:pt x="985839" y="645109"/>
                </a:lnTo>
                <a:lnTo>
                  <a:pt x="991490" y="696447"/>
                </a:lnTo>
                <a:lnTo>
                  <a:pt x="989104" y="759593"/>
                </a:lnTo>
                <a:lnTo>
                  <a:pt x="971003" y="817740"/>
                </a:lnTo>
                <a:lnTo>
                  <a:pt x="1033420" y="776325"/>
                </a:lnTo>
                <a:lnTo>
                  <a:pt x="1063905" y="742172"/>
                </a:lnTo>
                <a:lnTo>
                  <a:pt x="1071171" y="696964"/>
                </a:lnTo>
                <a:lnTo>
                  <a:pt x="1063929" y="622388"/>
                </a:lnTo>
                <a:close/>
              </a:path>
              <a:path w="1188085" h="817879">
                <a:moveTo>
                  <a:pt x="1134211" y="0"/>
                </a:moveTo>
                <a:lnTo>
                  <a:pt x="53606" y="0"/>
                </a:lnTo>
                <a:lnTo>
                  <a:pt x="22615" y="2035"/>
                </a:lnTo>
                <a:lnTo>
                  <a:pt x="6700" y="16282"/>
                </a:lnTo>
                <a:lnTo>
                  <a:pt x="837" y="54955"/>
                </a:lnTo>
                <a:lnTo>
                  <a:pt x="0" y="130263"/>
                </a:lnTo>
                <a:lnTo>
                  <a:pt x="0" y="492124"/>
                </a:lnTo>
                <a:lnTo>
                  <a:pt x="837" y="567433"/>
                </a:lnTo>
                <a:lnTo>
                  <a:pt x="6700" y="606105"/>
                </a:lnTo>
                <a:lnTo>
                  <a:pt x="22615" y="620353"/>
                </a:lnTo>
                <a:lnTo>
                  <a:pt x="53606" y="622388"/>
                </a:lnTo>
                <a:lnTo>
                  <a:pt x="1134211" y="622388"/>
                </a:lnTo>
                <a:lnTo>
                  <a:pt x="1165210" y="620353"/>
                </a:lnTo>
                <a:lnTo>
                  <a:pt x="1181128" y="606105"/>
                </a:lnTo>
                <a:lnTo>
                  <a:pt x="1186993" y="567433"/>
                </a:lnTo>
                <a:lnTo>
                  <a:pt x="1187831" y="492124"/>
                </a:lnTo>
                <a:lnTo>
                  <a:pt x="1187831" y="130263"/>
                </a:lnTo>
                <a:lnTo>
                  <a:pt x="1186993" y="54955"/>
                </a:lnTo>
                <a:lnTo>
                  <a:pt x="1181128" y="16282"/>
                </a:lnTo>
                <a:lnTo>
                  <a:pt x="1165210" y="2035"/>
                </a:lnTo>
                <a:lnTo>
                  <a:pt x="11342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2021230" y="5006492"/>
            <a:ext cx="0" cy="290195"/>
          </a:xfrm>
          <a:custGeom>
            <a:avLst/>
            <a:gdLst/>
            <a:ahLst/>
            <a:cxnLst/>
            <a:rect l="l" t="t" r="r" b="b"/>
            <a:pathLst>
              <a:path h="290195">
                <a:moveTo>
                  <a:pt x="0" y="289648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1998179" y="4865725"/>
            <a:ext cx="19050" cy="57150"/>
          </a:xfrm>
          <a:custGeom>
            <a:avLst/>
            <a:gdLst/>
            <a:ahLst/>
            <a:cxnLst/>
            <a:rect l="l" t="t" r="r" b="b"/>
            <a:pathLst>
              <a:path w="19050" h="57150">
                <a:moveTo>
                  <a:pt x="18453" y="56959"/>
                </a:moveTo>
                <a:lnTo>
                  <a:pt x="15534" y="41685"/>
                </a:lnTo>
                <a:lnTo>
                  <a:pt x="11588" y="26598"/>
                </a:lnTo>
                <a:lnTo>
                  <a:pt x="6462" y="12452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918794" y="4846065"/>
            <a:ext cx="1004569" cy="0"/>
          </a:xfrm>
          <a:custGeom>
            <a:avLst/>
            <a:gdLst/>
            <a:ahLst/>
            <a:cxnLst/>
            <a:rect l="l" t="t" r="r" b="b"/>
            <a:pathLst>
              <a:path w="1004569">
                <a:moveTo>
                  <a:pt x="100431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835126" y="4880546"/>
            <a:ext cx="13970" cy="58419"/>
          </a:xfrm>
          <a:custGeom>
            <a:avLst/>
            <a:gdLst/>
            <a:ahLst/>
            <a:cxnLst/>
            <a:rect l="l" t="t" r="r" b="b"/>
            <a:pathLst>
              <a:path w="13969" h="58420">
                <a:moveTo>
                  <a:pt x="13957" y="0"/>
                </a:moveTo>
                <a:lnTo>
                  <a:pt x="9540" y="11080"/>
                </a:lnTo>
                <a:lnTo>
                  <a:pt x="5635" y="24315"/>
                </a:lnTo>
                <a:lnTo>
                  <a:pt x="2402" y="39896"/>
                </a:lnTo>
                <a:lnTo>
                  <a:pt x="0" y="58013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833391" y="5018392"/>
            <a:ext cx="0" cy="290195"/>
          </a:xfrm>
          <a:custGeom>
            <a:avLst/>
            <a:gdLst/>
            <a:ahLst/>
            <a:cxnLst/>
            <a:rect l="l" t="t" r="r" b="b"/>
            <a:pathLst>
              <a:path h="290195">
                <a:moveTo>
                  <a:pt x="0" y="0"/>
                </a:moveTo>
                <a:lnTo>
                  <a:pt x="0" y="289648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837989" y="5391848"/>
            <a:ext cx="19050" cy="57150"/>
          </a:xfrm>
          <a:custGeom>
            <a:avLst/>
            <a:gdLst/>
            <a:ahLst/>
            <a:cxnLst/>
            <a:rect l="l" t="t" r="r" b="b"/>
            <a:pathLst>
              <a:path w="19050" h="57150">
                <a:moveTo>
                  <a:pt x="0" y="0"/>
                </a:moveTo>
                <a:lnTo>
                  <a:pt x="2919" y="15273"/>
                </a:lnTo>
                <a:lnTo>
                  <a:pt x="6864" y="30360"/>
                </a:lnTo>
                <a:lnTo>
                  <a:pt x="11990" y="44507"/>
                </a:lnTo>
                <a:lnTo>
                  <a:pt x="18453" y="56959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982422" y="5468467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799566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1816887" y="5514111"/>
            <a:ext cx="8890" cy="119380"/>
          </a:xfrm>
          <a:custGeom>
            <a:avLst/>
            <a:gdLst/>
            <a:ahLst/>
            <a:cxnLst/>
            <a:rect l="l" t="t" r="r" b="b"/>
            <a:pathLst>
              <a:path w="8889" h="119379">
                <a:moveTo>
                  <a:pt x="5676" y="0"/>
                </a:moveTo>
                <a:lnTo>
                  <a:pt x="7950" y="27366"/>
                </a:lnTo>
                <a:lnTo>
                  <a:pt x="8353" y="57597"/>
                </a:lnTo>
                <a:lnTo>
                  <a:pt x="5998" y="88757"/>
                </a:lnTo>
                <a:lnTo>
                  <a:pt x="0" y="11891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1834769" y="5496852"/>
            <a:ext cx="64135" cy="142240"/>
          </a:xfrm>
          <a:custGeom>
            <a:avLst/>
            <a:gdLst/>
            <a:ahLst/>
            <a:cxnLst/>
            <a:rect l="l" t="t" r="r" b="b"/>
            <a:pathLst>
              <a:path w="64135" h="142239">
                <a:moveTo>
                  <a:pt x="0" y="141808"/>
                </a:moveTo>
                <a:lnTo>
                  <a:pt x="21256" y="117798"/>
                </a:lnTo>
                <a:lnTo>
                  <a:pt x="41694" y="86053"/>
                </a:lnTo>
                <a:lnTo>
                  <a:pt x="57292" y="46733"/>
                </a:lnTo>
                <a:lnTo>
                  <a:pt x="64033" y="0"/>
                </a:lnTo>
              </a:path>
            </a:pathLst>
          </a:custGeom>
          <a:ln w="12699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2005533" y="5375973"/>
            <a:ext cx="13970" cy="58419"/>
          </a:xfrm>
          <a:custGeom>
            <a:avLst/>
            <a:gdLst/>
            <a:ahLst/>
            <a:cxnLst/>
            <a:rect l="l" t="t" r="r" b="b"/>
            <a:pathLst>
              <a:path w="13969" h="58420">
                <a:moveTo>
                  <a:pt x="0" y="58013"/>
                </a:moveTo>
                <a:lnTo>
                  <a:pt x="4416" y="46932"/>
                </a:lnTo>
                <a:lnTo>
                  <a:pt x="8321" y="33697"/>
                </a:lnTo>
                <a:lnTo>
                  <a:pt x="11555" y="18117"/>
                </a:lnTo>
                <a:lnTo>
                  <a:pt x="13957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2020265" y="4954168"/>
            <a:ext cx="1270" cy="40640"/>
          </a:xfrm>
          <a:custGeom>
            <a:avLst/>
            <a:gdLst/>
            <a:ahLst/>
            <a:cxnLst/>
            <a:rect l="l" t="t" r="r" b="b"/>
            <a:pathLst>
              <a:path w="1269" h="40639">
                <a:moveTo>
                  <a:pt x="965" y="40424"/>
                </a:moveTo>
                <a:lnTo>
                  <a:pt x="965" y="22174"/>
                </a:lnTo>
                <a:lnTo>
                  <a:pt x="965" y="13208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110"/>
          <p:cNvSpPr/>
          <p:nvPr/>
        </p:nvSpPr>
        <p:spPr>
          <a:xfrm>
            <a:off x="1948548" y="4846065"/>
            <a:ext cx="40005" cy="7620"/>
          </a:xfrm>
          <a:custGeom>
            <a:avLst/>
            <a:gdLst/>
            <a:ahLst/>
            <a:cxnLst/>
            <a:rect l="l" t="t" r="r" b="b"/>
            <a:pathLst>
              <a:path w="40005" h="7620">
                <a:moveTo>
                  <a:pt x="39408" y="7632"/>
                </a:moveTo>
                <a:lnTo>
                  <a:pt x="33680" y="2819"/>
                </a:lnTo>
                <a:lnTo>
                  <a:pt x="26949" y="0"/>
                </a:lnTo>
                <a:lnTo>
                  <a:pt x="19062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1" name="object 111"/>
          <p:cNvSpPr/>
          <p:nvPr/>
        </p:nvSpPr>
        <p:spPr>
          <a:xfrm>
            <a:off x="867257" y="4846065"/>
            <a:ext cx="39370" cy="9525"/>
          </a:xfrm>
          <a:custGeom>
            <a:avLst/>
            <a:gdLst/>
            <a:ahLst/>
            <a:cxnLst/>
            <a:rect l="l" t="t" r="r" b="b"/>
            <a:pathLst>
              <a:path w="39369" h="9525">
                <a:moveTo>
                  <a:pt x="38823" y="0"/>
                </a:moveTo>
                <a:lnTo>
                  <a:pt x="19748" y="0"/>
                </a:lnTo>
                <a:lnTo>
                  <a:pt x="10680" y="0"/>
                </a:lnTo>
                <a:lnTo>
                  <a:pt x="0" y="9067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2" name="object 112"/>
          <p:cNvSpPr/>
          <p:nvPr/>
        </p:nvSpPr>
        <p:spPr>
          <a:xfrm>
            <a:off x="833399" y="4954257"/>
            <a:ext cx="635" cy="40640"/>
          </a:xfrm>
          <a:custGeom>
            <a:avLst/>
            <a:gdLst/>
            <a:ahLst/>
            <a:cxnLst/>
            <a:rect l="l" t="t" r="r" b="b"/>
            <a:pathLst>
              <a:path w="634" h="40639">
                <a:moveTo>
                  <a:pt x="558" y="0"/>
                </a:moveTo>
                <a:lnTo>
                  <a:pt x="190" y="6908"/>
                </a:lnTo>
                <a:lnTo>
                  <a:pt x="0" y="14262"/>
                </a:lnTo>
                <a:lnTo>
                  <a:pt x="0" y="22085"/>
                </a:lnTo>
                <a:lnTo>
                  <a:pt x="0" y="40335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3" name="object 113"/>
          <p:cNvSpPr/>
          <p:nvPr/>
        </p:nvSpPr>
        <p:spPr>
          <a:xfrm>
            <a:off x="833399" y="5319941"/>
            <a:ext cx="1270" cy="40640"/>
          </a:xfrm>
          <a:custGeom>
            <a:avLst/>
            <a:gdLst/>
            <a:ahLst/>
            <a:cxnLst/>
            <a:rect l="l" t="t" r="r" b="b"/>
            <a:pathLst>
              <a:path w="1269" h="40639">
                <a:moveTo>
                  <a:pt x="0" y="0"/>
                </a:moveTo>
                <a:lnTo>
                  <a:pt x="0" y="18249"/>
                </a:lnTo>
                <a:lnTo>
                  <a:pt x="0" y="27216"/>
                </a:lnTo>
                <a:lnTo>
                  <a:pt x="965" y="40424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4" name="object 114"/>
          <p:cNvSpPr/>
          <p:nvPr/>
        </p:nvSpPr>
        <p:spPr>
          <a:xfrm>
            <a:off x="866660" y="5460834"/>
            <a:ext cx="36830" cy="7620"/>
          </a:xfrm>
          <a:custGeom>
            <a:avLst/>
            <a:gdLst/>
            <a:ahLst/>
            <a:cxnLst/>
            <a:rect l="l" t="t" r="r" b="b"/>
            <a:pathLst>
              <a:path w="36830" h="7620">
                <a:moveTo>
                  <a:pt x="0" y="0"/>
                </a:moveTo>
                <a:lnTo>
                  <a:pt x="5740" y="4813"/>
                </a:lnTo>
                <a:lnTo>
                  <a:pt x="12471" y="7632"/>
                </a:lnTo>
                <a:lnTo>
                  <a:pt x="20345" y="7632"/>
                </a:lnTo>
                <a:lnTo>
                  <a:pt x="36461" y="7632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5" name="object 115"/>
          <p:cNvSpPr/>
          <p:nvPr/>
        </p:nvSpPr>
        <p:spPr>
          <a:xfrm>
            <a:off x="922642" y="546846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16116" y="0"/>
                </a:lnTo>
                <a:lnTo>
                  <a:pt x="34899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6" name="object 116"/>
          <p:cNvSpPr/>
          <p:nvPr/>
        </p:nvSpPr>
        <p:spPr>
          <a:xfrm>
            <a:off x="1794433" y="5468467"/>
            <a:ext cx="24130" cy="19050"/>
          </a:xfrm>
          <a:custGeom>
            <a:avLst/>
            <a:gdLst/>
            <a:ahLst/>
            <a:cxnLst/>
            <a:rect l="l" t="t" r="r" b="b"/>
            <a:pathLst>
              <a:path w="24130" h="19050">
                <a:moveTo>
                  <a:pt x="0" y="0"/>
                </a:moveTo>
                <a:lnTo>
                  <a:pt x="18796" y="0"/>
                </a:lnTo>
                <a:lnTo>
                  <a:pt x="19888" y="838"/>
                </a:lnTo>
                <a:lnTo>
                  <a:pt x="21971" y="7861"/>
                </a:lnTo>
                <a:lnTo>
                  <a:pt x="24117" y="18999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1804403" y="5645835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69" h="18414">
                <a:moveTo>
                  <a:pt x="8318" y="0"/>
                </a:moveTo>
                <a:lnTo>
                  <a:pt x="5956" y="6337"/>
                </a:lnTo>
                <a:lnTo>
                  <a:pt x="3200" y="12357"/>
                </a:lnTo>
                <a:lnTo>
                  <a:pt x="0" y="17970"/>
                </a:lnTo>
                <a:lnTo>
                  <a:pt x="5549" y="14478"/>
                </a:lnTo>
                <a:lnTo>
                  <a:pt x="13957" y="7607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18"/>
          <p:cNvSpPr/>
          <p:nvPr/>
        </p:nvSpPr>
        <p:spPr>
          <a:xfrm>
            <a:off x="1897329" y="5468467"/>
            <a:ext cx="20955" cy="17780"/>
          </a:xfrm>
          <a:custGeom>
            <a:avLst/>
            <a:gdLst/>
            <a:ahLst/>
            <a:cxnLst/>
            <a:rect l="l" t="t" r="r" b="b"/>
            <a:pathLst>
              <a:path w="20955" h="17779">
                <a:moveTo>
                  <a:pt x="1384" y="17335"/>
                </a:moveTo>
                <a:lnTo>
                  <a:pt x="1168" y="11683"/>
                </a:lnTo>
                <a:lnTo>
                  <a:pt x="723" y="5905"/>
                </a:lnTo>
                <a:lnTo>
                  <a:pt x="0" y="0"/>
                </a:lnTo>
                <a:lnTo>
                  <a:pt x="20751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object 119"/>
          <p:cNvSpPr/>
          <p:nvPr/>
        </p:nvSpPr>
        <p:spPr>
          <a:xfrm>
            <a:off x="1946871" y="5459399"/>
            <a:ext cx="40640" cy="9525"/>
          </a:xfrm>
          <a:custGeom>
            <a:avLst/>
            <a:gdLst/>
            <a:ahLst/>
            <a:cxnLst/>
            <a:rect l="l" t="t" r="r" b="b"/>
            <a:pathLst>
              <a:path w="40639" h="9525">
                <a:moveTo>
                  <a:pt x="0" y="9067"/>
                </a:moveTo>
                <a:lnTo>
                  <a:pt x="20739" y="9067"/>
                </a:lnTo>
                <a:lnTo>
                  <a:pt x="29819" y="9067"/>
                </a:lnTo>
                <a:lnTo>
                  <a:pt x="4050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0" name="object 120"/>
          <p:cNvSpPr/>
          <p:nvPr/>
        </p:nvSpPr>
        <p:spPr>
          <a:xfrm>
            <a:off x="2020671" y="5319941"/>
            <a:ext cx="635" cy="40640"/>
          </a:xfrm>
          <a:custGeom>
            <a:avLst/>
            <a:gdLst/>
            <a:ahLst/>
            <a:cxnLst/>
            <a:rect l="l" t="t" r="r" b="b"/>
            <a:pathLst>
              <a:path w="635" h="40639">
                <a:moveTo>
                  <a:pt x="0" y="40335"/>
                </a:moveTo>
                <a:lnTo>
                  <a:pt x="368" y="33426"/>
                </a:lnTo>
                <a:lnTo>
                  <a:pt x="558" y="26073"/>
                </a:lnTo>
                <a:lnTo>
                  <a:pt x="558" y="18249"/>
                </a:lnTo>
                <a:lnTo>
                  <a:pt x="558" y="0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1" name="object 121"/>
          <p:cNvSpPr txBox="1"/>
          <p:nvPr/>
        </p:nvSpPr>
        <p:spPr>
          <a:xfrm>
            <a:off x="910798" y="4882362"/>
            <a:ext cx="1042035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8300"/>
              </a:lnSpc>
            </a:pPr>
            <a:r>
              <a:rPr lang="ar-EG" sz="1000" i="1" spc="-15" dirty="0" smtClean="0">
                <a:solidFill>
                  <a:srgbClr val="4C4D4F"/>
                </a:solidFill>
                <a:latin typeface="Arial"/>
                <a:cs typeface="Arial"/>
              </a:rPr>
              <a:t>هل يمكنني الاطلاع علي مدي التقدم بمشروعك؟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213368" y="4846078"/>
            <a:ext cx="1157605" cy="599440"/>
          </a:xfrm>
          <a:custGeom>
            <a:avLst/>
            <a:gdLst/>
            <a:ahLst/>
            <a:cxnLst/>
            <a:rect l="l" t="t" r="r" b="b"/>
            <a:pathLst>
              <a:path w="1157604" h="599439">
                <a:moveTo>
                  <a:pt x="1036802" y="455828"/>
                </a:moveTo>
                <a:lnTo>
                  <a:pt x="954849" y="455828"/>
                </a:lnTo>
                <a:lnTo>
                  <a:pt x="960703" y="472469"/>
                </a:lnTo>
                <a:lnTo>
                  <a:pt x="966208" y="510070"/>
                </a:lnTo>
                <a:lnTo>
                  <a:pt x="963880" y="556319"/>
                </a:lnTo>
                <a:lnTo>
                  <a:pt x="946238" y="598906"/>
                </a:lnTo>
                <a:lnTo>
                  <a:pt x="1007068" y="568574"/>
                </a:lnTo>
                <a:lnTo>
                  <a:pt x="1036778" y="543560"/>
                </a:lnTo>
                <a:lnTo>
                  <a:pt x="1043860" y="510449"/>
                </a:lnTo>
                <a:lnTo>
                  <a:pt x="1036802" y="455828"/>
                </a:lnTo>
                <a:close/>
              </a:path>
              <a:path w="1157604" h="599439">
                <a:moveTo>
                  <a:pt x="1105293" y="0"/>
                </a:moveTo>
                <a:lnTo>
                  <a:pt x="52247" y="0"/>
                </a:lnTo>
                <a:lnTo>
                  <a:pt x="22042" y="1490"/>
                </a:lnTo>
                <a:lnTo>
                  <a:pt x="6530" y="11925"/>
                </a:lnTo>
                <a:lnTo>
                  <a:pt x="816" y="40247"/>
                </a:lnTo>
                <a:lnTo>
                  <a:pt x="0" y="95402"/>
                </a:lnTo>
                <a:lnTo>
                  <a:pt x="0" y="360425"/>
                </a:lnTo>
                <a:lnTo>
                  <a:pt x="816" y="415580"/>
                </a:lnTo>
                <a:lnTo>
                  <a:pt x="6530" y="443903"/>
                </a:lnTo>
                <a:lnTo>
                  <a:pt x="22042" y="454337"/>
                </a:lnTo>
                <a:lnTo>
                  <a:pt x="52247" y="455828"/>
                </a:lnTo>
                <a:lnTo>
                  <a:pt x="1105293" y="455828"/>
                </a:lnTo>
                <a:lnTo>
                  <a:pt x="1135499" y="454337"/>
                </a:lnTo>
                <a:lnTo>
                  <a:pt x="1151010" y="443903"/>
                </a:lnTo>
                <a:lnTo>
                  <a:pt x="1156725" y="415580"/>
                </a:lnTo>
                <a:lnTo>
                  <a:pt x="1157541" y="360425"/>
                </a:lnTo>
                <a:lnTo>
                  <a:pt x="1157541" y="95402"/>
                </a:lnTo>
                <a:lnTo>
                  <a:pt x="1156725" y="40247"/>
                </a:lnTo>
                <a:lnTo>
                  <a:pt x="1151010" y="11925"/>
                </a:lnTo>
                <a:lnTo>
                  <a:pt x="1135499" y="1490"/>
                </a:lnTo>
                <a:lnTo>
                  <a:pt x="11052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3370910" y="4974602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185381"/>
                </a:move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3345535" y="4857292"/>
            <a:ext cx="20955" cy="43180"/>
          </a:xfrm>
          <a:custGeom>
            <a:avLst/>
            <a:gdLst/>
            <a:ahLst/>
            <a:cxnLst/>
            <a:rect l="l" t="t" r="r" b="b"/>
            <a:pathLst>
              <a:path w="20954" h="43179">
                <a:moveTo>
                  <a:pt x="20447" y="42837"/>
                </a:moveTo>
                <a:lnTo>
                  <a:pt x="17243" y="31036"/>
                </a:lnTo>
                <a:lnTo>
                  <a:pt x="12885" y="19532"/>
                </a:lnTo>
                <a:lnTo>
                  <a:pt x="7197" y="8972"/>
                </a:lnTo>
                <a:lnTo>
                  <a:pt x="0" y="0"/>
                </a:lnTo>
              </a:path>
            </a:pathLst>
          </a:custGeom>
          <a:ln w="12699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5" name="object 125"/>
          <p:cNvSpPr/>
          <p:nvPr/>
        </p:nvSpPr>
        <p:spPr>
          <a:xfrm>
            <a:off x="2296591" y="4846065"/>
            <a:ext cx="979169" cy="0"/>
          </a:xfrm>
          <a:custGeom>
            <a:avLst/>
            <a:gdLst/>
            <a:ahLst/>
            <a:cxnLst/>
            <a:rect l="l" t="t" r="r" b="b"/>
            <a:pathLst>
              <a:path w="979170">
                <a:moveTo>
                  <a:pt x="97878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6" name="object 126"/>
          <p:cNvSpPr/>
          <p:nvPr/>
        </p:nvSpPr>
        <p:spPr>
          <a:xfrm>
            <a:off x="2215349" y="4867160"/>
            <a:ext cx="16510" cy="45085"/>
          </a:xfrm>
          <a:custGeom>
            <a:avLst/>
            <a:gdLst/>
            <a:ahLst/>
            <a:cxnLst/>
            <a:rect l="l" t="t" r="r" b="b"/>
            <a:pathLst>
              <a:path w="16510" h="45085">
                <a:moveTo>
                  <a:pt x="16065" y="0"/>
                </a:moveTo>
                <a:lnTo>
                  <a:pt x="11042" y="8156"/>
                </a:lnTo>
                <a:lnTo>
                  <a:pt x="6551" y="18183"/>
                </a:lnTo>
                <a:lnTo>
                  <a:pt x="2801" y="30271"/>
                </a:lnTo>
                <a:lnTo>
                  <a:pt x="0" y="44615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7" name="object 127"/>
          <p:cNvSpPr/>
          <p:nvPr/>
        </p:nvSpPr>
        <p:spPr>
          <a:xfrm>
            <a:off x="2213381" y="4987988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0"/>
                </a:moveTo>
                <a:lnTo>
                  <a:pt x="0" y="185381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8" name="object 128"/>
          <p:cNvSpPr/>
          <p:nvPr/>
        </p:nvSpPr>
        <p:spPr>
          <a:xfrm>
            <a:off x="2218308" y="5247843"/>
            <a:ext cx="20955" cy="43180"/>
          </a:xfrm>
          <a:custGeom>
            <a:avLst/>
            <a:gdLst/>
            <a:ahLst/>
            <a:cxnLst/>
            <a:rect l="l" t="t" r="r" b="b"/>
            <a:pathLst>
              <a:path w="20955" h="43179">
                <a:moveTo>
                  <a:pt x="0" y="0"/>
                </a:moveTo>
                <a:lnTo>
                  <a:pt x="3203" y="11801"/>
                </a:lnTo>
                <a:lnTo>
                  <a:pt x="7561" y="23304"/>
                </a:lnTo>
                <a:lnTo>
                  <a:pt x="13249" y="33864"/>
                </a:lnTo>
                <a:lnTo>
                  <a:pt x="20447" y="42837"/>
                </a:lnTo>
              </a:path>
            </a:pathLst>
          </a:custGeom>
          <a:ln w="12699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9" name="object 129"/>
          <p:cNvSpPr/>
          <p:nvPr/>
        </p:nvSpPr>
        <p:spPr>
          <a:xfrm>
            <a:off x="2362034" y="5301906"/>
            <a:ext cx="773430" cy="0"/>
          </a:xfrm>
          <a:custGeom>
            <a:avLst/>
            <a:gdLst/>
            <a:ahLst/>
            <a:cxnLst/>
            <a:rect l="l" t="t" r="r" b="b"/>
            <a:pathLst>
              <a:path w="773430">
                <a:moveTo>
                  <a:pt x="0" y="0"/>
                </a:moveTo>
                <a:lnTo>
                  <a:pt x="773404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0" name="object 130"/>
          <p:cNvSpPr/>
          <p:nvPr/>
        </p:nvSpPr>
        <p:spPr>
          <a:xfrm>
            <a:off x="3175228" y="5352948"/>
            <a:ext cx="5080" cy="59055"/>
          </a:xfrm>
          <a:custGeom>
            <a:avLst/>
            <a:gdLst/>
            <a:ahLst/>
            <a:cxnLst/>
            <a:rect l="l" t="t" r="r" b="b"/>
            <a:pathLst>
              <a:path w="5080" h="59054">
                <a:moveTo>
                  <a:pt x="4127" y="0"/>
                </a:moveTo>
                <a:lnTo>
                  <a:pt x="4797" y="14178"/>
                </a:lnTo>
                <a:lnTo>
                  <a:pt x="4492" y="28924"/>
                </a:lnTo>
                <a:lnTo>
                  <a:pt x="2973" y="43841"/>
                </a:lnTo>
                <a:lnTo>
                  <a:pt x="0" y="58534"/>
                </a:lnTo>
              </a:path>
            </a:pathLst>
          </a:custGeom>
          <a:ln w="12699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1" name="object 131"/>
          <p:cNvSpPr/>
          <p:nvPr/>
        </p:nvSpPr>
        <p:spPr>
          <a:xfrm>
            <a:off x="3194951" y="5332018"/>
            <a:ext cx="56515" cy="90170"/>
          </a:xfrm>
          <a:custGeom>
            <a:avLst/>
            <a:gdLst/>
            <a:ahLst/>
            <a:cxnLst/>
            <a:rect l="l" t="t" r="r" b="b"/>
            <a:pathLst>
              <a:path w="56514" h="90170">
                <a:moveTo>
                  <a:pt x="0" y="90119"/>
                </a:moveTo>
                <a:lnTo>
                  <a:pt x="18082" y="73846"/>
                </a:lnTo>
                <a:lnTo>
                  <a:pt x="35132" y="53351"/>
                </a:lnTo>
                <a:lnTo>
                  <a:pt x="48618" y="28709"/>
                </a:lnTo>
                <a:lnTo>
                  <a:pt x="56007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2" name="object 132"/>
          <p:cNvSpPr/>
          <p:nvPr/>
        </p:nvSpPr>
        <p:spPr>
          <a:xfrm>
            <a:off x="3352876" y="5236197"/>
            <a:ext cx="16510" cy="45085"/>
          </a:xfrm>
          <a:custGeom>
            <a:avLst/>
            <a:gdLst/>
            <a:ahLst/>
            <a:cxnLst/>
            <a:rect l="l" t="t" r="r" b="b"/>
            <a:pathLst>
              <a:path w="16510" h="45085">
                <a:moveTo>
                  <a:pt x="0" y="44615"/>
                </a:moveTo>
                <a:lnTo>
                  <a:pt x="5023" y="36458"/>
                </a:lnTo>
                <a:lnTo>
                  <a:pt x="9513" y="26431"/>
                </a:lnTo>
                <a:lnTo>
                  <a:pt x="13264" y="14343"/>
                </a:lnTo>
                <a:lnTo>
                  <a:pt x="16065" y="0"/>
                </a:lnTo>
              </a:path>
            </a:pathLst>
          </a:custGeom>
          <a:ln w="12700">
            <a:solidFill>
              <a:srgbClr val="F8991C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3" name="object 133"/>
          <p:cNvSpPr/>
          <p:nvPr/>
        </p:nvSpPr>
        <p:spPr>
          <a:xfrm>
            <a:off x="3369779" y="4923383"/>
            <a:ext cx="1270" cy="38100"/>
          </a:xfrm>
          <a:custGeom>
            <a:avLst/>
            <a:gdLst/>
            <a:ahLst/>
            <a:cxnLst/>
            <a:rect l="l" t="t" r="r" b="b"/>
            <a:pathLst>
              <a:path w="1270" h="38100">
                <a:moveTo>
                  <a:pt x="1130" y="37833"/>
                </a:moveTo>
                <a:lnTo>
                  <a:pt x="1130" y="18097"/>
                </a:lnTo>
                <a:lnTo>
                  <a:pt x="1130" y="10680"/>
                </a:ln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4" name="object 134"/>
          <p:cNvSpPr/>
          <p:nvPr/>
        </p:nvSpPr>
        <p:spPr>
          <a:xfrm>
            <a:off x="3300005" y="4846065"/>
            <a:ext cx="36195" cy="4445"/>
          </a:xfrm>
          <a:custGeom>
            <a:avLst/>
            <a:gdLst/>
            <a:ahLst/>
            <a:cxnLst/>
            <a:rect l="l" t="t" r="r" b="b"/>
            <a:pathLst>
              <a:path w="36195" h="4445">
                <a:moveTo>
                  <a:pt x="36106" y="4216"/>
                </a:moveTo>
                <a:lnTo>
                  <a:pt x="31064" y="1536"/>
                </a:lnTo>
                <a:lnTo>
                  <a:pt x="25273" y="0"/>
                </a:lnTo>
                <a:lnTo>
                  <a:pt x="18656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5" name="object 135"/>
          <p:cNvSpPr/>
          <p:nvPr/>
        </p:nvSpPr>
        <p:spPr>
          <a:xfrm>
            <a:off x="2248522" y="4846065"/>
            <a:ext cx="36195" cy="5715"/>
          </a:xfrm>
          <a:custGeom>
            <a:avLst/>
            <a:gdLst/>
            <a:ahLst/>
            <a:cxnLst/>
            <a:rect l="l" t="t" r="r" b="b"/>
            <a:pathLst>
              <a:path w="36194" h="5714">
                <a:moveTo>
                  <a:pt x="35763" y="0"/>
                </a:moveTo>
                <a:lnTo>
                  <a:pt x="17094" y="0"/>
                </a:lnTo>
                <a:lnTo>
                  <a:pt x="9448" y="0"/>
                </a:lnTo>
                <a:lnTo>
                  <a:pt x="0" y="5346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6" name="object 136"/>
          <p:cNvSpPr/>
          <p:nvPr/>
        </p:nvSpPr>
        <p:spPr>
          <a:xfrm>
            <a:off x="2213368" y="4923421"/>
            <a:ext cx="1270" cy="38100"/>
          </a:xfrm>
          <a:custGeom>
            <a:avLst/>
            <a:gdLst/>
            <a:ahLst/>
            <a:cxnLst/>
            <a:rect l="l" t="t" r="r" b="b"/>
            <a:pathLst>
              <a:path w="1269" h="38100">
                <a:moveTo>
                  <a:pt x="685" y="0"/>
                </a:moveTo>
                <a:lnTo>
                  <a:pt x="241" y="5600"/>
                </a:lnTo>
                <a:lnTo>
                  <a:pt x="0" y="11607"/>
                </a:lnTo>
                <a:lnTo>
                  <a:pt x="0" y="18059"/>
                </a:lnTo>
                <a:lnTo>
                  <a:pt x="0" y="37795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7" name="object 137"/>
          <p:cNvSpPr/>
          <p:nvPr/>
        </p:nvSpPr>
        <p:spPr>
          <a:xfrm>
            <a:off x="2213368" y="5186756"/>
            <a:ext cx="1270" cy="38100"/>
          </a:xfrm>
          <a:custGeom>
            <a:avLst/>
            <a:gdLst/>
            <a:ahLst/>
            <a:cxnLst/>
            <a:rect l="l" t="t" r="r" b="b"/>
            <a:pathLst>
              <a:path w="1269" h="38100">
                <a:moveTo>
                  <a:pt x="0" y="0"/>
                </a:moveTo>
                <a:lnTo>
                  <a:pt x="0" y="19748"/>
                </a:lnTo>
                <a:lnTo>
                  <a:pt x="0" y="27152"/>
                </a:lnTo>
                <a:lnTo>
                  <a:pt x="1130" y="37833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8" name="object 138"/>
          <p:cNvSpPr/>
          <p:nvPr/>
        </p:nvSpPr>
        <p:spPr>
          <a:xfrm>
            <a:off x="2248166" y="5297703"/>
            <a:ext cx="33655" cy="4445"/>
          </a:xfrm>
          <a:custGeom>
            <a:avLst/>
            <a:gdLst/>
            <a:ahLst/>
            <a:cxnLst/>
            <a:rect l="l" t="t" r="r" b="b"/>
            <a:pathLst>
              <a:path w="33655" h="4445">
                <a:moveTo>
                  <a:pt x="0" y="0"/>
                </a:moveTo>
                <a:lnTo>
                  <a:pt x="5054" y="2666"/>
                </a:lnTo>
                <a:lnTo>
                  <a:pt x="10833" y="4203"/>
                </a:lnTo>
                <a:lnTo>
                  <a:pt x="17449" y="4203"/>
                </a:lnTo>
                <a:lnTo>
                  <a:pt x="33235" y="4203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9" name="object 139"/>
          <p:cNvSpPr/>
          <p:nvPr/>
        </p:nvSpPr>
        <p:spPr>
          <a:xfrm>
            <a:off x="2300262" y="5301906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15786" y="0"/>
                </a:lnTo>
                <a:lnTo>
                  <a:pt x="35344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0" name="object 140"/>
          <p:cNvSpPr/>
          <p:nvPr/>
        </p:nvSpPr>
        <p:spPr>
          <a:xfrm>
            <a:off x="3148647" y="5301906"/>
            <a:ext cx="26670" cy="20955"/>
          </a:xfrm>
          <a:custGeom>
            <a:avLst/>
            <a:gdLst/>
            <a:ahLst/>
            <a:cxnLst/>
            <a:rect l="l" t="t" r="r" b="b"/>
            <a:pathLst>
              <a:path w="26669" h="20954">
                <a:moveTo>
                  <a:pt x="0" y="0"/>
                </a:moveTo>
                <a:lnTo>
                  <a:pt x="19570" y="0"/>
                </a:lnTo>
                <a:lnTo>
                  <a:pt x="20891" y="774"/>
                </a:lnTo>
                <a:lnTo>
                  <a:pt x="23736" y="8597"/>
                </a:lnTo>
                <a:lnTo>
                  <a:pt x="26301" y="20535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1" name="object 141"/>
          <p:cNvSpPr/>
          <p:nvPr/>
        </p:nvSpPr>
        <p:spPr>
          <a:xfrm>
            <a:off x="3159607" y="5426100"/>
            <a:ext cx="16510" cy="19050"/>
          </a:xfrm>
          <a:custGeom>
            <a:avLst/>
            <a:gdLst/>
            <a:ahLst/>
            <a:cxnLst/>
            <a:rect l="l" t="t" r="r" b="b"/>
            <a:pathLst>
              <a:path w="16510" h="19050">
                <a:moveTo>
                  <a:pt x="10718" y="0"/>
                </a:moveTo>
                <a:lnTo>
                  <a:pt x="7912" y="6743"/>
                </a:lnTo>
                <a:lnTo>
                  <a:pt x="4381" y="13106"/>
                </a:lnTo>
                <a:lnTo>
                  <a:pt x="0" y="18872"/>
                </a:lnTo>
                <a:lnTo>
                  <a:pt x="6438" y="15836"/>
                </a:lnTo>
                <a:lnTo>
                  <a:pt x="15900" y="9855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2" name="object 142"/>
          <p:cNvSpPr/>
          <p:nvPr/>
        </p:nvSpPr>
        <p:spPr>
          <a:xfrm>
            <a:off x="3250171" y="5301906"/>
            <a:ext cx="20320" cy="18415"/>
          </a:xfrm>
          <a:custGeom>
            <a:avLst/>
            <a:gdLst/>
            <a:ahLst/>
            <a:cxnLst/>
            <a:rect l="l" t="t" r="r" b="b"/>
            <a:pathLst>
              <a:path w="20320" h="18414">
                <a:moveTo>
                  <a:pt x="1473" y="18199"/>
                </a:moveTo>
                <a:lnTo>
                  <a:pt x="1485" y="12331"/>
                </a:lnTo>
                <a:lnTo>
                  <a:pt x="1016" y="6261"/>
                </a:lnTo>
                <a:lnTo>
                  <a:pt x="0" y="0"/>
                </a:lnTo>
                <a:lnTo>
                  <a:pt x="20294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3" name="object 143"/>
          <p:cNvSpPr/>
          <p:nvPr/>
        </p:nvSpPr>
        <p:spPr>
          <a:xfrm>
            <a:off x="3298367" y="5296560"/>
            <a:ext cx="37465" cy="5715"/>
          </a:xfrm>
          <a:custGeom>
            <a:avLst/>
            <a:gdLst/>
            <a:ahLst/>
            <a:cxnLst/>
            <a:rect l="l" t="t" r="r" b="b"/>
            <a:pathLst>
              <a:path w="37464" h="5714">
                <a:moveTo>
                  <a:pt x="0" y="5346"/>
                </a:moveTo>
                <a:lnTo>
                  <a:pt x="20294" y="5346"/>
                </a:lnTo>
                <a:lnTo>
                  <a:pt x="27939" y="5346"/>
                </a:lnTo>
                <a:lnTo>
                  <a:pt x="37388" y="0"/>
                </a:lnTo>
              </a:path>
            </a:pathLst>
          </a:custGeom>
          <a:ln w="12700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4" name="object 144"/>
          <p:cNvSpPr/>
          <p:nvPr/>
        </p:nvSpPr>
        <p:spPr>
          <a:xfrm>
            <a:off x="3370224" y="5186756"/>
            <a:ext cx="1270" cy="38100"/>
          </a:xfrm>
          <a:custGeom>
            <a:avLst/>
            <a:gdLst/>
            <a:ahLst/>
            <a:cxnLst/>
            <a:rect l="l" t="t" r="r" b="b"/>
            <a:pathLst>
              <a:path w="1270" h="38100">
                <a:moveTo>
                  <a:pt x="0" y="37795"/>
                </a:moveTo>
                <a:lnTo>
                  <a:pt x="444" y="32194"/>
                </a:lnTo>
                <a:lnTo>
                  <a:pt x="685" y="26187"/>
                </a:lnTo>
                <a:lnTo>
                  <a:pt x="685" y="19748"/>
                </a:lnTo>
                <a:lnTo>
                  <a:pt x="685" y="0"/>
                </a:lnTo>
              </a:path>
            </a:pathLst>
          </a:custGeom>
          <a:ln w="12699">
            <a:solidFill>
              <a:srgbClr val="F8991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5" name="object 145"/>
          <p:cNvSpPr txBox="1"/>
          <p:nvPr/>
        </p:nvSpPr>
        <p:spPr>
          <a:xfrm>
            <a:off x="2308809" y="4882362"/>
            <a:ext cx="977900" cy="499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i="1" spc="-20" dirty="0" smtClean="0">
                <a:solidFill>
                  <a:srgbClr val="4C4D4F"/>
                </a:solidFill>
                <a:latin typeface="Arial"/>
                <a:cs typeface="Arial"/>
              </a:rPr>
              <a:t>هل سار الأمر كما توقعت؟</a:t>
            </a:r>
            <a:endParaRPr sz="1000" dirty="0">
              <a:latin typeface="Arial"/>
              <a:cs typeface="Arial"/>
            </a:endParaRPr>
          </a:p>
          <a:p>
            <a:pPr marL="52705">
              <a:lnSpc>
                <a:spcPct val="100000"/>
              </a:lnSpc>
              <a:spcBef>
                <a:spcPts val="100"/>
              </a:spcBef>
              <a:tabLst>
                <a:tab pos="826135" algn="l"/>
              </a:tabLst>
            </a:pPr>
            <a:r>
              <a:rPr sz="1000" dirty="0">
                <a:solidFill>
                  <a:srgbClr val="4C4D4F"/>
                </a:solidFill>
                <a:latin typeface="Times New Roman"/>
                <a:cs typeface="Times New Roman"/>
              </a:rPr>
              <a:t> 	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86992" y="5839498"/>
            <a:ext cx="4114165" cy="1323340"/>
          </a:xfrm>
          <a:custGeom>
            <a:avLst/>
            <a:gdLst/>
            <a:ahLst/>
            <a:cxnLst/>
            <a:rect l="l" t="t" r="r" b="b"/>
            <a:pathLst>
              <a:path w="4114165" h="1323340">
                <a:moveTo>
                  <a:pt x="4113606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1323314"/>
                </a:lnTo>
                <a:lnTo>
                  <a:pt x="3999306" y="1323314"/>
                </a:lnTo>
                <a:lnTo>
                  <a:pt x="4065385" y="1321528"/>
                </a:lnTo>
                <a:lnTo>
                  <a:pt x="4099318" y="1309027"/>
                </a:lnTo>
                <a:lnTo>
                  <a:pt x="4111820" y="1275094"/>
                </a:lnTo>
                <a:lnTo>
                  <a:pt x="4113606" y="1209014"/>
                </a:lnTo>
                <a:lnTo>
                  <a:pt x="4113606" y="0"/>
                </a:lnTo>
                <a:close/>
              </a:path>
            </a:pathLst>
          </a:custGeom>
          <a:solidFill>
            <a:srgbClr val="FBE4D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7" name="object 147"/>
          <p:cNvSpPr/>
          <p:nvPr/>
        </p:nvSpPr>
        <p:spPr>
          <a:xfrm>
            <a:off x="727602" y="5873559"/>
            <a:ext cx="4035425" cy="278130"/>
          </a:xfrm>
          <a:custGeom>
            <a:avLst/>
            <a:gdLst/>
            <a:ahLst/>
            <a:cxnLst/>
            <a:rect l="l" t="t" r="r" b="b"/>
            <a:pathLst>
              <a:path w="4035425" h="278129">
                <a:moveTo>
                  <a:pt x="4035361" y="0"/>
                </a:moveTo>
                <a:lnTo>
                  <a:pt x="114300" y="0"/>
                </a:lnTo>
                <a:lnTo>
                  <a:pt x="48220" y="1785"/>
                </a:lnTo>
                <a:lnTo>
                  <a:pt x="14287" y="14287"/>
                </a:lnTo>
                <a:lnTo>
                  <a:pt x="1785" y="48220"/>
                </a:lnTo>
                <a:lnTo>
                  <a:pt x="0" y="114300"/>
                </a:lnTo>
                <a:lnTo>
                  <a:pt x="0" y="277977"/>
                </a:lnTo>
                <a:lnTo>
                  <a:pt x="4035361" y="277977"/>
                </a:lnTo>
                <a:lnTo>
                  <a:pt x="4035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8" name="object 148"/>
          <p:cNvSpPr txBox="1"/>
          <p:nvPr/>
        </p:nvSpPr>
        <p:spPr>
          <a:xfrm>
            <a:off x="3630687" y="5932195"/>
            <a:ext cx="10445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dirty="0" smtClean="0">
                <a:solidFill>
                  <a:srgbClr val="EA6955"/>
                </a:solidFill>
                <a:latin typeface="Arial"/>
                <a:cs typeface="Arial"/>
              </a:rPr>
              <a:t>استعد للمشاركة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800389" y="6239840"/>
            <a:ext cx="229997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rtl="1">
              <a:lnSpc>
                <a:spcPct val="108300"/>
              </a:lnSpc>
            </a:pP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لإضافة تعليمات 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أو</a:t>
            </a:r>
            <a:r>
              <a:rPr lang="ar-EG" sz="1000" spc="5" dirty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EG" sz="1000" spc="5" dirty="0" smtClean="0">
                <a:solidFill>
                  <a:srgbClr val="4C4D4F"/>
                </a:solidFill>
                <a:latin typeface="Arial"/>
                <a:cs typeface="Arial"/>
              </a:rPr>
              <a:t>أسماء المشاركين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لمشروع على الانترنت، انقر على </a:t>
            </a:r>
            <a:r>
              <a:rPr lang="ar-EG" sz="1000" spc="5" smtClean="0">
                <a:solidFill>
                  <a:srgbClr val="4C4D4F"/>
                </a:solidFill>
                <a:latin typeface="Arial"/>
                <a:cs typeface="Arial"/>
              </a:rPr>
              <a:t>زر</a:t>
            </a:r>
            <a:r>
              <a:rPr lang="ar-SA" sz="1000" spc="5" smtClean="0">
                <a:solidFill>
                  <a:srgbClr val="4C4D4F"/>
                </a:solidFill>
                <a:latin typeface="Arial"/>
                <a:cs typeface="Arial"/>
              </a:rPr>
              <a:t>: </a:t>
            </a:r>
            <a:r>
              <a:rPr lang="ar-SA" sz="1000" b="1" spc="5" dirty="0" smtClean="0">
                <a:solidFill>
                  <a:srgbClr val="4C4D4F"/>
                </a:solidFill>
                <a:latin typeface="Arial"/>
                <a:cs typeface="Arial"/>
              </a:rPr>
              <a:t>“</a:t>
            </a:r>
            <a:r>
              <a:rPr lang="en-US" sz="1000" b="1" spc="5" dirty="0" smtClean="0">
                <a:solidFill>
                  <a:srgbClr val="4C4D4F"/>
                </a:solidFill>
                <a:latin typeface="Arial"/>
                <a:cs typeface="Arial"/>
              </a:rPr>
              <a:t>See project page</a:t>
            </a:r>
            <a:r>
              <a:rPr lang="ar-SA" sz="1000" b="1" spc="5" dirty="0" smtClean="0">
                <a:solidFill>
                  <a:srgbClr val="4C4D4F"/>
                </a:solidFill>
                <a:latin typeface="Arial"/>
                <a:cs typeface="Arial"/>
              </a:rPr>
              <a:t>"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.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يوضح هذا الفيديو كيفية مشاركة مشروع على موقع 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"</a:t>
            </a:r>
            <a:r>
              <a:rPr lang="en-US" sz="1000" spc="5" dirty="0" smtClean="0">
                <a:solidFill>
                  <a:srgbClr val="4C4D4F"/>
                </a:solidFill>
                <a:latin typeface="Arial"/>
                <a:cs typeface="Arial"/>
              </a:rPr>
              <a:t>Scratch</a:t>
            </a:r>
            <a:r>
              <a:rPr lang="ar-SA" sz="1000" spc="5" dirty="0" smtClean="0">
                <a:solidFill>
                  <a:srgbClr val="4C4D4F"/>
                </a:solidFill>
                <a:latin typeface="Arial"/>
                <a:cs typeface="Arial"/>
              </a:rPr>
              <a:t>" </a:t>
            </a:r>
            <a:r>
              <a:rPr lang="ar-SA" sz="1000" spc="5" dirty="0">
                <a:solidFill>
                  <a:srgbClr val="4C4D4F"/>
                </a:solidFill>
                <a:latin typeface="Arial"/>
                <a:cs typeface="Arial"/>
              </a:rPr>
              <a:t>الالكتروني: </a:t>
            </a:r>
            <a:endParaRPr lang="en-US" sz="1000" spc="5" dirty="0">
              <a:solidFill>
                <a:srgbClr val="4C4D4F"/>
              </a:solidFill>
              <a:latin typeface="Arial"/>
              <a:cs typeface="Arial"/>
            </a:endParaRPr>
          </a:p>
          <a:p>
            <a:pPr marL="12700" marR="5080" algn="r" rtl="1">
              <a:lnSpc>
                <a:spcPct val="108300"/>
              </a:lnSpc>
            </a:pPr>
            <a:r>
              <a:rPr sz="1000" u="sng" spc="5" dirty="0" smtClean="0">
                <a:solidFill>
                  <a:srgbClr val="4C4D4F"/>
                </a:solidFill>
                <a:latin typeface="Arial"/>
                <a:cs typeface="Arial"/>
              </a:rPr>
              <a:t>vimeo.com/llk/share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246399" y="6294869"/>
            <a:ext cx="1289278" cy="7361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1" name="object 151"/>
          <p:cNvSpPr/>
          <p:nvPr/>
        </p:nvSpPr>
        <p:spPr>
          <a:xfrm>
            <a:off x="3246399" y="6294869"/>
            <a:ext cx="1289685" cy="736600"/>
          </a:xfrm>
          <a:custGeom>
            <a:avLst/>
            <a:gdLst/>
            <a:ahLst/>
            <a:cxnLst/>
            <a:rect l="l" t="t" r="r" b="b"/>
            <a:pathLst>
              <a:path w="1289685" h="736600">
                <a:moveTo>
                  <a:pt x="41910" y="0"/>
                </a:moveTo>
                <a:lnTo>
                  <a:pt x="17680" y="654"/>
                </a:lnTo>
                <a:lnTo>
                  <a:pt x="5238" y="5238"/>
                </a:lnTo>
                <a:lnTo>
                  <a:pt x="654" y="17680"/>
                </a:lnTo>
                <a:lnTo>
                  <a:pt x="0" y="41910"/>
                </a:lnTo>
                <a:lnTo>
                  <a:pt x="0" y="694220"/>
                </a:lnTo>
                <a:lnTo>
                  <a:pt x="654" y="718449"/>
                </a:lnTo>
                <a:lnTo>
                  <a:pt x="5238" y="730891"/>
                </a:lnTo>
                <a:lnTo>
                  <a:pt x="17680" y="735475"/>
                </a:lnTo>
                <a:lnTo>
                  <a:pt x="41910" y="736130"/>
                </a:lnTo>
                <a:lnTo>
                  <a:pt x="1247368" y="736130"/>
                </a:lnTo>
                <a:lnTo>
                  <a:pt x="1271597" y="735475"/>
                </a:lnTo>
                <a:lnTo>
                  <a:pt x="1284039" y="730891"/>
                </a:lnTo>
                <a:lnTo>
                  <a:pt x="1288623" y="718449"/>
                </a:lnTo>
                <a:lnTo>
                  <a:pt x="1289278" y="694220"/>
                </a:lnTo>
                <a:lnTo>
                  <a:pt x="1289278" y="41910"/>
                </a:lnTo>
                <a:lnTo>
                  <a:pt x="1288623" y="17680"/>
                </a:lnTo>
                <a:lnTo>
                  <a:pt x="1284039" y="5238"/>
                </a:lnTo>
                <a:lnTo>
                  <a:pt x="1271597" y="654"/>
                </a:lnTo>
                <a:lnTo>
                  <a:pt x="1247368" y="0"/>
                </a:lnTo>
                <a:lnTo>
                  <a:pt x="41910" y="0"/>
                </a:lnTo>
                <a:close/>
              </a:path>
            </a:pathLst>
          </a:custGeom>
          <a:ln w="12700">
            <a:solidFill>
              <a:srgbClr val="EA695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2" name="object 152"/>
          <p:cNvSpPr/>
          <p:nvPr/>
        </p:nvSpPr>
        <p:spPr>
          <a:xfrm>
            <a:off x="3558489" y="4846065"/>
            <a:ext cx="977265" cy="599440"/>
          </a:xfrm>
          <a:custGeom>
            <a:avLst/>
            <a:gdLst/>
            <a:ahLst/>
            <a:cxnLst/>
            <a:rect l="l" t="t" r="r" b="b"/>
            <a:pathLst>
              <a:path w="977264" h="599439">
                <a:moveTo>
                  <a:pt x="875258" y="455993"/>
                </a:moveTo>
                <a:lnTo>
                  <a:pt x="806069" y="455993"/>
                </a:lnTo>
                <a:lnTo>
                  <a:pt x="811016" y="472638"/>
                </a:lnTo>
                <a:lnTo>
                  <a:pt x="815667" y="510249"/>
                </a:lnTo>
                <a:lnTo>
                  <a:pt x="813702" y="556511"/>
                </a:lnTo>
                <a:lnTo>
                  <a:pt x="798804" y="599109"/>
                </a:lnTo>
                <a:lnTo>
                  <a:pt x="850155" y="568770"/>
                </a:lnTo>
                <a:lnTo>
                  <a:pt x="875236" y="543748"/>
                </a:lnTo>
                <a:lnTo>
                  <a:pt x="881214" y="510629"/>
                </a:lnTo>
                <a:lnTo>
                  <a:pt x="875258" y="455993"/>
                </a:lnTo>
                <a:close/>
              </a:path>
              <a:path w="977264" h="599439">
                <a:moveTo>
                  <a:pt x="933081" y="0"/>
                </a:moveTo>
                <a:lnTo>
                  <a:pt x="44107" y="0"/>
                </a:lnTo>
                <a:lnTo>
                  <a:pt x="18607" y="1491"/>
                </a:lnTo>
                <a:lnTo>
                  <a:pt x="5513" y="11930"/>
                </a:lnTo>
                <a:lnTo>
                  <a:pt x="689" y="40263"/>
                </a:lnTo>
                <a:lnTo>
                  <a:pt x="0" y="95440"/>
                </a:lnTo>
                <a:lnTo>
                  <a:pt x="0" y="360553"/>
                </a:lnTo>
                <a:lnTo>
                  <a:pt x="689" y="415729"/>
                </a:lnTo>
                <a:lnTo>
                  <a:pt x="5513" y="444063"/>
                </a:lnTo>
                <a:lnTo>
                  <a:pt x="18607" y="454502"/>
                </a:lnTo>
                <a:lnTo>
                  <a:pt x="44107" y="455993"/>
                </a:lnTo>
                <a:lnTo>
                  <a:pt x="933081" y="455993"/>
                </a:lnTo>
                <a:lnTo>
                  <a:pt x="958581" y="454502"/>
                </a:lnTo>
                <a:lnTo>
                  <a:pt x="971675" y="444063"/>
                </a:lnTo>
                <a:lnTo>
                  <a:pt x="976499" y="415729"/>
                </a:lnTo>
                <a:lnTo>
                  <a:pt x="977188" y="360553"/>
                </a:lnTo>
                <a:lnTo>
                  <a:pt x="977188" y="95440"/>
                </a:lnTo>
                <a:lnTo>
                  <a:pt x="976499" y="40263"/>
                </a:lnTo>
                <a:lnTo>
                  <a:pt x="971675" y="11930"/>
                </a:lnTo>
                <a:lnTo>
                  <a:pt x="958581" y="1491"/>
                </a:lnTo>
                <a:lnTo>
                  <a:pt x="9330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3" name="object 153"/>
          <p:cNvSpPr/>
          <p:nvPr/>
        </p:nvSpPr>
        <p:spPr>
          <a:xfrm>
            <a:off x="4535678" y="497464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185445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4" name="object 154"/>
          <p:cNvSpPr/>
          <p:nvPr/>
        </p:nvSpPr>
        <p:spPr>
          <a:xfrm>
            <a:off x="4515777" y="4859197"/>
            <a:ext cx="16510" cy="43180"/>
          </a:xfrm>
          <a:custGeom>
            <a:avLst/>
            <a:gdLst/>
            <a:ahLst/>
            <a:cxnLst/>
            <a:rect l="l" t="t" r="r" b="b"/>
            <a:pathLst>
              <a:path w="16510" h="43179">
                <a:moveTo>
                  <a:pt x="16078" y="42786"/>
                </a:moveTo>
                <a:lnTo>
                  <a:pt x="13565" y="31212"/>
                </a:lnTo>
                <a:lnTo>
                  <a:pt x="10144" y="19816"/>
                </a:lnTo>
                <a:lnTo>
                  <a:pt x="5669" y="9208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5" name="object 155"/>
          <p:cNvSpPr/>
          <p:nvPr/>
        </p:nvSpPr>
        <p:spPr>
          <a:xfrm>
            <a:off x="3634346" y="484606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81277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6" name="object 156"/>
          <p:cNvSpPr/>
          <p:nvPr/>
        </p:nvSpPr>
        <p:spPr>
          <a:xfrm>
            <a:off x="3559987" y="4869256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12509" y="0"/>
                </a:moveTo>
                <a:lnTo>
                  <a:pt x="8565" y="8193"/>
                </a:lnTo>
                <a:lnTo>
                  <a:pt x="5064" y="18119"/>
                </a:lnTo>
                <a:lnTo>
                  <a:pt x="2158" y="29946"/>
                </a:lnTo>
                <a:lnTo>
                  <a:pt x="0" y="4384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7" name="object 157"/>
          <p:cNvSpPr/>
          <p:nvPr/>
        </p:nvSpPr>
        <p:spPr>
          <a:xfrm>
            <a:off x="3558489" y="498803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445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8" name="object 158"/>
          <p:cNvSpPr/>
          <p:nvPr/>
        </p:nvSpPr>
        <p:spPr>
          <a:xfrm>
            <a:off x="3562312" y="5246141"/>
            <a:ext cx="16510" cy="43180"/>
          </a:xfrm>
          <a:custGeom>
            <a:avLst/>
            <a:gdLst/>
            <a:ahLst/>
            <a:cxnLst/>
            <a:rect l="l" t="t" r="r" b="b"/>
            <a:pathLst>
              <a:path w="16510" h="43179">
                <a:moveTo>
                  <a:pt x="0" y="0"/>
                </a:moveTo>
                <a:lnTo>
                  <a:pt x="2512" y="11573"/>
                </a:lnTo>
                <a:lnTo>
                  <a:pt x="5934" y="22969"/>
                </a:lnTo>
                <a:lnTo>
                  <a:pt x="10408" y="33577"/>
                </a:lnTo>
                <a:lnTo>
                  <a:pt x="16078" y="42786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9" name="object 159"/>
          <p:cNvSpPr/>
          <p:nvPr/>
        </p:nvSpPr>
        <p:spPr>
          <a:xfrm>
            <a:off x="3691039" y="5302059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0829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0" name="object 160"/>
          <p:cNvSpPr/>
          <p:nvPr/>
        </p:nvSpPr>
        <p:spPr>
          <a:xfrm>
            <a:off x="4370616" y="5352961"/>
            <a:ext cx="4445" cy="58419"/>
          </a:xfrm>
          <a:custGeom>
            <a:avLst/>
            <a:gdLst/>
            <a:ahLst/>
            <a:cxnLst/>
            <a:rect l="l" t="t" r="r" b="b"/>
            <a:pathLst>
              <a:path w="4445" h="58420">
                <a:moveTo>
                  <a:pt x="3340" y="0"/>
                </a:moveTo>
                <a:lnTo>
                  <a:pt x="3909" y="14061"/>
                </a:lnTo>
                <a:lnTo>
                  <a:pt x="3675" y="28689"/>
                </a:lnTo>
                <a:lnTo>
                  <a:pt x="2438" y="43498"/>
                </a:lnTo>
                <a:lnTo>
                  <a:pt x="0" y="58102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1" name="object 161"/>
          <p:cNvSpPr/>
          <p:nvPr/>
        </p:nvSpPr>
        <p:spPr>
          <a:xfrm>
            <a:off x="4388688" y="5330634"/>
            <a:ext cx="46355" cy="90805"/>
          </a:xfrm>
          <a:custGeom>
            <a:avLst/>
            <a:gdLst/>
            <a:ahLst/>
            <a:cxnLst/>
            <a:rect l="l" t="t" r="r" b="b"/>
            <a:pathLst>
              <a:path w="46354" h="90804">
                <a:moveTo>
                  <a:pt x="0" y="90208"/>
                </a:moveTo>
                <a:lnTo>
                  <a:pt x="15071" y="73739"/>
                </a:lnTo>
                <a:lnTo>
                  <a:pt x="29106" y="53166"/>
                </a:lnTo>
                <a:lnTo>
                  <a:pt x="40053" y="28562"/>
                </a:lnTo>
                <a:lnTo>
                  <a:pt x="45859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2" name="object 162"/>
          <p:cNvSpPr/>
          <p:nvPr/>
        </p:nvSpPr>
        <p:spPr>
          <a:xfrm>
            <a:off x="4521657" y="5235028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43840"/>
                </a:moveTo>
                <a:lnTo>
                  <a:pt x="3944" y="35647"/>
                </a:lnTo>
                <a:lnTo>
                  <a:pt x="7445" y="25720"/>
                </a:lnTo>
                <a:lnTo>
                  <a:pt x="10351" y="13893"/>
                </a:lnTo>
                <a:lnTo>
                  <a:pt x="12509" y="0"/>
                </a:lnTo>
              </a:path>
            </a:pathLst>
          </a:custGeom>
          <a:ln w="12700">
            <a:solidFill>
              <a:srgbClr val="85B033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3" name="object 163"/>
          <p:cNvSpPr/>
          <p:nvPr/>
        </p:nvSpPr>
        <p:spPr>
          <a:xfrm>
            <a:off x="4534776" y="4924056"/>
            <a:ext cx="1270" cy="37465"/>
          </a:xfrm>
          <a:custGeom>
            <a:avLst/>
            <a:gdLst/>
            <a:ahLst/>
            <a:cxnLst/>
            <a:rect l="l" t="t" r="r" b="b"/>
            <a:pathLst>
              <a:path w="1270" h="37464">
                <a:moveTo>
                  <a:pt x="901" y="37198"/>
                </a:moveTo>
                <a:lnTo>
                  <a:pt x="901" y="17449"/>
                </a:lnTo>
                <a:lnTo>
                  <a:pt x="901" y="10337"/>
                </a:lnTo>
                <a:lnTo>
                  <a:pt x="0" y="0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4" name="object 164"/>
          <p:cNvSpPr/>
          <p:nvPr/>
        </p:nvSpPr>
        <p:spPr>
          <a:xfrm>
            <a:off x="4472520" y="4846065"/>
            <a:ext cx="35560" cy="5715"/>
          </a:xfrm>
          <a:custGeom>
            <a:avLst/>
            <a:gdLst/>
            <a:ahLst/>
            <a:cxnLst/>
            <a:rect l="l" t="t" r="r" b="b"/>
            <a:pathLst>
              <a:path w="35560" h="5714">
                <a:moveTo>
                  <a:pt x="35394" y="5308"/>
                </a:moveTo>
                <a:lnTo>
                  <a:pt x="30759" y="1955"/>
                </a:lnTo>
                <a:lnTo>
                  <a:pt x="25361" y="0"/>
                </a:lnTo>
                <a:lnTo>
                  <a:pt x="1905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5" name="object 165"/>
          <p:cNvSpPr/>
          <p:nvPr/>
        </p:nvSpPr>
        <p:spPr>
          <a:xfrm>
            <a:off x="3586657" y="4846065"/>
            <a:ext cx="35560" cy="6985"/>
          </a:xfrm>
          <a:custGeom>
            <a:avLst/>
            <a:gdLst/>
            <a:ahLst/>
            <a:cxnLst/>
            <a:rect l="l" t="t" r="r" b="b"/>
            <a:pathLst>
              <a:path w="35560" h="6985">
                <a:moveTo>
                  <a:pt x="34988" y="0"/>
                </a:moveTo>
                <a:lnTo>
                  <a:pt x="15938" y="0"/>
                </a:lnTo>
                <a:lnTo>
                  <a:pt x="8648" y="0"/>
                </a:lnTo>
                <a:lnTo>
                  <a:pt x="0" y="6413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6" name="object 166"/>
          <p:cNvSpPr/>
          <p:nvPr/>
        </p:nvSpPr>
        <p:spPr>
          <a:xfrm>
            <a:off x="3558489" y="4924107"/>
            <a:ext cx="635" cy="37465"/>
          </a:xfrm>
          <a:custGeom>
            <a:avLst/>
            <a:gdLst/>
            <a:ahLst/>
            <a:cxnLst/>
            <a:rect l="l" t="t" r="r" b="b"/>
            <a:pathLst>
              <a:path w="635" h="37464">
                <a:moveTo>
                  <a:pt x="533" y="0"/>
                </a:moveTo>
                <a:lnTo>
                  <a:pt x="177" y="5422"/>
                </a:lnTo>
                <a:lnTo>
                  <a:pt x="0" y="11214"/>
                </a:lnTo>
                <a:lnTo>
                  <a:pt x="0" y="17398"/>
                </a:lnTo>
                <a:lnTo>
                  <a:pt x="0" y="37147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7" name="object 167"/>
          <p:cNvSpPr/>
          <p:nvPr/>
        </p:nvSpPr>
        <p:spPr>
          <a:xfrm>
            <a:off x="3558489" y="5186883"/>
            <a:ext cx="1270" cy="37465"/>
          </a:xfrm>
          <a:custGeom>
            <a:avLst/>
            <a:gdLst/>
            <a:ahLst/>
            <a:cxnLst/>
            <a:rect l="l" t="t" r="r" b="b"/>
            <a:pathLst>
              <a:path w="1270" h="37464">
                <a:moveTo>
                  <a:pt x="0" y="0"/>
                </a:moveTo>
                <a:lnTo>
                  <a:pt x="0" y="19735"/>
                </a:lnTo>
                <a:lnTo>
                  <a:pt x="0" y="26860"/>
                </a:lnTo>
                <a:lnTo>
                  <a:pt x="889" y="37198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8" name="object 168"/>
          <p:cNvSpPr/>
          <p:nvPr/>
        </p:nvSpPr>
        <p:spPr>
          <a:xfrm>
            <a:off x="3586238" y="5296763"/>
            <a:ext cx="30480" cy="5715"/>
          </a:xfrm>
          <a:custGeom>
            <a:avLst/>
            <a:gdLst/>
            <a:ahLst/>
            <a:cxnLst/>
            <a:rect l="l" t="t" r="r" b="b"/>
            <a:pathLst>
              <a:path w="30479" h="5714">
                <a:moveTo>
                  <a:pt x="0" y="0"/>
                </a:moveTo>
                <a:lnTo>
                  <a:pt x="4635" y="3352"/>
                </a:lnTo>
                <a:lnTo>
                  <a:pt x="10045" y="5295"/>
                </a:lnTo>
                <a:lnTo>
                  <a:pt x="16357" y="5295"/>
                </a:lnTo>
                <a:lnTo>
                  <a:pt x="30175" y="5295"/>
                </a:lnTo>
              </a:path>
            </a:pathLst>
          </a:custGeom>
          <a:ln w="12699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9" name="object 169"/>
          <p:cNvSpPr/>
          <p:nvPr/>
        </p:nvSpPr>
        <p:spPr>
          <a:xfrm>
            <a:off x="3631349" y="5302059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13804" y="0"/>
                </a:lnTo>
                <a:lnTo>
                  <a:pt x="33337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0" name="object 170"/>
          <p:cNvSpPr/>
          <p:nvPr/>
        </p:nvSpPr>
        <p:spPr>
          <a:xfrm>
            <a:off x="4345038" y="5302059"/>
            <a:ext cx="25400" cy="20955"/>
          </a:xfrm>
          <a:custGeom>
            <a:avLst/>
            <a:gdLst/>
            <a:ahLst/>
            <a:cxnLst/>
            <a:rect l="l" t="t" r="r" b="b"/>
            <a:pathLst>
              <a:path w="25400" h="20954">
                <a:moveTo>
                  <a:pt x="0" y="0"/>
                </a:moveTo>
                <a:lnTo>
                  <a:pt x="19519" y="0"/>
                </a:lnTo>
                <a:lnTo>
                  <a:pt x="20650" y="774"/>
                </a:lnTo>
                <a:lnTo>
                  <a:pt x="23063" y="8674"/>
                </a:lnTo>
                <a:lnTo>
                  <a:pt x="25234" y="20688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1" name="object 171"/>
          <p:cNvSpPr/>
          <p:nvPr/>
        </p:nvSpPr>
        <p:spPr>
          <a:xfrm>
            <a:off x="4357293" y="5425731"/>
            <a:ext cx="14604" cy="19685"/>
          </a:xfrm>
          <a:custGeom>
            <a:avLst/>
            <a:gdLst/>
            <a:ahLst/>
            <a:cxnLst/>
            <a:rect l="l" t="t" r="r" b="b"/>
            <a:pathLst>
              <a:path w="14604" h="19685">
                <a:moveTo>
                  <a:pt x="9245" y="0"/>
                </a:moveTo>
                <a:lnTo>
                  <a:pt x="6845" y="6959"/>
                </a:lnTo>
                <a:lnTo>
                  <a:pt x="3797" y="13512"/>
                </a:lnTo>
                <a:lnTo>
                  <a:pt x="0" y="19456"/>
                </a:lnTo>
                <a:lnTo>
                  <a:pt x="5918" y="16141"/>
                </a:lnTo>
                <a:lnTo>
                  <a:pt x="14477" y="9626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2" name="object 172"/>
          <p:cNvSpPr/>
          <p:nvPr/>
        </p:nvSpPr>
        <p:spPr>
          <a:xfrm>
            <a:off x="4433747" y="530205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79">
                <a:moveTo>
                  <a:pt x="1244" y="17449"/>
                </a:moveTo>
                <a:lnTo>
                  <a:pt x="1219" y="11810"/>
                </a:lnTo>
                <a:lnTo>
                  <a:pt x="825" y="5994"/>
                </a:lnTo>
                <a:lnTo>
                  <a:pt x="0" y="0"/>
                </a:lnTo>
                <a:lnTo>
                  <a:pt x="17640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3" name="object 173"/>
          <p:cNvSpPr/>
          <p:nvPr/>
        </p:nvSpPr>
        <p:spPr>
          <a:xfrm>
            <a:off x="4473943" y="5295658"/>
            <a:ext cx="33655" cy="6985"/>
          </a:xfrm>
          <a:custGeom>
            <a:avLst/>
            <a:gdLst/>
            <a:ahLst/>
            <a:cxnLst/>
            <a:rect l="l" t="t" r="r" b="b"/>
            <a:pathLst>
              <a:path w="33654" h="6985">
                <a:moveTo>
                  <a:pt x="0" y="6400"/>
                </a:moveTo>
                <a:lnTo>
                  <a:pt x="17627" y="6400"/>
                </a:lnTo>
                <a:lnTo>
                  <a:pt x="24917" y="6400"/>
                </a:lnTo>
                <a:lnTo>
                  <a:pt x="33566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74"/>
          <p:cNvSpPr/>
          <p:nvPr/>
        </p:nvSpPr>
        <p:spPr>
          <a:xfrm>
            <a:off x="4535144" y="5186883"/>
            <a:ext cx="635" cy="37465"/>
          </a:xfrm>
          <a:custGeom>
            <a:avLst/>
            <a:gdLst/>
            <a:ahLst/>
            <a:cxnLst/>
            <a:rect l="l" t="t" r="r" b="b"/>
            <a:pathLst>
              <a:path w="635" h="37464">
                <a:moveTo>
                  <a:pt x="0" y="37134"/>
                </a:moveTo>
                <a:lnTo>
                  <a:pt x="342" y="31724"/>
                </a:lnTo>
                <a:lnTo>
                  <a:pt x="533" y="25933"/>
                </a:lnTo>
                <a:lnTo>
                  <a:pt x="533" y="19735"/>
                </a:lnTo>
                <a:lnTo>
                  <a:pt x="533" y="0"/>
                </a:lnTo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5" name="object 175"/>
          <p:cNvSpPr txBox="1"/>
          <p:nvPr/>
        </p:nvSpPr>
        <p:spPr>
          <a:xfrm>
            <a:off x="3658489" y="4882362"/>
            <a:ext cx="775970" cy="499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8300"/>
              </a:lnSpc>
            </a:pPr>
            <a:r>
              <a:rPr lang="ar-EG" sz="1000" i="1" spc="-5" dirty="0" smtClean="0">
                <a:solidFill>
                  <a:srgbClr val="4C4D4F"/>
                </a:solidFill>
                <a:latin typeface="Arial"/>
                <a:cs typeface="Arial"/>
              </a:rPr>
              <a:t>ما الذي ستجربه بعد ذلك؟</a:t>
            </a:r>
            <a:endParaRPr sz="1000" dirty="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spcBef>
                <a:spcPts val="100"/>
              </a:spcBef>
              <a:tabLst>
                <a:tab pos="673100" algn="l"/>
              </a:tabLst>
            </a:pPr>
            <a:r>
              <a:rPr sz="1000" dirty="0">
                <a:solidFill>
                  <a:srgbClr val="4C4D4F"/>
                </a:solidFill>
                <a:latin typeface="Times New Roman"/>
                <a:cs typeface="Times New Roman"/>
              </a:rPr>
              <a:t> 	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8016582" y="4937592"/>
            <a:ext cx="902741" cy="6839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7" name="object 177"/>
          <p:cNvSpPr/>
          <p:nvPr/>
        </p:nvSpPr>
        <p:spPr>
          <a:xfrm>
            <a:off x="7532814" y="4937734"/>
            <a:ext cx="902969" cy="683895"/>
          </a:xfrm>
          <a:custGeom>
            <a:avLst/>
            <a:gdLst/>
            <a:ahLst/>
            <a:cxnLst/>
            <a:rect l="l" t="t" r="r" b="b"/>
            <a:pathLst>
              <a:path w="902970" h="683895">
                <a:moveTo>
                  <a:pt x="57150" y="0"/>
                </a:moveTo>
                <a:lnTo>
                  <a:pt x="24110" y="892"/>
                </a:lnTo>
                <a:lnTo>
                  <a:pt x="7143" y="7143"/>
                </a:lnTo>
                <a:lnTo>
                  <a:pt x="892" y="24110"/>
                </a:lnTo>
                <a:lnTo>
                  <a:pt x="0" y="57150"/>
                </a:lnTo>
                <a:lnTo>
                  <a:pt x="0" y="626745"/>
                </a:lnTo>
                <a:lnTo>
                  <a:pt x="892" y="659784"/>
                </a:lnTo>
                <a:lnTo>
                  <a:pt x="7143" y="676751"/>
                </a:lnTo>
                <a:lnTo>
                  <a:pt x="24110" y="683002"/>
                </a:lnTo>
                <a:lnTo>
                  <a:pt x="57150" y="683895"/>
                </a:lnTo>
                <a:lnTo>
                  <a:pt x="845591" y="683895"/>
                </a:lnTo>
                <a:lnTo>
                  <a:pt x="878631" y="683002"/>
                </a:lnTo>
                <a:lnTo>
                  <a:pt x="895597" y="676751"/>
                </a:lnTo>
                <a:lnTo>
                  <a:pt x="901848" y="659784"/>
                </a:lnTo>
                <a:lnTo>
                  <a:pt x="902741" y="626745"/>
                </a:lnTo>
                <a:lnTo>
                  <a:pt x="902741" y="57150"/>
                </a:lnTo>
                <a:lnTo>
                  <a:pt x="901848" y="24110"/>
                </a:lnTo>
                <a:lnTo>
                  <a:pt x="895597" y="7143"/>
                </a:lnTo>
                <a:lnTo>
                  <a:pt x="878631" y="892"/>
                </a:lnTo>
                <a:lnTo>
                  <a:pt x="845591" y="0"/>
                </a:lnTo>
                <a:lnTo>
                  <a:pt x="57150" y="0"/>
                </a:lnTo>
                <a:close/>
              </a:path>
            </a:pathLst>
          </a:custGeom>
          <a:ln w="12700">
            <a:solidFill>
              <a:srgbClr val="85B0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8" name="object 178"/>
          <p:cNvSpPr txBox="1"/>
          <p:nvPr/>
        </p:nvSpPr>
        <p:spPr>
          <a:xfrm>
            <a:off x="5867400" y="5676290"/>
            <a:ext cx="1295401" cy="11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ar-EG" sz="1000" b="1" spc="10" dirty="0" smtClean="0">
                <a:solidFill>
                  <a:srgbClr val="85B033"/>
                </a:solidFill>
                <a:latin typeface="Arial"/>
                <a:cs typeface="Arial"/>
              </a:rPr>
              <a:t>         سباق الاعماق</a:t>
            </a:r>
            <a:endParaRPr sz="1000" dirty="0">
              <a:latin typeface="Arial"/>
              <a:cs typeface="Arial"/>
            </a:endParaRPr>
          </a:p>
          <a:p>
            <a:pPr marL="12700" marR="5080" algn="just" rtl="1">
              <a:lnSpc>
                <a:spcPct val="108300"/>
              </a:lnSpc>
              <a:spcBef>
                <a:spcPts val="450"/>
              </a:spcBef>
            </a:pPr>
            <a:r>
              <a:rPr lang="ar-SA" sz="1000" dirty="0" smtClean="0">
                <a:solidFill>
                  <a:srgbClr val="4C4D4F"/>
                </a:solidFill>
                <a:latin typeface="Arial"/>
                <a:cs typeface="Arial"/>
              </a:rPr>
              <a:t>أنشئ </a:t>
            </a:r>
            <a:r>
              <a:rPr lang="ar-SA" sz="1000" dirty="0">
                <a:solidFill>
                  <a:srgbClr val="4C4D4F"/>
                </a:solidFill>
                <a:latin typeface="Arial"/>
                <a:cs typeface="Arial"/>
              </a:rPr>
              <a:t>سباقًا للأعماق. اختر (أو ارسم) خلفية للمحيط، وبعدها قم باختيار وبرمجة مخلوقات بحرية كي تشترك بالسباق.</a:t>
            </a:r>
            <a:endParaRPr lang="en-US" sz="1000" dirty="0">
              <a:solidFill>
                <a:srgbClr val="4C4D4F"/>
              </a:solidFill>
              <a:latin typeface="Arial"/>
              <a:cs typeface="Arial"/>
            </a:endParaRPr>
          </a:p>
          <a:p>
            <a:pPr marL="12700" marR="5080">
              <a:lnSpc>
                <a:spcPct val="108300"/>
              </a:lnSpc>
              <a:spcBef>
                <a:spcPts val="45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6680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9709937" y="7443411"/>
            <a:ext cx="10350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3" name="object 40"/>
          <p:cNvSpPr txBox="1">
            <a:spLocks/>
          </p:cNvSpPr>
          <p:nvPr/>
        </p:nvSpPr>
        <p:spPr>
          <a:xfrm>
            <a:off x="549837" y="7421472"/>
            <a:ext cx="21068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84" name="object 40"/>
          <p:cNvSpPr txBox="1">
            <a:spLocks/>
          </p:cNvSpPr>
          <p:nvPr/>
        </p:nvSpPr>
        <p:spPr>
          <a:xfrm>
            <a:off x="5610352" y="7424383"/>
            <a:ext cx="21271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i="0" kern="1200">
                <a:solidFill>
                  <a:srgbClr val="939598"/>
                </a:solidFill>
                <a:latin typeface="Gill Sans MT"/>
                <a:ea typeface="+mn-ea"/>
                <a:cs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1245"/>
              </a:lnSpc>
            </a:pPr>
            <a:r>
              <a:rPr lang="ar-EG" spc="-10" dirty="0" smtClean="0"/>
              <a:t> دليل </a:t>
            </a:r>
            <a:r>
              <a:rPr lang="en-US" spc="-10" dirty="0" smtClean="0"/>
              <a:t>Scratch</a:t>
            </a:r>
            <a:r>
              <a:rPr lang="ar-EG" spc="-10" dirty="0" smtClean="0"/>
              <a:t> للمعلم</a:t>
            </a:r>
            <a:r>
              <a:rPr lang="ar-EG" spc="114" dirty="0" smtClean="0"/>
              <a:t>•</a:t>
            </a:r>
            <a:r>
              <a:rPr lang="ar-EG" spc="50" dirty="0" smtClean="0"/>
              <a:t> </a:t>
            </a:r>
            <a:r>
              <a:rPr lang="en-US" sz="1100" spc="5" dirty="0" smtClean="0">
                <a:solidFill>
                  <a:srgbClr val="F8991C"/>
                </a:solidFill>
                <a:latin typeface="Arial"/>
                <a:cs typeface="Arial"/>
              </a:rPr>
              <a:t>scratch.mit.edu/go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942</Words>
  <Application>Microsoft Office PowerPoint</Application>
  <PresentationFormat>Custom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Gill Sans MT</vt:lpstr>
      <vt:lpstr>Lucida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 Noureldeen</dc:creator>
  <cp:lastModifiedBy>Alaa Noureldeen</cp:lastModifiedBy>
  <cp:revision>60</cp:revision>
  <dcterms:created xsi:type="dcterms:W3CDTF">2016-12-01T15:21:58Z</dcterms:created>
  <dcterms:modified xsi:type="dcterms:W3CDTF">2018-03-17T13:34:30Z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2016-11-30T00:00:00Z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2016-12-01T00:00:00Z</vt:filetime>
  </property>
</Properties>
</file>