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notesSlide20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_rels/notesSlide8.xml.rels" ContentType="application/vnd.openxmlformats-package.relationships+xml"/>
  <Override PartName="/ppt/notesSlides/_rels/notesSlide7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6.xml.rels" ContentType="application/vnd.openxmlformats-package.relationships+xml"/>
  <Override PartName="/ppt/notesSlides/_rels/notesSlide30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_rels/notesSlide22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20.xml.rels" ContentType="application/vnd.openxmlformats-package.relationships+xml"/>
  <Override PartName="/ppt/notesSlides/_rels/notesSlide1.xml.rels" ContentType="application/vnd.openxmlformats-package.relationships+xml"/>
  <Override PartName="/ppt/notesSlides/notesSlide2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8.xml" ContentType="application/vnd.openxmlformats-officedocument.presentationml.notesSlide+xml"/>
  <Override PartName="/ppt/_rels/presentation.xml.rels" ContentType="application/vnd.openxmlformats-package.relationships+xml"/>
  <Override PartName="/ppt/media/image4.png" ContentType="image/png"/>
  <Override PartName="/ppt/media/image10.gif" ContentType="image/gif"/>
  <Override PartName="/ppt/media/image9.png" ContentType="image/png"/>
  <Override PartName="/ppt/media/image5.png" ContentType="image/png"/>
  <Override PartName="/ppt/media/image19.gif" ContentType="image/gif"/>
  <Override PartName="/ppt/media/image14.png" ContentType="image/png"/>
  <Override PartName="/ppt/media/image6.png" ContentType="image/png"/>
  <Override PartName="/ppt/media/image12.gif" ContentType="image/gif"/>
  <Override PartName="/ppt/media/image15.png" ContentType="image/png"/>
  <Override PartName="/ppt/media/image11.png" ContentType="image/png"/>
  <Override PartName="/ppt/media/image2.jpeg" ContentType="image/jpeg"/>
  <Override PartName="/ppt/media/image18.jpeg" ContentType="image/jpeg"/>
  <Override PartName="/ppt/media/image8.gif" ContentType="image/gif"/>
  <Override PartName="/ppt/media/image7.png" ContentType="image/png"/>
  <Override PartName="/ppt/media/image1.jpeg" ContentType="image/jpeg"/>
  <Override PartName="/ppt/media/image3.png" ContentType="image/png"/>
  <Override PartName="/ppt/media/image17.gif" ContentType="image/gif"/>
  <Override PartName="/ppt/media/image13.gif" ContentType="image/gif"/>
  <Override PartName="/ppt/media/image16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_rels/slide28.xml.rels" ContentType="application/vnd.openxmlformats-package.relationships+xml"/>
  <Override PartName="/ppt/slides/_rels/slide12.xml.rels" ContentType="application/vnd.openxmlformats-package.relationships+xml"/>
  <Override PartName="/ppt/slides/_rels/slide10.xml.rels" ContentType="application/vnd.openxmlformats-package.relationships+xml"/>
  <Override PartName="/ppt/slides/_rels/slide2.xml.rels" ContentType="application/vnd.openxmlformats-package.relationships+xml"/>
  <Override PartName="/ppt/slides/_rels/slide18.xml.rels" ContentType="application/vnd.openxmlformats-package.relationships+xml"/>
  <Override PartName="/ppt/slides/_rels/slide16.xml.rels" ContentType="application/vnd.openxmlformats-package.relationships+xml"/>
  <Override PartName="/ppt/slides/_rels/slide14.xml.rels" ContentType="application/vnd.openxmlformats-package.relationships+xml"/>
  <Override PartName="/ppt/slides/_rels/slide8.xml.rels" ContentType="application/vnd.openxmlformats-package.relationships+xml"/>
  <Override PartName="/ppt/slides/_rels/slide25.xml.rels" ContentType="application/vnd.openxmlformats-package.relationships+xml"/>
  <Override PartName="/ppt/slides/_rels/slide6.xml.rels" ContentType="application/vnd.openxmlformats-package.relationships+xml"/>
  <Override PartName="/ppt/slides/_rels/slide2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29.xml.rels" ContentType="application/vnd.openxmlformats-package.relationships+xml"/>
  <Override PartName="/ppt/slides/_rels/slide27.xml.rels" ContentType="application/vnd.openxmlformats-package.relationships+xml"/>
  <Override PartName="/ppt/slides/_rels/slide13.xml.rels" ContentType="application/vnd.openxmlformats-package.relationships+xml"/>
  <Override PartName="/ppt/slides/_rels/slide11.xml.rels" ContentType="application/vnd.openxmlformats-package.relationships+xml"/>
  <Override PartName="/ppt/slides/_rels/slide30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19.xml.rels" ContentType="application/vnd.openxmlformats-package.relationships+xml"/>
  <Override PartName="/ppt/slides/_rels/slide17.xml.rels" ContentType="application/vnd.openxmlformats-package.relationships+xml"/>
  <Override PartName="/ppt/slides/_rels/slide15.xml.rels" ContentType="application/vnd.openxmlformats-package.relationships+xml"/>
  <Override PartName="/ppt/slides/_rels/slide9.xml.rels" ContentType="application/vnd.openxmlformats-package.relationships+xml"/>
  <Override PartName="/ppt/slides/_rels/slide26.xml.rels" ContentType="application/vnd.openxmlformats-package.relationships+xml"/>
  <Override PartName="/ppt/slides/_rels/slide7.xml.rels" ContentType="application/vnd.openxmlformats-package.relationships+xml"/>
  <Override PartName="/ppt/slides/_rels/slide24.xml.rels" ContentType="application/vnd.openxmlformats-package.relationships+xml"/>
  <Override PartName="/ppt/slides/_rels/slide22.xml.rels" ContentType="application/vnd.openxmlformats-package.relationships+xml"/>
  <Override PartName="/ppt/slides/_rels/slide5.xml.rels" ContentType="application/vnd.openxmlformats-package.relationships+xml"/>
  <Override PartName="/ppt/slides/_rels/slide20.xml.rels" ContentType="application/vnd.openxmlformats-package.relationships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5.xml" ContentType="application/vnd.openxmlformats-officedocument.presentationml.slide+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29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2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Click to edit the notes format</a:t>
            </a:r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&lt;header&gt;</a:t>
            </a:r>
            <a:endParaRPr/>
          </a:p>
        </p:txBody>
      </p:sp>
      <p:sp>
        <p:nvSpPr>
          <p:cNvPr id="82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en-US"/>
              <a:t>&lt;date/time&gt;</a:t>
            </a:r>
            <a:endParaRPr/>
          </a:p>
        </p:txBody>
      </p:sp>
      <p:sp>
        <p:nvSpPr>
          <p:cNvPr id="83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en-US"/>
              <a:t>&lt;footer&gt;</a:t>
            </a:r>
            <a:endParaRPr/>
          </a:p>
        </p:txBody>
      </p:sp>
      <p:sp>
        <p:nvSpPr>
          <p:cNvPr id="84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61E10131-21E1-4151-8100-E10151110181}" type="slidenum">
              <a:rPr lang="en-US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30.xml.rels><?xml version="1.0" encoding="UTF-8"?>
<Relationships xmlns="http://schemas.openxmlformats.org/package/2006/relationships"><Relationship Id="rId1" Type="http://schemas.openxmlformats.org/officeDocument/2006/relationships/slide" Target="../slides/slide30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65" name="CustomShape 2"/>
          <p:cNvSpPr/>
          <p:nvPr/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7161A1F1-0051-41A1-81E1-21D1E171D1F1}" type="slidenum">
              <a:rPr lang="en-US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US"/>
              <a:t>The summer class results have been mixed.  </a:t>
            </a:r>
            <a:endParaRPr/>
          </a:p>
          <a:p>
            <a:r>
              <a:rPr lang="en-US"/>
              <a:t>We have been doing a lot of changing the curriculum – so there is not consistent data yet</a:t>
            </a:r>
            <a:endParaRPr/>
          </a:p>
          <a:p>
            <a:r>
              <a:rPr lang="en-US"/>
              <a:t>We are able to help students understand how to interpret scripts and some improvement on science tasks</a:t>
            </a:r>
            <a:endParaRPr/>
          </a:p>
          <a:p>
            <a:r>
              <a:rPr lang="en-US"/>
              <a:t>But we are not seeing improvement in their ability to explain</a:t>
            </a:r>
            <a:endParaRPr/>
          </a:p>
          <a:p>
            <a:r>
              <a:rPr lang="en-US"/>
              <a:t>One thing that we have been struggling with is how to assess what the students are learning very effectively</a:t>
            </a:r>
            <a:endParaRPr/>
          </a:p>
        </p:txBody>
      </p:sp>
      <p:sp>
        <p:nvSpPr>
          <p:cNvPr id="181" name="CustomShape 2"/>
          <p:cNvSpPr/>
          <p:nvPr/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B101D1E1-4101-4101-A111-D121E1E10161}" type="slidenum">
              <a:rPr lang="en-US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US"/>
              <a:t>So we are interested in developing a test that captures both the science and the CT</a:t>
            </a:r>
            <a:endParaRPr/>
          </a:p>
        </p:txBody>
      </p:sp>
      <p:sp>
        <p:nvSpPr>
          <p:cNvPr id="183" name="CustomShape 2"/>
          <p:cNvSpPr/>
          <p:nvPr/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C1D1B101-0131-4111-A1E1-01416151F141}" type="slidenum">
              <a:rPr lang="en-US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US"/>
              <a:t>Here is the ball drop starter</a:t>
            </a:r>
            <a:endParaRPr/>
          </a:p>
          <a:p>
            <a:endParaRPr/>
          </a:p>
          <a:p>
            <a:r>
              <a:rPr lang="en-US"/>
              <a:t>We use starter programs like this to shorten development – students will take</a:t>
            </a:r>
            <a:endParaRPr/>
          </a:p>
        </p:txBody>
      </p:sp>
      <p:sp>
        <p:nvSpPr>
          <p:cNvPr id="185" name="CustomShape 2"/>
          <p:cNvSpPr/>
          <p:nvPr/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31C16161-6141-4131-A1F1-61B11191C111}" type="slidenum">
              <a:rPr lang="en-US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US"/>
              <a:t>Being at the Media lab it makes sense to start with the idea of microworlds</a:t>
            </a:r>
            <a:endParaRPr/>
          </a:p>
          <a:p>
            <a:r>
              <a:rPr lang="en-US"/>
              <a:t>Microworlds are</a:t>
            </a:r>
            <a:endParaRPr/>
          </a:p>
          <a:p>
            <a:r>
              <a:rPr lang="en-US"/>
              <a:t>This idea has sparked a loose learning theory called constructionism</a:t>
            </a:r>
            <a:endParaRPr/>
          </a:p>
          <a:p>
            <a:r>
              <a:rPr lang="en-US"/>
              <a:t>Particularly valuable for physics – but valuable in many subjects</a:t>
            </a:r>
            <a:endParaRPr/>
          </a:p>
          <a:p>
            <a:r>
              <a:rPr lang="en-US"/>
              <a:t>Why does constructing things help students learn? </a:t>
            </a:r>
            <a:endParaRPr/>
          </a:p>
          <a:p>
            <a:r>
              <a:rPr lang="en-US"/>
              <a:t> </a:t>
            </a:r>
            <a:r>
              <a:rPr lang="en-US"/>
              <a:t>As Papert say here – students understand why things work the way they do – more specifically, students have a productive mental model (GROK)</a:t>
            </a:r>
            <a:endParaRPr/>
          </a:p>
        </p:txBody>
      </p:sp>
      <p:sp>
        <p:nvSpPr>
          <p:cNvPr id="167" name="CustomShape 2"/>
          <p:cNvSpPr/>
          <p:nvPr/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611141B1-4111-4151-9131-21B1F1C141D1}" type="slidenum">
              <a:rPr lang="en-US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US"/>
              <a:t>Here are the choice that students have to work with</a:t>
            </a:r>
            <a:endParaRPr/>
          </a:p>
          <a:p>
            <a:endParaRPr/>
          </a:p>
          <a:p>
            <a:r>
              <a:rPr lang="en-US"/>
              <a:t>Any guesses on which ones students like?</a:t>
            </a:r>
            <a:endParaRPr/>
          </a:p>
          <a:p>
            <a:endParaRPr/>
          </a:p>
          <a:p>
            <a:r>
              <a:rPr lang="en-US"/>
              <a:t>Notice that there is noting about speed or velocity</a:t>
            </a:r>
            <a:endParaRPr/>
          </a:p>
        </p:txBody>
      </p:sp>
      <p:sp>
        <p:nvSpPr>
          <p:cNvPr id="187" name="CustomShape 2"/>
          <p:cNvSpPr/>
          <p:nvPr/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01511141-D1E1-4101-9131-A18171E1E111}" type="slidenum">
              <a:rPr lang="en-US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US"/>
              <a:t>Here is what is probably the ideal solution for the ball drop</a:t>
            </a:r>
            <a:endParaRPr/>
          </a:p>
          <a:p>
            <a:r>
              <a:rPr lang="en-US"/>
              <a:t> </a:t>
            </a:r>
            <a:endParaRPr/>
          </a:p>
          <a:p>
            <a:r>
              <a:rPr lang="en-US"/>
              <a:t>Notice that it is very short – but each line has a lot of meaning both scientifically</a:t>
            </a:r>
            <a:endParaRPr/>
          </a:p>
        </p:txBody>
      </p:sp>
      <p:sp>
        <p:nvSpPr>
          <p:cNvPr id="189" name="CustomShape 2"/>
          <p:cNvSpPr/>
          <p:nvPr/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81C1B131-1191-41B1-91F1-3141E1A14111}" type="slidenum">
              <a:rPr lang="en-US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US"/>
              <a:t>So to study ball drop we had some of students from the 8th grade classes we are working with work the problem in groups.  I am just going to show one group now – this group had 4 kids in it.  Two girls (S1 and S2) a 2 boys (S3 and S4)</a:t>
            </a:r>
            <a:endParaRPr/>
          </a:p>
        </p:txBody>
      </p:sp>
      <p:sp>
        <p:nvSpPr>
          <p:cNvPr id="191" name="CustomShape 2"/>
          <p:cNvSpPr/>
          <p:nvPr/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91C11101-F1E1-4141-8131-7181E1C1A1C1}" type="slidenum">
              <a:rPr lang="en-US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/>
              <a:t>Our goal is to enable student to articulate a model of science phenomena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/>
              <a:t>Any familiar with the literature on scientific modeling knows there are many ways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US"/>
              <a:t>Diagrams</a:t>
            </a:r>
            <a:r>
              <a:rPr lang="en-US"/>
              <a:t>, </a:t>
            </a:r>
            <a:r>
              <a:rPr b="1" lang="en-US"/>
              <a:t>equations</a:t>
            </a:r>
            <a:r>
              <a:rPr lang="en-US"/>
              <a:t> or </a:t>
            </a:r>
            <a:r>
              <a:rPr b="1" lang="en-US"/>
              <a:t>concept maps </a:t>
            </a:r>
            <a:r>
              <a:rPr lang="en-US"/>
              <a:t>are unsatisfying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/>
              <a:t>Depictive computer simulations are much better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/>
              <a:t>viewing a sim is not enough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/>
              <a:t>A game is just a simulation where you keep score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9" name="CustomShape 2"/>
          <p:cNvSpPr/>
          <p:nvPr/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8141F181-01F1-4111-8111-1181F17131E1}" type="slidenum">
              <a:rPr lang="en-US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3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93" name="CustomShape 2"/>
          <p:cNvSpPr/>
          <p:nvPr/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31E11131-1131-4121-81B1-3131D19131F1}" type="slidenum">
              <a:rPr lang="en-US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/>
              <a:t>So to connect these ideas – the microworlds that Paper described are a way of doing computational modeling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/>
              <a:t>There are lots of advantages to doing this (and some drawbacks)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71" name="CustomShape 2"/>
          <p:cNvSpPr/>
          <p:nvPr/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61A1E111-F171-41E1-A1C1-A1A151D18171}" type="slidenum">
              <a:rPr lang="en-US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US"/>
              <a:t>Looking historically at the efforts to support microworld creation.  There was a lot of attention in the 1980s with Logo and new tools like Hypercard and BOXER – but then there was a drop off in the 1990s – recently a new generation and renued interest in computation for kids.</a:t>
            </a:r>
            <a:endParaRPr/>
          </a:p>
          <a:p>
            <a:endParaRPr/>
          </a:p>
          <a:p>
            <a:r>
              <a:rPr lang="en-US"/>
              <a:t>What happenned in the 1990s that got everyone distracted from coding?</a:t>
            </a:r>
            <a:endParaRPr/>
          </a:p>
        </p:txBody>
      </p:sp>
      <p:sp>
        <p:nvSpPr>
          <p:cNvPr id="173" name="CustomShape 2"/>
          <p:cNvSpPr/>
          <p:nvPr/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61D15111-41A1-41A1-8101-C101C17141C1}" type="slidenum">
              <a:rPr lang="en-US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/>
              <a:t>I don’t need to tell this group how great scratch is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/>
              <a:t>Easy in – don’t need to know much to start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/>
              <a:t>Scaffolding for beginning programmers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/>
              <a:t>Online community – open source ethic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75" name="CustomShape 2"/>
          <p:cNvSpPr/>
          <p:nvPr/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B101B1B1-11F1-4111-9111-B141D1715171}" type="slidenum">
              <a:rPr lang="en-US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77" name="CustomShape 2"/>
          <p:cNvSpPr/>
          <p:nvPr/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819131E1-51A1-41D1-A151-D171113141A1}" type="slidenum">
              <a:rPr lang="en-US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US"/>
              <a:t>The scratch science project is an effort to see if tools like scratch along with our growing knowledge about CT has lowered the bar enough to make this a feasible idea</a:t>
            </a:r>
            <a:endParaRPr/>
          </a:p>
          <a:p>
            <a:endParaRPr/>
          </a:p>
          <a:p>
            <a:r>
              <a:rPr lang="en-US"/>
              <a:t>Our primary effort has been to run a summer class to explore these ideas and try out different approaches.</a:t>
            </a:r>
            <a:endParaRPr/>
          </a:p>
          <a:p>
            <a:endParaRPr/>
          </a:p>
          <a:p>
            <a:r>
              <a:rPr lang="en-US"/>
              <a:t>What has emerged is a set of activities around ideas in motion – which we can map onto the Calif 8th grade science standards</a:t>
            </a:r>
            <a:endParaRPr/>
          </a:p>
        </p:txBody>
      </p:sp>
      <p:sp>
        <p:nvSpPr>
          <p:cNvPr id="179" name="CustomShape 2"/>
          <p:cNvSpPr/>
          <p:nvPr/>
        </p:nvSpPr>
        <p:spPr>
          <a:xfrm>
            <a:off x="0" y="0"/>
            <a:ext cx="11796480" cy="117964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C121E131-31B1-4101-8101-F1F1C17171F1}" type="slidenum">
              <a:rPr lang="en-US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56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56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-815760" y="-815760"/>
            <a:ext cx="1638000" cy="1638000"/>
          </a:xfrm>
          <a:prstGeom prst="rect">
            <a:avLst/>
          </a:prstGeom>
          <a:solidFill>
            <a:srgbClr val="fcfaf4"/>
          </a:solidFill>
          <a:ln w="3240">
            <a:solidFill>
              <a:srgbClr val="d1c3a0"/>
            </a:solidFill>
            <a:round/>
          </a:ln>
        </p:spPr>
      </p:sp>
      <p:sp>
        <p:nvSpPr>
          <p:cNvPr id="1" name="CustomShape 2"/>
          <p:cNvSpPr/>
          <p:nvPr/>
        </p:nvSpPr>
        <p:spPr>
          <a:xfrm>
            <a:off x="168840" y="21240"/>
            <a:ext cx="1701360" cy="1701360"/>
          </a:xfrm>
          <a:prstGeom prst="rect">
            <a:avLst/>
          </a:prstGeom>
          <a:ln w="27360">
            <a:solidFill>
              <a:srgbClr val="fff4dd"/>
            </a:solidFill>
            <a:round/>
          </a:ln>
        </p:spPr>
      </p:sp>
      <p:sp>
        <p:nvSpPr>
          <p:cNvPr id="2" name="CustomShape 3"/>
          <p:cNvSpPr/>
          <p:nvPr/>
        </p:nvSpPr>
        <p:spPr>
          <a:xfrm>
            <a:off x="649800" y="824400"/>
            <a:ext cx="1125000" cy="1101960"/>
          </a:xfrm>
          <a:prstGeom prst="rect">
            <a:avLst/>
          </a:prstGeom>
          <a:gradFill>
            <a:gsLst>
              <a:gs pos="0">
                <a:srgbClr val="fefaf6"/>
              </a:gs>
              <a:gs pos="100000">
                <a:srgbClr val="eed18e"/>
              </a:gs>
            </a:gsLst>
            <a:path path="circle"/>
          </a:gradFill>
          <a:ln w="7200">
            <a:solidFill>
              <a:srgbClr val="c6b792"/>
            </a:solidFill>
            <a:round/>
          </a:ln>
        </p:spPr>
      </p:sp>
      <p:sp>
        <p:nvSpPr>
          <p:cNvPr id="3" name="CustomShape 4"/>
          <p:cNvSpPr/>
          <p:nvPr/>
        </p:nvSpPr>
        <p:spPr>
          <a:xfrm>
            <a:off x="1013040" y="0"/>
            <a:ext cx="8130240" cy="68572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4" name="CustomShape 5"/>
          <p:cNvSpPr/>
          <p:nvPr/>
        </p:nvSpPr>
        <p:spPr>
          <a:xfrm>
            <a:off x="1014840" y="0"/>
            <a:ext cx="72360" cy="68572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5" name="CustomShape 6"/>
          <p:cNvSpPr/>
          <p:nvPr/>
        </p:nvSpPr>
        <p:spPr>
          <a:xfrm>
            <a:off x="921600" y="1413720"/>
            <a:ext cx="209520" cy="209520"/>
          </a:xfrm>
          <a:prstGeom prst="rect">
            <a:avLst/>
          </a:prstGeom>
          <a:gradFill>
            <a:gsLst>
              <a:gs pos="0">
                <a:srgbClr val="daf5fe"/>
              </a:gs>
              <a:gs pos="100000">
                <a:srgbClr val="00aad4"/>
              </a:gs>
            </a:gsLst>
            <a:path path="circle"/>
          </a:gradFill>
          <a:ln w="2160">
            <a:solidFill>
              <a:srgbClr val="308da4"/>
            </a:solidFill>
            <a:round/>
          </a:ln>
        </p:spPr>
      </p:sp>
      <p:sp>
        <p:nvSpPr>
          <p:cNvPr id="6" name="CustomShape 7"/>
          <p:cNvSpPr/>
          <p:nvPr/>
        </p:nvSpPr>
        <p:spPr>
          <a:xfrm>
            <a:off x="1157040" y="1344960"/>
            <a:ext cx="63360" cy="63360"/>
          </a:xfrm>
          <a:prstGeom prst="rect">
            <a:avLst/>
          </a:prstGeom>
          <a:ln w="12600">
            <a:solidFill>
              <a:srgbClr val="317f93"/>
            </a:solidFill>
            <a:round/>
          </a:ln>
        </p:spPr>
      </p:sp>
      <p:sp>
        <p:nvSpPr>
          <p:cNvPr id="7" name="PlaceHolder 8"/>
          <p:cNvSpPr>
            <a:spLocks noGrp="1"/>
          </p:cNvSpPr>
          <p:nvPr>
            <p:ph type="title"/>
          </p:nvPr>
        </p:nvSpPr>
        <p:spPr>
          <a:xfrm>
            <a:off x="1435680" y="228600"/>
            <a:ext cx="7497360" cy="11426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/>
              <a:t>Click to edit the title text format</a:t>
            </a:r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-815760" y="-815760"/>
            <a:ext cx="1638000" cy="1638000"/>
          </a:xfrm>
          <a:prstGeom prst="rect">
            <a:avLst/>
          </a:prstGeom>
          <a:solidFill>
            <a:srgbClr val="fcfaf4"/>
          </a:solidFill>
          <a:ln w="3240">
            <a:solidFill>
              <a:srgbClr val="d1c3a0"/>
            </a:solidFill>
            <a:round/>
          </a:ln>
        </p:spPr>
      </p:sp>
      <p:sp>
        <p:nvSpPr>
          <p:cNvPr id="42" name="CustomShape 2"/>
          <p:cNvSpPr/>
          <p:nvPr/>
        </p:nvSpPr>
        <p:spPr>
          <a:xfrm>
            <a:off x="168840" y="21240"/>
            <a:ext cx="1701360" cy="1701360"/>
          </a:xfrm>
          <a:prstGeom prst="rect">
            <a:avLst/>
          </a:prstGeom>
          <a:ln w="27360">
            <a:solidFill>
              <a:srgbClr val="fff4dd"/>
            </a:solidFill>
            <a:round/>
          </a:ln>
        </p:spPr>
      </p:sp>
      <p:sp>
        <p:nvSpPr>
          <p:cNvPr id="43" name="CustomShape 3"/>
          <p:cNvSpPr/>
          <p:nvPr/>
        </p:nvSpPr>
        <p:spPr>
          <a:xfrm>
            <a:off x="649800" y="824400"/>
            <a:ext cx="1125000" cy="1101960"/>
          </a:xfrm>
          <a:prstGeom prst="rect">
            <a:avLst/>
          </a:prstGeom>
          <a:gradFill>
            <a:gsLst>
              <a:gs pos="0">
                <a:srgbClr val="fefaf6"/>
              </a:gs>
              <a:gs pos="100000">
                <a:srgbClr val="eed18e"/>
              </a:gs>
            </a:gsLst>
            <a:path path="circle"/>
          </a:gradFill>
          <a:ln w="7200">
            <a:solidFill>
              <a:srgbClr val="c6b792"/>
            </a:solidFill>
            <a:round/>
          </a:ln>
        </p:spPr>
      </p:sp>
      <p:sp>
        <p:nvSpPr>
          <p:cNvPr id="44" name="CustomShape 4"/>
          <p:cNvSpPr/>
          <p:nvPr/>
        </p:nvSpPr>
        <p:spPr>
          <a:xfrm>
            <a:off x="1013040" y="0"/>
            <a:ext cx="8130240" cy="68572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45" name="CustomShape 5"/>
          <p:cNvSpPr/>
          <p:nvPr/>
        </p:nvSpPr>
        <p:spPr>
          <a:xfrm>
            <a:off x="1014840" y="0"/>
            <a:ext cx="72360" cy="68572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46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47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file:///media/LENOVO/bit.ly/scratchscience" TargetMode="External"/><Relationship Id="rId2" Type="http://schemas.openxmlformats.org/officeDocument/2006/relationships/hyperlink" Target="file:///media/LENOVO/bit.ly/scratchscience" TargetMode="External"/><Relationship Id="rId3" Type="http://schemas.openxmlformats.org/officeDocument/2006/relationships/hyperlink" Target="file:///media/LENOVO/bit.ly/scratchscience" TargetMode="External"/><Relationship Id="rId4" Type="http://schemas.openxmlformats.org/officeDocument/2006/relationships/slideLayout" Target="../slideLayouts/slideLayout3.xml"/><Relationship Id="rId5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gif"/><Relationship Id="rId3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gif"/><Relationship Id="rId3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3.gif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17.gif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image" Target="../media/image19.gif"/><Relationship Id="rId2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hyperlink" Target="http://bit.ly/scratchscience" TargetMode="External"/><Relationship Id="rId2" Type="http://schemas.openxmlformats.org/officeDocument/2006/relationships/hyperlink" Target="http://bit.ly/scratchscience" TargetMode="External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30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gif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1432440" y="360000"/>
            <a:ext cx="7405920" cy="147132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en-US" sz="4300">
                <a:solidFill>
                  <a:srgbClr val="572314"/>
                </a:solidFill>
                <a:latin typeface="Gill Sans MT"/>
              </a:rPr>
              <a:t>Developing a Scratch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4300">
                <a:solidFill>
                  <a:srgbClr val="572314"/>
                </a:solidFill>
                <a:latin typeface="Gill Sans MT"/>
              </a:rPr>
              <a:t>Science Curriculum</a:t>
            </a:r>
            <a:endParaRPr/>
          </a:p>
        </p:txBody>
      </p:sp>
      <p:sp>
        <p:nvSpPr>
          <p:cNvPr id="86" name="CustomShape 2"/>
          <p:cNvSpPr/>
          <p:nvPr/>
        </p:nvSpPr>
        <p:spPr>
          <a:xfrm>
            <a:off x="1447920" y="2209680"/>
            <a:ext cx="7405920" cy="1751760"/>
          </a:xfrm>
          <a:prstGeom prst="rect">
            <a:avLst/>
          </a:prstGeom>
        </p:spPr>
        <p:txBody>
          <a:bodyPr bIns="45000" lIns="90000" rIns="90000" tIns="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1500">
                <a:solidFill>
                  <a:srgbClr val="361309"/>
                </a:solidFill>
                <a:latin typeface="Gill Sans MT"/>
              </a:rPr>
              <a:t>Brian Foley &amp; Sergio Millan</a:t>
            </a:r>
            <a:endParaRPr/>
          </a:p>
          <a:p>
            <a:pPr>
              <a:lnSpc>
                <a:spcPct val="100000"/>
              </a:lnSpc>
            </a:pPr>
            <a:r>
              <a:rPr lang="en-US" sz="1500">
                <a:solidFill>
                  <a:srgbClr val="361309"/>
                </a:solidFill>
                <a:latin typeface="Gill Sans MT"/>
              </a:rPr>
              <a:t>California State University Northridge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3600" u="sng">
                <a:solidFill>
                  <a:srgbClr val="8dc765"/>
                </a:solidFill>
                <a:latin typeface="Gill Sans MT"/>
                <a:hlinkClick r:id="rId1"/>
              </a:rPr>
              <a:t>b</a:t>
            </a:r>
            <a:r>
              <a:rPr lang="en-US" sz="3600" u="sng">
                <a:solidFill>
                  <a:srgbClr val="8dc765"/>
                </a:solidFill>
                <a:latin typeface="Gill Sans MT"/>
                <a:hlinkClick r:id="rId2"/>
              </a:rPr>
              <a:t>it.ly/</a:t>
            </a:r>
            <a:r>
              <a:rPr lang="en-US" sz="3600" u="sng">
                <a:solidFill>
                  <a:srgbClr val="8dc765"/>
                </a:solidFill>
                <a:latin typeface="Gill Sans MT"/>
                <a:hlinkClick r:id="rId3"/>
              </a:rPr>
              <a:t>scratchscience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1435680" y="228600"/>
            <a:ext cx="7497360" cy="114228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300">
                <a:solidFill>
                  <a:srgbClr val="572314"/>
                </a:solidFill>
                <a:latin typeface="Gill Sans MT"/>
              </a:rPr>
              <a:t>Train Simulation (1D motion)</a:t>
            </a:r>
            <a:endParaRPr/>
          </a:p>
        </p:txBody>
      </p:sp>
      <p:sp>
        <p:nvSpPr>
          <p:cNvPr id="109" name="CustomShape 2"/>
          <p:cNvSpPr/>
          <p:nvPr/>
        </p:nvSpPr>
        <p:spPr>
          <a:xfrm>
            <a:off x="1435680" y="1523880"/>
            <a:ext cx="7497360" cy="4723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2800">
                <a:solidFill>
                  <a:srgbClr val="000000"/>
                </a:solidFill>
                <a:latin typeface="Gill Sans MT"/>
              </a:rPr>
              <a:t>Motion along X axis only (velocity)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2800">
                <a:solidFill>
                  <a:srgbClr val="000000"/>
                </a:solidFill>
                <a:latin typeface="Gill Sans MT"/>
              </a:rPr>
              <a:t>Graphing position vs time</a:t>
            </a:r>
            <a:endParaRPr/>
          </a:p>
        </p:txBody>
      </p:sp>
      <p:pic>
        <p:nvPicPr>
          <p:cNvPr descr="" id="110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4191120" y="2895480"/>
            <a:ext cx="4552200" cy="3171240"/>
          </a:xfrm>
          <a:prstGeom prst="rect">
            <a:avLst/>
          </a:prstGeom>
        </p:spPr>
      </p:pic>
      <p:pic>
        <p:nvPicPr>
          <p:cNvPr descr="" id="111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143000" y="3124080"/>
            <a:ext cx="2604600" cy="3367800"/>
          </a:xfrm>
          <a:prstGeom prst="rect">
            <a:avLst/>
          </a:prstGeom>
        </p:spPr>
      </p:pic>
    </p:spTree>
  </p:cSld>
  <p:timing>
    <p:tnLst>
      <p:par>
        <p:cTn dur="indefinite" id="23" nodeType="tmRoot" restart="never">
          <p:childTnLst>
            <p:seq>
              <p:cTn id="2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1435680" y="228600"/>
            <a:ext cx="7497360" cy="114228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300">
                <a:solidFill>
                  <a:srgbClr val="572314"/>
                </a:solidFill>
                <a:latin typeface="Gill Sans MT"/>
              </a:rPr>
              <a:t>Angry Birds Game</a:t>
            </a:r>
            <a:endParaRPr/>
          </a:p>
        </p:txBody>
      </p:sp>
      <p:sp>
        <p:nvSpPr>
          <p:cNvPr id="113" name="CustomShape 2"/>
          <p:cNvSpPr/>
          <p:nvPr/>
        </p:nvSpPr>
        <p:spPr>
          <a:xfrm>
            <a:off x="1435680" y="1523880"/>
            <a:ext cx="7497360" cy="4723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Motion in 2D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Gravity</a:t>
            </a:r>
            <a:endParaRPr/>
          </a:p>
        </p:txBody>
      </p:sp>
      <p:pic>
        <p:nvPicPr>
          <p:cNvPr descr="" id="114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4191120" y="2743200"/>
            <a:ext cx="4542840" cy="3571200"/>
          </a:xfrm>
          <a:prstGeom prst="rect">
            <a:avLst/>
          </a:prstGeom>
        </p:spPr>
      </p:pic>
      <p:pic>
        <p:nvPicPr>
          <p:cNvPr descr="" id="115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533520" y="2871720"/>
            <a:ext cx="3285360" cy="3314160"/>
          </a:xfrm>
          <a:prstGeom prst="rect">
            <a:avLst/>
          </a:prstGeom>
        </p:spPr>
      </p:pic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1435680" y="228600"/>
            <a:ext cx="7497360" cy="114228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300">
                <a:solidFill>
                  <a:srgbClr val="572314"/>
                </a:solidFill>
                <a:latin typeface="Gill Sans MT"/>
              </a:rPr>
              <a:t>Angry Birds Game (cont)</a:t>
            </a:r>
            <a:endParaRPr/>
          </a:p>
        </p:txBody>
      </p:sp>
      <p:sp>
        <p:nvSpPr>
          <p:cNvPr id="117" name="CustomShape 2"/>
          <p:cNvSpPr/>
          <p:nvPr/>
        </p:nvSpPr>
        <p:spPr>
          <a:xfrm>
            <a:off x="1435680" y="1523880"/>
            <a:ext cx="7497360" cy="4723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Bouncing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Rubber bands (Hooks Law)</a:t>
            </a:r>
            <a:endParaRPr/>
          </a:p>
        </p:txBody>
      </p:sp>
      <p:pic>
        <p:nvPicPr>
          <p:cNvPr descr="" id="118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1219320" y="3124080"/>
            <a:ext cx="4163760" cy="2894760"/>
          </a:xfrm>
          <a:prstGeom prst="rect">
            <a:avLst/>
          </a:prstGeom>
        </p:spPr>
      </p:pic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1435680" y="228600"/>
            <a:ext cx="7497360" cy="114228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300">
                <a:solidFill>
                  <a:srgbClr val="572314"/>
                </a:solidFill>
                <a:latin typeface="Gill Sans MT"/>
              </a:rPr>
              <a:t>Asteroids</a:t>
            </a:r>
            <a:endParaRPr/>
          </a:p>
        </p:txBody>
      </p:sp>
      <p:sp>
        <p:nvSpPr>
          <p:cNvPr id="120" name="CustomShape 2"/>
          <p:cNvSpPr/>
          <p:nvPr/>
        </p:nvSpPr>
        <p:spPr>
          <a:xfrm>
            <a:off x="1435680" y="1523880"/>
            <a:ext cx="7497360" cy="4723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2D motion again (no gravity or friction)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Acceleration (trigonometry!)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Keeping score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121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4876920" y="3657600"/>
            <a:ext cx="3742560" cy="2666160"/>
          </a:xfrm>
          <a:prstGeom prst="rect">
            <a:avLst/>
          </a:prstGeom>
        </p:spPr>
      </p:pic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1435680" y="228600"/>
            <a:ext cx="7497360" cy="114228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300">
                <a:solidFill>
                  <a:srgbClr val="572314"/>
                </a:solidFill>
                <a:latin typeface="Gill Sans MT"/>
              </a:rPr>
              <a:t>Shoot the Monkey</a:t>
            </a:r>
            <a:endParaRPr/>
          </a:p>
        </p:txBody>
      </p:sp>
      <p:sp>
        <p:nvSpPr>
          <p:cNvPr id="123" name="CustomShape 2"/>
          <p:cNvSpPr/>
          <p:nvPr/>
        </p:nvSpPr>
        <p:spPr>
          <a:xfrm>
            <a:off x="1143000" y="1523880"/>
            <a:ext cx="4194000" cy="4723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Solve the classic physics problem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Instead of building the microworld, they use the microworld to answer a question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Explore the code and tinker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124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5337720" y="3124080"/>
            <a:ext cx="3415320" cy="2723400"/>
          </a:xfrm>
          <a:prstGeom prst="rect">
            <a:avLst/>
          </a:prstGeom>
        </p:spPr>
      </p:pic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1435680" y="228600"/>
            <a:ext cx="7497360" cy="114228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300">
                <a:solidFill>
                  <a:srgbClr val="572314"/>
                </a:solidFill>
                <a:latin typeface="Gill Sans MT"/>
              </a:rPr>
              <a:t>Science, Art and Computer Games</a:t>
            </a:r>
            <a:endParaRPr/>
          </a:p>
        </p:txBody>
      </p:sp>
      <p:sp>
        <p:nvSpPr>
          <p:cNvPr id="126" name="CustomShape 2"/>
          <p:cNvSpPr/>
          <p:nvPr/>
        </p:nvSpPr>
        <p:spPr>
          <a:xfrm>
            <a:off x="1435680" y="1523880"/>
            <a:ext cx="7497360" cy="4723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Summer class for middle &amp; high school students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5 week (50 hours!) course on Scratch and science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Currently in year 4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Testing ground for a lot of the scratch science and research on computational thinking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Not enough girls!</a:t>
            </a:r>
            <a:endParaRPr/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1435680" y="228600"/>
            <a:ext cx="7497360" cy="114228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300">
                <a:solidFill>
                  <a:srgbClr val="572314"/>
                </a:solidFill>
                <a:latin typeface="Gill Sans MT"/>
              </a:rPr>
              <a:t>Results from Summer Class</a:t>
            </a:r>
            <a:endParaRPr/>
          </a:p>
        </p:txBody>
      </p:sp>
      <p:graphicFrame>
        <p:nvGraphicFramePr>
          <p:cNvPr id="128" name="Table 2"/>
          <p:cNvGraphicFramePr/>
          <p:nvPr/>
        </p:nvGraphicFramePr>
        <p:xfrm>
          <a:off x="1434960" y="1523880"/>
          <a:ext cx="7498800" cy="5025600"/>
        </p:xfrm>
        <a:graphic>
          <a:graphicData uri="http://schemas.openxmlformats.org/drawingml/2006/table">
            <a:tbl>
              <a:tblPr/>
              <a:tblGrid>
                <a:gridCol w="4356000"/>
                <a:gridCol w="1523880"/>
                <a:gridCol w="1618920"/>
              </a:tblGrid>
              <a:tr h="974880">
                <a:tc>
                  <a:txBody>
                    <a:bodyPr wrap="none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US" sz="2400">
                          <a:solidFill>
                            <a:srgbClr val="ffffff"/>
                          </a:solidFill>
                          <a:latin typeface="Gill Sans MT"/>
                        </a:rPr>
                        <a:t>Question topic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US" sz="2400">
                          <a:solidFill>
                            <a:srgbClr val="ffffff"/>
                          </a:solidFill>
                          <a:latin typeface="Gill Sans MT"/>
                        </a:rPr>
                        <a:t>Pretest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en-US" sz="2400">
                          <a:solidFill>
                            <a:srgbClr val="ffffff"/>
                          </a:solidFill>
                          <a:latin typeface="Gill Sans MT"/>
                        </a:rPr>
                        <a:t>Posttest</a:t>
                      </a:r>
                      <a:endParaRPr/>
                    </a:p>
                  </a:txBody>
                  <a:tcPr/>
                </a:tc>
              </a:tr>
              <a:tr h="996480">
                <a:tc>
                  <a:txBody>
                    <a:bodyPr wrap="none"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Gill Sans MT"/>
                        </a:rPr>
                        <a:t>Interpret a short sequence of computer instructions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Gill Sans MT"/>
                        </a:rPr>
                        <a:t>5%</a:t>
                      </a:r>
                      <a:endParaRPr/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Gill Sans MT"/>
                        </a:rPr>
                        <a:t>52%</a:t>
                      </a:r>
                      <a:endParaRPr/>
                    </a:p>
                  </a:txBody>
                  <a:tcPr/>
                </a:tc>
              </a:tr>
              <a:tr h="1038240">
                <a:tc>
                  <a:txBody>
                    <a:bodyPr wrap="none"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Gill Sans MT"/>
                        </a:rPr>
                        <a:t>Describe the motion from a position vs time graph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Gill Sans MT"/>
                        </a:rPr>
                        <a:t>32%</a:t>
                      </a:r>
                      <a:endParaRPr/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Gill Sans MT"/>
                        </a:rPr>
                        <a:t>47%</a:t>
                      </a:r>
                      <a:endParaRPr/>
                    </a:p>
                  </a:txBody>
                  <a:tcPr/>
                </a:tc>
              </a:tr>
              <a:tr h="938160">
                <a:tc>
                  <a:txBody>
                    <a:bodyPr wrap="none"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Gill Sans MT"/>
                        </a:rPr>
                        <a:t>Explanation of spring force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Gill Sans MT"/>
                        </a:rPr>
                        <a:t>11%</a:t>
                      </a:r>
                      <a:endParaRPr/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Gill Sans MT"/>
                        </a:rPr>
                        <a:t>0%</a:t>
                      </a:r>
                      <a:endParaRPr/>
                    </a:p>
                  </a:txBody>
                  <a:tcPr/>
                </a:tc>
              </a:tr>
              <a:tr h="1077840">
                <a:tc>
                  <a:txBody>
                    <a:bodyPr wrap="none"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Gill Sans MT"/>
                        </a:rPr>
                        <a:t>What variable does gravity cause to change?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Gill Sans MT"/>
                        </a:rPr>
                        <a:t>21%</a:t>
                      </a:r>
                      <a:endParaRPr/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Gill Sans MT"/>
                        </a:rPr>
                        <a:t>21%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timing>
    <p:tnLst>
      <p:par>
        <p:cTn dur="indefinite" id="25" nodeType="tmRoot" restart="never">
          <p:childTnLst>
            <p:seq>
              <p:cTn id="2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1435680" y="228600"/>
            <a:ext cx="7497360" cy="114228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300">
                <a:solidFill>
                  <a:srgbClr val="572314"/>
                </a:solidFill>
                <a:latin typeface="Gill Sans MT"/>
              </a:rPr>
              <a:t>Lots of Questions </a:t>
            </a:r>
            <a:r>
              <a:rPr lang="en-US" sz="4300">
                <a:solidFill>
                  <a:srgbClr val="572314"/>
                </a:solidFill>
                <a:latin typeface="Gill Sans MT"/>
              </a:rPr>
              <a:t>	</a:t>
            </a:r>
            <a:endParaRPr/>
          </a:p>
        </p:txBody>
      </p:sp>
      <p:sp>
        <p:nvSpPr>
          <p:cNvPr id="130" name="CustomShape 2"/>
          <p:cNvSpPr/>
          <p:nvPr/>
        </p:nvSpPr>
        <p:spPr>
          <a:xfrm>
            <a:off x="1435680" y="1523880"/>
            <a:ext cx="7497360" cy="4723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How much help/time?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Group work vs individual?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How to help students to work through problems?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Integrate into the curriculum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800">
                <a:solidFill>
                  <a:srgbClr val="000000"/>
                </a:solidFill>
                <a:latin typeface="Gill Sans MT"/>
              </a:rPr>
              <a:t>Connect to hands on labs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800">
                <a:solidFill>
                  <a:srgbClr val="000000"/>
                </a:solidFill>
                <a:latin typeface="Gill Sans MT"/>
              </a:rPr>
              <a:t>Problem solving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800">
                <a:solidFill>
                  <a:srgbClr val="000000"/>
                </a:solidFill>
                <a:latin typeface="Gill Sans MT"/>
              </a:rPr>
              <a:t>Essay writing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How to assess students modeling skills</a:t>
            </a:r>
            <a:endParaRPr/>
          </a:p>
        </p:txBody>
      </p:sp>
    </p:spTree>
  </p:cSld>
  <p:timing>
    <p:tnLst>
      <p:par>
        <p:cTn dur="indefinite" id="27" nodeType="tmRoot" restart="never">
          <p:childTnLst>
            <p:seq>
              <p:cTn id="2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1435680" y="228600"/>
            <a:ext cx="7497360" cy="114228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300">
                <a:solidFill>
                  <a:srgbClr val="572314"/>
                </a:solidFill>
                <a:latin typeface="Gill Sans MT"/>
              </a:rPr>
              <a:t>Ball Drop Activity</a:t>
            </a:r>
            <a:endParaRPr/>
          </a:p>
        </p:txBody>
      </p:sp>
      <p:sp>
        <p:nvSpPr>
          <p:cNvPr id="132" name="CustomShape 2"/>
          <p:cNvSpPr/>
          <p:nvPr/>
        </p:nvSpPr>
        <p:spPr>
          <a:xfrm>
            <a:off x="1435680" y="1523880"/>
            <a:ext cx="7497360" cy="4723560"/>
          </a:xfrm>
          <a:prstGeom prst="rect">
            <a:avLst/>
          </a:prstGeom>
        </p:spPr>
        <p:txBody>
          <a:bodyPr bIns="45000" lIns="90000" rIns="90000" tIns="45000"/>
          <a:p>
            <a:pPr lvl="1"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Originally part of the Scratch Motion curriculum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Potential as an assessment of modeling skills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800">
                <a:solidFill>
                  <a:srgbClr val="000000"/>
                </a:solidFill>
                <a:latin typeface="Gill Sans MT"/>
              </a:rPr>
              <a:t>Short activity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800">
                <a:solidFill>
                  <a:srgbClr val="000000"/>
                </a:solidFill>
                <a:latin typeface="Gill Sans MT"/>
              </a:rPr>
              <a:t>Easy for some students, challenging for others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800">
                <a:solidFill>
                  <a:srgbClr val="000000"/>
                </a:solidFill>
                <a:latin typeface="Gill Sans MT"/>
              </a:rPr>
              <a:t>Requires science knowledge and computational thinking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1435680" y="228600"/>
            <a:ext cx="7497360" cy="1142280"/>
          </a:xfrm>
          <a:prstGeom prst="rect">
            <a:avLst/>
          </a:prstGeom>
        </p:spPr>
      </p:sp>
      <p:sp>
        <p:nvSpPr>
          <p:cNvPr id="134" name="CustomShape 2"/>
          <p:cNvSpPr/>
          <p:nvPr/>
        </p:nvSpPr>
        <p:spPr>
          <a:xfrm>
            <a:off x="1435680" y="1523880"/>
            <a:ext cx="7497360" cy="4723560"/>
          </a:xfrm>
          <a:prstGeom prst="rect">
            <a:avLst/>
          </a:prstGeom>
        </p:spPr>
      </p:sp>
      <p:pic>
        <p:nvPicPr>
          <p:cNvPr descr="" id="135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1447920" y="914400"/>
            <a:ext cx="7390800" cy="5031360"/>
          </a:xfrm>
          <a:prstGeom prst="rect">
            <a:avLst/>
          </a:prstGeom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1435680" y="228600"/>
            <a:ext cx="7497360" cy="114228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300">
                <a:solidFill>
                  <a:srgbClr val="572314"/>
                </a:solidFill>
                <a:latin typeface="Gill Sans MT"/>
              </a:rPr>
              <a:t>Papert’s Microworlds</a:t>
            </a:r>
            <a:endParaRPr/>
          </a:p>
        </p:txBody>
      </p:sp>
      <p:sp>
        <p:nvSpPr>
          <p:cNvPr id="88" name="CustomShape 2"/>
          <p:cNvSpPr/>
          <p:nvPr/>
        </p:nvSpPr>
        <p:spPr>
          <a:xfrm>
            <a:off x="1435680" y="1523880"/>
            <a:ext cx="7497360" cy="4723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i="1" lang="en-US" sz="3200">
                <a:solidFill>
                  <a:srgbClr val="000000"/>
                </a:solidFill>
                <a:latin typeface="Gill Sans MT"/>
              </a:rPr>
              <a:t>Student generated simulations of phenomena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In these dynamic Turtle Microworlds, [students] come to a different kind of understanding---a feel for why the world works as it does. 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	</a:t>
            </a:r>
            <a:r>
              <a:rPr lang="en-US" sz="3200">
                <a:solidFill>
                  <a:srgbClr val="000000"/>
                </a:solidFill>
                <a:latin typeface="Gill Sans MT"/>
              </a:rPr>
              <a:t>Papert (1979)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b="1" lang="en-US" sz="2800">
                <a:solidFill>
                  <a:srgbClr val="000000"/>
                </a:solidFill>
                <a:latin typeface="Gill Sans MT"/>
              </a:rPr>
              <a:t>Constructionsim 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Gill Sans MT"/>
              </a:rPr>
              <a:t>	</a:t>
            </a:r>
            <a:r>
              <a:rPr lang="en-US" sz="2800">
                <a:solidFill>
                  <a:srgbClr val="000000"/>
                </a:solidFill>
                <a:latin typeface="Gill Sans MT"/>
              </a:rPr>
              <a:t>Learning through building and testing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</p:txBody>
      </p:sp>
    </p:spTree>
  </p:cSld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1435680" y="228600"/>
            <a:ext cx="7497360" cy="114228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300">
                <a:solidFill>
                  <a:srgbClr val="572314"/>
                </a:solidFill>
                <a:latin typeface="Gill Sans MT"/>
              </a:rPr>
              <a:t>Scratch Motion Blocks</a:t>
            </a:r>
            <a:endParaRPr/>
          </a:p>
        </p:txBody>
      </p:sp>
      <p:pic>
        <p:nvPicPr>
          <p:cNvPr descr="" id="137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1676520" y="3218400"/>
            <a:ext cx="5714280" cy="729000"/>
          </a:xfrm>
          <a:prstGeom prst="rect">
            <a:avLst/>
          </a:prstGeom>
        </p:spPr>
      </p:pic>
    </p:spTree>
  </p:cSld>
  <p:timing>
    <p:tnLst>
      <p:par>
        <p:cTn dur="indefinite" id="29" nodeType="tmRoot" restart="never">
          <p:childTnLst>
            <p:seq>
              <p:cTn dur="indefinite" id="30" nodeType="mainSeq">
                <p:childTnLst>
                  <p:par>
                    <p:cTn fill="hold" id="31">
                      <p:stCondLst>
                        <p:cond delay="indefinite"/>
                      </p:stCondLst>
                      <p:childTnLst>
                        <p:par>
                          <p:cTn fill="hold" id="32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35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1435680" y="228600"/>
            <a:ext cx="7497360" cy="114228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300">
                <a:solidFill>
                  <a:srgbClr val="572314"/>
                </a:solidFill>
                <a:latin typeface="Gill Sans MT"/>
              </a:rPr>
              <a:t>Potential Solution to the Ball Drop</a:t>
            </a:r>
            <a:endParaRPr/>
          </a:p>
        </p:txBody>
      </p:sp>
      <p:pic>
        <p:nvPicPr>
          <p:cNvPr descr="" id="139" name="Content Placeholder 4"/>
          <p:cNvPicPr/>
          <p:nvPr/>
        </p:nvPicPr>
        <p:blipFill>
          <a:blip r:embed="rId1"/>
          <a:stretch>
            <a:fillRect/>
          </a:stretch>
        </p:blipFill>
        <p:spPr>
          <a:xfrm>
            <a:off x="1447920" y="1676520"/>
            <a:ext cx="5743800" cy="4133160"/>
          </a:xfrm>
          <a:prstGeom prst="rect">
            <a:avLst/>
          </a:prstGeom>
        </p:spPr>
      </p:pic>
      <p:sp>
        <p:nvSpPr>
          <p:cNvPr id="140" name="CustomShape 2"/>
          <p:cNvSpPr/>
          <p:nvPr/>
        </p:nvSpPr>
        <p:spPr>
          <a:xfrm>
            <a:off x="5029200" y="2743200"/>
            <a:ext cx="1218600" cy="685080"/>
          </a:xfrm>
          <a:prstGeom prst="straightConnector1">
            <a:avLst/>
          </a:prstGeom>
          <a:ln w="9360">
            <a:solidFill>
              <a:srgbClr val="3891a7"/>
            </a:solidFill>
            <a:round/>
            <a:tailEnd len="med" type="triangle" w="med"/>
          </a:ln>
        </p:spPr>
      </p:sp>
      <p:sp>
        <p:nvSpPr>
          <p:cNvPr id="141" name="CustomShape 3"/>
          <p:cNvSpPr/>
          <p:nvPr/>
        </p:nvSpPr>
        <p:spPr>
          <a:xfrm>
            <a:off x="6379560" y="2019240"/>
            <a:ext cx="2513880" cy="1186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Gill Sans MT"/>
              </a:rPr>
              <a:t>Standard line to instantiate velocity </a:t>
            </a:r>
            <a:endParaRPr/>
          </a:p>
        </p:txBody>
      </p:sp>
      <p:sp>
        <p:nvSpPr>
          <p:cNvPr id="142" name="CustomShape 4"/>
          <p:cNvSpPr/>
          <p:nvPr/>
        </p:nvSpPr>
        <p:spPr>
          <a:xfrm>
            <a:off x="5334120" y="3962520"/>
            <a:ext cx="1675800" cy="360"/>
          </a:xfrm>
          <a:prstGeom prst="straightConnector1">
            <a:avLst/>
          </a:prstGeom>
          <a:ln w="9360">
            <a:solidFill>
              <a:srgbClr val="3891a7"/>
            </a:solidFill>
            <a:round/>
            <a:tailEnd len="med" type="triangle" w="med"/>
          </a:ln>
        </p:spPr>
      </p:sp>
      <p:sp>
        <p:nvSpPr>
          <p:cNvPr id="143" name="CustomShape 5"/>
          <p:cNvSpPr/>
          <p:nvPr/>
        </p:nvSpPr>
        <p:spPr>
          <a:xfrm>
            <a:off x="7034760" y="3731400"/>
            <a:ext cx="2133000" cy="455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Gill Sans MT"/>
              </a:rPr>
              <a:t>Gravity</a:t>
            </a:r>
            <a:endParaRPr/>
          </a:p>
        </p:txBody>
      </p:sp>
      <p:sp>
        <p:nvSpPr>
          <p:cNvPr id="144" name="CustomShape 6"/>
          <p:cNvSpPr/>
          <p:nvPr/>
        </p:nvSpPr>
        <p:spPr>
          <a:xfrm>
            <a:off x="7034760" y="5410080"/>
            <a:ext cx="1858680" cy="455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Gill Sans MT"/>
              </a:rPr>
              <a:t>Bounce</a:t>
            </a:r>
            <a:endParaRPr/>
          </a:p>
        </p:txBody>
      </p:sp>
      <p:sp>
        <p:nvSpPr>
          <p:cNvPr id="145" name="CustomShape 7"/>
          <p:cNvSpPr/>
          <p:nvPr/>
        </p:nvSpPr>
        <p:spPr>
          <a:xfrm>
            <a:off x="5791320" y="5180760"/>
            <a:ext cx="1218600" cy="458640"/>
          </a:xfrm>
          <a:prstGeom prst="straightConnector1">
            <a:avLst/>
          </a:prstGeom>
          <a:ln w="9360">
            <a:solidFill>
              <a:srgbClr val="3891a7"/>
            </a:solidFill>
            <a:round/>
            <a:tailEnd len="med" type="triangle" w="med"/>
          </a:ln>
        </p:spPr>
      </p:sp>
    </p:spTree>
  </p:cSld>
  <p:timing>
    <p:tnLst>
      <p:par>
        <p:cTn dur="indefinite" id="37" nodeType="tmRoot" restart="never">
          <p:childTnLst>
            <p:seq>
              <p:cTn id="3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1435680" y="228600"/>
            <a:ext cx="7497360" cy="114228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300">
                <a:solidFill>
                  <a:srgbClr val="572314"/>
                </a:solidFill>
                <a:latin typeface="Gill Sans MT"/>
              </a:rPr>
              <a:t>Ball drop transcript</a:t>
            </a:r>
            <a:endParaRPr/>
          </a:p>
        </p:txBody>
      </p:sp>
      <p:sp>
        <p:nvSpPr>
          <p:cNvPr id="147" name="CustomShape 2"/>
          <p:cNvSpPr/>
          <p:nvPr/>
        </p:nvSpPr>
        <p:spPr>
          <a:xfrm>
            <a:off x="1435680" y="1523880"/>
            <a:ext cx="7497360" cy="4723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Four students in 8th grade at a technology magnet middle school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Completed three scratch activities in class (one period each) – limited memory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600">
                <a:solidFill>
                  <a:srgbClr val="000000"/>
                </a:solidFill>
                <a:latin typeface="Bookman Old Style"/>
              </a:rPr>
              <a:t>I: </a:t>
            </a:r>
            <a:r>
              <a:rPr lang="en-US" sz="2600">
                <a:solidFill>
                  <a:srgbClr val="000000"/>
                </a:solidFill>
                <a:latin typeface="Bookman Old Style"/>
              </a:rPr>
              <a:t>	</a:t>
            </a:r>
            <a:r>
              <a:rPr lang="en-US" sz="2600">
                <a:solidFill>
                  <a:srgbClr val="000000"/>
                </a:solidFill>
                <a:latin typeface="Bookman Old Style"/>
              </a:rPr>
              <a:t>Do you remember how we did the movement for the train and the car and stuff? … What was the script for that?</a:t>
            </a:r>
            <a:endParaRPr/>
          </a:p>
          <a:p>
            <a:pPr>
              <a:lnSpc>
                <a:spcPct val="100000"/>
              </a:lnSpc>
            </a:pPr>
            <a:r>
              <a:rPr lang="en-US" sz="2600">
                <a:solidFill>
                  <a:srgbClr val="000000"/>
                </a:solidFill>
                <a:latin typeface="Bookman Old Style"/>
              </a:rPr>
              <a:t>S2: </a:t>
            </a:r>
            <a:r>
              <a:rPr lang="en-US" sz="2600">
                <a:solidFill>
                  <a:srgbClr val="000000"/>
                </a:solidFill>
                <a:latin typeface="Bookman Old Style"/>
              </a:rPr>
              <a:t>	</a:t>
            </a:r>
            <a:r>
              <a:rPr lang="en-US" sz="2600">
                <a:solidFill>
                  <a:srgbClr val="000000"/>
                </a:solidFill>
                <a:latin typeface="Bookman Old Style"/>
              </a:rPr>
              <a:t>For the car we used arrow keys</a:t>
            </a:r>
            <a:endParaRPr/>
          </a:p>
          <a:p>
            <a:pPr>
              <a:lnSpc>
                <a:spcPct val="100000"/>
              </a:lnSpc>
            </a:pPr>
            <a:r>
              <a:rPr lang="en-US" sz="2600">
                <a:solidFill>
                  <a:srgbClr val="000000"/>
                </a:solidFill>
                <a:latin typeface="Bookman Old Style"/>
              </a:rPr>
              <a:t>I: </a:t>
            </a:r>
            <a:r>
              <a:rPr lang="en-US" sz="2600">
                <a:solidFill>
                  <a:srgbClr val="000000"/>
                </a:solidFill>
                <a:latin typeface="Bookman Old Style"/>
              </a:rPr>
              <a:t>	</a:t>
            </a:r>
            <a:r>
              <a:rPr lang="en-US" sz="2600">
                <a:solidFill>
                  <a:srgbClr val="000000"/>
                </a:solidFill>
                <a:latin typeface="Bookman Old Style"/>
              </a:rPr>
              <a:t>We used arrow keys for what?</a:t>
            </a:r>
            <a:endParaRPr/>
          </a:p>
          <a:p>
            <a:pPr>
              <a:lnSpc>
                <a:spcPct val="100000"/>
              </a:lnSpc>
            </a:pPr>
            <a:r>
              <a:rPr lang="en-US" sz="2600">
                <a:solidFill>
                  <a:srgbClr val="000000"/>
                </a:solidFill>
                <a:latin typeface="Bookman Old Style"/>
              </a:rPr>
              <a:t>S1: </a:t>
            </a:r>
            <a:r>
              <a:rPr lang="en-US" sz="2600">
                <a:solidFill>
                  <a:srgbClr val="000000"/>
                </a:solidFill>
                <a:latin typeface="Bookman Old Style"/>
              </a:rPr>
              <a:t>	</a:t>
            </a:r>
            <a:r>
              <a:rPr lang="en-US" sz="2600">
                <a:solidFill>
                  <a:srgbClr val="000000"/>
                </a:solidFill>
                <a:latin typeface="Bookman Old Style"/>
              </a:rPr>
              <a:t>For changing the direction</a:t>
            </a:r>
            <a:endParaRPr/>
          </a:p>
          <a:p>
            <a:pPr>
              <a:lnSpc>
                <a:spcPct val="100000"/>
              </a:lnSpc>
            </a:pPr>
            <a:r>
              <a:rPr lang="en-US" sz="2600">
                <a:solidFill>
                  <a:srgbClr val="000000"/>
                </a:solidFill>
                <a:latin typeface="Bookman Old Style"/>
              </a:rPr>
              <a:t>I: </a:t>
            </a:r>
            <a:r>
              <a:rPr lang="en-US" sz="2600">
                <a:solidFill>
                  <a:srgbClr val="000000"/>
                </a:solidFill>
                <a:latin typeface="Bookman Old Style"/>
              </a:rPr>
              <a:t>	</a:t>
            </a:r>
            <a:r>
              <a:rPr lang="en-US" sz="2600">
                <a:solidFill>
                  <a:srgbClr val="000000"/>
                </a:solidFill>
                <a:latin typeface="Bookman Old Style"/>
              </a:rPr>
              <a:t>And how did we move forward? </a:t>
            </a:r>
            <a:endParaRPr/>
          </a:p>
          <a:p>
            <a:pPr>
              <a:lnSpc>
                <a:spcPct val="100000"/>
              </a:lnSpc>
            </a:pPr>
            <a:r>
              <a:rPr lang="en-US" sz="2600">
                <a:solidFill>
                  <a:srgbClr val="000000"/>
                </a:solidFill>
                <a:latin typeface="Bookman Old Style"/>
              </a:rPr>
              <a:t>(pause)</a:t>
            </a:r>
            <a:endParaRPr/>
          </a:p>
          <a:p>
            <a:pPr>
              <a:lnSpc>
                <a:spcPct val="100000"/>
              </a:lnSpc>
            </a:pPr>
            <a:r>
              <a:rPr lang="en-US" sz="2600">
                <a:solidFill>
                  <a:srgbClr val="000000"/>
                </a:solidFill>
                <a:latin typeface="Bookman Old Style"/>
              </a:rPr>
              <a:t>S3: </a:t>
            </a:r>
            <a:r>
              <a:rPr lang="en-US" sz="2600">
                <a:solidFill>
                  <a:srgbClr val="000000"/>
                </a:solidFill>
                <a:latin typeface="Bookman Old Style"/>
              </a:rPr>
              <a:t>	</a:t>
            </a:r>
            <a:r>
              <a:rPr lang="en-US" sz="2600">
                <a:solidFill>
                  <a:srgbClr val="000000"/>
                </a:solidFill>
                <a:latin typeface="Bookman Old Style"/>
              </a:rPr>
              <a:t>The arrow?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1435680" y="228600"/>
            <a:ext cx="7497360" cy="114228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300">
                <a:solidFill>
                  <a:srgbClr val="572314"/>
                </a:solidFill>
                <a:latin typeface="Gill Sans MT"/>
              </a:rPr>
              <a:t>Case 1: first attempt - glide</a:t>
            </a:r>
            <a:endParaRPr/>
          </a:p>
        </p:txBody>
      </p:sp>
      <p:sp>
        <p:nvSpPr>
          <p:cNvPr id="149" name="CustomShape 2"/>
          <p:cNvSpPr/>
          <p:nvPr/>
        </p:nvSpPr>
        <p:spPr>
          <a:xfrm>
            <a:off x="1435680" y="1523880"/>
            <a:ext cx="7497360" cy="4723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Bookman Old Style"/>
              </a:rPr>
              <a:t>S2: Well right now when you click the drop ball button it just has the fingers opening so we have to make it where it opens then the ball drops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Bookman Old Style"/>
              </a:rPr>
              <a:t>S4: So when the ball drops change y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Bookman Old Style"/>
              </a:rPr>
              <a:t>S3: Shouldn’t we have it glide? Because that would be a more smooth motion. So glide…  (gets the block for glide)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Bookman Old Style"/>
              </a:rPr>
              <a:t>S4: Glide 2 or 3 seconds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Bookman Old Style"/>
              </a:rPr>
              <a:t>S3: So let’s set it to 2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Bookman Old Style"/>
              </a:rPr>
              <a:t>S2: But we don’t want the x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Bookman Old Style"/>
              </a:rPr>
              <a:t>S4: We don’t want the x to change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Bookman Old Style"/>
              </a:rPr>
              <a:t>S2: That way (points down)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Bookman Old Style"/>
              </a:rPr>
              <a:t>S3: X is -4 right now, -4 is about the center.. or maybe it is already pre set...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Bookman Old Style"/>
              </a:rPr>
              <a:t>S3: Now let’s test that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1435680" y="228600"/>
            <a:ext cx="7497360" cy="114228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300">
                <a:solidFill>
                  <a:srgbClr val="572314"/>
                </a:solidFill>
                <a:latin typeface="Gill Sans MT"/>
              </a:rPr>
              <a:t>Case 1: first attempt - glide</a:t>
            </a:r>
            <a:endParaRPr/>
          </a:p>
        </p:txBody>
      </p:sp>
      <p:sp>
        <p:nvSpPr>
          <p:cNvPr id="151" name="CustomShape 2"/>
          <p:cNvSpPr/>
          <p:nvPr/>
        </p:nvSpPr>
        <p:spPr>
          <a:xfrm>
            <a:off x="1435680" y="1523880"/>
            <a:ext cx="7497360" cy="4723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Bookman Old Style"/>
              </a:rPr>
              <a:t>S2: Well right now when you click the drop ball button it just has the fingers opening so we have to make it where it opens then the ball drops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b050"/>
                </a:solidFill>
                <a:latin typeface="Bookman Old Style"/>
              </a:rPr>
              <a:t>S4: So when the ball drops change y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ff0000"/>
                </a:solidFill>
                <a:latin typeface="Bookman Old Style"/>
              </a:rPr>
              <a:t>S3: Shouldn’t we have it glide? Because that would be a more smooth motion. So glide…  (gets the block for glide)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Bookman Old Style"/>
              </a:rPr>
              <a:t>S4: Glide 2 or 3 seconds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Bookman Old Style"/>
              </a:rPr>
              <a:t>S3: So let’s set it to 2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Bookman Old Style"/>
              </a:rPr>
              <a:t>S2: But we don’t want the x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Bookman Old Style"/>
              </a:rPr>
              <a:t>S4: We don’t want the x to change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Bookman Old Style"/>
              </a:rPr>
              <a:t>S2: That way (points down)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Bookman Old Style"/>
              </a:rPr>
              <a:t>S3: X is -4 right now, -4 is about the center.. or maybe it is already pre set...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Bookman Old Style"/>
              </a:rPr>
              <a:t>S3: Now let’s test that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1435680" y="228600"/>
            <a:ext cx="7497360" cy="114228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300">
                <a:solidFill>
                  <a:srgbClr val="572314"/>
                </a:solidFill>
                <a:latin typeface="Gill Sans MT"/>
              </a:rPr>
              <a:t>Checking for realism</a:t>
            </a:r>
            <a:endParaRPr/>
          </a:p>
        </p:txBody>
      </p:sp>
      <p:sp>
        <p:nvSpPr>
          <p:cNvPr id="153" name="CustomShape 2"/>
          <p:cNvSpPr/>
          <p:nvPr/>
        </p:nvSpPr>
        <p:spPr>
          <a:xfrm>
            <a:off x="1435680" y="1523880"/>
            <a:ext cx="7497360" cy="4723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Bookman Old Style"/>
              </a:rPr>
              <a:t>I: </a:t>
            </a:r>
            <a:r>
              <a:rPr lang="en-US" sz="2400">
                <a:solidFill>
                  <a:srgbClr val="000000"/>
                </a:solidFill>
                <a:latin typeface="Bookman Old Style"/>
              </a:rPr>
              <a:t>	</a:t>
            </a:r>
            <a:r>
              <a:rPr lang="en-US" sz="2400">
                <a:solidFill>
                  <a:srgbClr val="000000"/>
                </a:solidFill>
                <a:latin typeface="Bookman Old Style"/>
              </a:rPr>
              <a:t>Alright so how do you think that looks?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Bookman Old Style"/>
              </a:rPr>
              <a:t>S3: </a:t>
            </a:r>
            <a:r>
              <a:rPr lang="en-US" sz="2400">
                <a:solidFill>
                  <a:srgbClr val="000000"/>
                </a:solidFill>
                <a:latin typeface="Bookman Old Style"/>
              </a:rPr>
              <a:t>	</a:t>
            </a:r>
            <a:r>
              <a:rPr lang="en-US" sz="2400">
                <a:solidFill>
                  <a:srgbClr val="000000"/>
                </a:solidFill>
                <a:latin typeface="Bookman Old Style"/>
              </a:rPr>
              <a:t>Kind of slow still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Bookman Old Style"/>
              </a:rPr>
              <a:t>S4: </a:t>
            </a:r>
            <a:r>
              <a:rPr lang="en-US" sz="2400">
                <a:solidFill>
                  <a:srgbClr val="000000"/>
                </a:solidFill>
                <a:latin typeface="Bookman Old Style"/>
              </a:rPr>
              <a:t>	</a:t>
            </a:r>
            <a:r>
              <a:rPr lang="en-US" sz="2400">
                <a:solidFill>
                  <a:srgbClr val="000000"/>
                </a:solidFill>
                <a:latin typeface="Bookman Old Style"/>
              </a:rPr>
              <a:t>It’s kind of slow but the speed is the same the whole way down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Bookman Old Style"/>
              </a:rPr>
              <a:t>I: </a:t>
            </a:r>
            <a:r>
              <a:rPr lang="en-US" sz="2400">
                <a:solidFill>
                  <a:srgbClr val="000000"/>
                </a:solidFill>
                <a:latin typeface="Bookman Old Style"/>
              </a:rPr>
              <a:t>	</a:t>
            </a:r>
            <a:r>
              <a:rPr lang="en-US" sz="2400">
                <a:solidFill>
                  <a:srgbClr val="000000"/>
                </a:solidFill>
                <a:latin typeface="Bookman Old Style"/>
              </a:rPr>
              <a:t>Speed is the same the whole way down - so is that good or bad?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Bookman Old Style"/>
              </a:rPr>
              <a:t>S2: </a:t>
            </a:r>
            <a:r>
              <a:rPr lang="en-US" sz="2400">
                <a:solidFill>
                  <a:srgbClr val="000000"/>
                </a:solidFill>
                <a:latin typeface="Bookman Old Style"/>
              </a:rPr>
              <a:t>	</a:t>
            </a:r>
            <a:r>
              <a:rPr lang="en-US" sz="2400">
                <a:solidFill>
                  <a:srgbClr val="000000"/>
                </a:solidFill>
                <a:latin typeface="Bookman Old Style"/>
              </a:rPr>
              <a:t>Bad 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Bookman Old Style"/>
              </a:rPr>
              <a:t>(pause - S3 speeds up the glide)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1435680" y="228600"/>
            <a:ext cx="7497360" cy="60192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Bookman Old Style"/>
              </a:rPr>
              <a:t>S3: Oh wait - if we did forever move - how many steps did we try - 100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Bookman Old Style"/>
              </a:rPr>
              <a:t>S1: That won’t work it’s too much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Bookman Old Style"/>
              </a:rPr>
              <a:t>S3: But then what we could do is - since it is forever move it would just keep going down (try’s out the new script)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Bookman Old Style"/>
              </a:rPr>
              <a:t>S1: That does work but that is way too fast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Bookman Old Style"/>
              </a:rPr>
              <a:t>… 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Bookman Old Style"/>
              </a:rPr>
              <a:t>S1: Maybe you should change the 100 steps to something smaller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Bookman Old Style"/>
              </a:rPr>
              <a:t>S3: Maybe 50?  But since it is forever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Bookman Old Style"/>
              </a:rPr>
              <a:t>S4: 50 not 500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Bookman Old Style"/>
              </a:rPr>
              <a:t>S3: Since it is forever it will just keep repeating (tests again)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Bookman Old Style"/>
              </a:rPr>
              <a:t>S3: It did stop the script when it touched there and it was at a different speed so maybe we can slow it to 20 - that would be slower (tests again)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Bookman Old Style"/>
              </a:rPr>
              <a:t>S4: Yea that works/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Bookman Old Style"/>
              </a:rPr>
              <a:t>S1: /Make it glide up after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1435680" y="228600"/>
            <a:ext cx="7497360" cy="114228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300">
                <a:solidFill>
                  <a:srgbClr val="572314"/>
                </a:solidFill>
                <a:latin typeface="Gill Sans MT"/>
              </a:rPr>
              <a:t>Final script</a:t>
            </a:r>
            <a:endParaRPr/>
          </a:p>
        </p:txBody>
      </p:sp>
      <p:sp>
        <p:nvSpPr>
          <p:cNvPr id="156" name="CustomShape 2"/>
          <p:cNvSpPr/>
          <p:nvPr/>
        </p:nvSpPr>
        <p:spPr>
          <a:xfrm>
            <a:off x="1435680" y="1523880"/>
            <a:ext cx="7497360" cy="4723560"/>
          </a:xfrm>
          <a:prstGeom prst="rect">
            <a:avLst/>
          </a:prstGeom>
        </p:spPr>
      </p:sp>
      <p:pic>
        <p:nvPicPr>
          <p:cNvPr descr="" id="157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3581280" y="1981080"/>
            <a:ext cx="3295080" cy="3675960"/>
          </a:xfrm>
          <a:prstGeom prst="rect">
            <a:avLst/>
          </a:prstGeom>
        </p:spPr>
      </p:pic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1435680" y="228600"/>
            <a:ext cx="7497360" cy="114228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300">
                <a:solidFill>
                  <a:srgbClr val="572314"/>
                </a:solidFill>
                <a:latin typeface="Gill Sans MT"/>
              </a:rPr>
              <a:t>Conclusions</a:t>
            </a:r>
            <a:endParaRPr/>
          </a:p>
        </p:txBody>
      </p:sp>
      <p:sp>
        <p:nvSpPr>
          <p:cNvPr id="159" name="CustomShape 2"/>
          <p:cNvSpPr/>
          <p:nvPr/>
        </p:nvSpPr>
        <p:spPr>
          <a:xfrm>
            <a:off x="1435680" y="1523880"/>
            <a:ext cx="7497360" cy="4723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How to get students to care about the model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800">
                <a:solidFill>
                  <a:srgbClr val="000000"/>
                </a:solidFill>
                <a:latin typeface="Gill Sans MT"/>
              </a:rPr>
              <a:t>Appeal to realism helps, but it is not enough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800">
                <a:solidFill>
                  <a:srgbClr val="000000"/>
                </a:solidFill>
                <a:latin typeface="Gill Sans MT"/>
              </a:rPr>
              <a:t>Students need to learn about what is modeling (Schwarz, 2004 ) 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Computational thinking is the both the process and outcome of modeling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800">
                <a:solidFill>
                  <a:srgbClr val="000000"/>
                </a:solidFill>
                <a:latin typeface="Gill Sans MT"/>
              </a:rPr>
              <a:t>Even experienced students will try to avoid it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1435680" y="228600"/>
            <a:ext cx="7497360" cy="114228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300">
                <a:solidFill>
                  <a:srgbClr val="572314"/>
                </a:solidFill>
                <a:latin typeface="Gill Sans MT"/>
              </a:rPr>
              <a:t>Next steps</a:t>
            </a:r>
            <a:endParaRPr/>
          </a:p>
        </p:txBody>
      </p:sp>
      <p:sp>
        <p:nvSpPr>
          <p:cNvPr id="161" name="CustomShape 2"/>
          <p:cNvSpPr/>
          <p:nvPr/>
        </p:nvSpPr>
        <p:spPr>
          <a:xfrm>
            <a:off x="1435680" y="1523880"/>
            <a:ext cx="7497360" cy="4723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Computational Thinking assessments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800">
                <a:solidFill>
                  <a:srgbClr val="000000"/>
                </a:solidFill>
                <a:latin typeface="Gill Sans MT"/>
              </a:rPr>
              <a:t>Fairy assessment: cross platform (Alice, Scratch) assessment (Werner, Denner)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800">
                <a:solidFill>
                  <a:srgbClr val="000000"/>
                </a:solidFill>
                <a:latin typeface="Gill Sans MT"/>
              </a:rPr>
              <a:t>Ball drop – scientific modelling assessment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Advanced scratch science summer course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Expand the scratch motion curriculum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1435680" y="228600"/>
            <a:ext cx="7497360" cy="114228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300">
                <a:solidFill>
                  <a:srgbClr val="572314"/>
                </a:solidFill>
                <a:latin typeface="Gill Sans MT"/>
              </a:rPr>
              <a:t>Articulating Models</a:t>
            </a:r>
            <a:endParaRPr/>
          </a:p>
        </p:txBody>
      </p:sp>
      <p:pic>
        <p:nvPicPr>
          <p:cNvPr descr="" id="90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600200" y="1752480"/>
            <a:ext cx="3809160" cy="2856960"/>
          </a:xfrm>
          <a:prstGeom prst="rect">
            <a:avLst/>
          </a:prstGeom>
        </p:spPr>
      </p:pic>
      <p:sp>
        <p:nvSpPr>
          <p:cNvPr id="91" name="CustomShape 2"/>
          <p:cNvSpPr/>
          <p:nvPr/>
        </p:nvSpPr>
        <p:spPr>
          <a:xfrm>
            <a:off x="2477880" y="4260600"/>
            <a:ext cx="2053800" cy="36432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US"/>
              <a:t>From eduflix.tv</a:t>
            </a:r>
            <a:endParaRPr/>
          </a:p>
        </p:txBody>
      </p:sp>
      <p:pic>
        <p:nvPicPr>
          <p:cNvPr descr="" id="92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162840" y="2057400"/>
            <a:ext cx="2446560" cy="713520"/>
          </a:xfrm>
          <a:prstGeom prst="rect">
            <a:avLst/>
          </a:prstGeom>
        </p:spPr>
      </p:pic>
      <p:pic>
        <p:nvPicPr>
          <p:cNvPr descr="" id="93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4532400" y="3657600"/>
            <a:ext cx="4013640" cy="2675520"/>
          </a:xfrm>
          <a:prstGeom prst="rect">
            <a:avLst/>
          </a:prstGeom>
        </p:spPr>
      </p:pic>
    </p:spTree>
  </p:cSld>
  <p:timing>
    <p:tnLst>
      <p:par>
        <p:cTn dur="indefinite" id="3" nodeType="tmRoot" restart="never">
          <p:childTnLst>
            <p:seq>
              <p:cTn dur="indefinite" id="4" nodeType="mainSeq">
                <p:childTnLst>
                  <p:par>
                    <p:cTn fill="hold" id="5">
                      <p:stCondLst>
                        <p:cond delay="indefinite"/>
                      </p:stCondLst>
                      <p:childTnLst>
                        <p:par>
                          <p:cTn fill="hold" id="6">
                            <p:stCondLst>
                              <p:cond delay="0"/>
                            </p:stCondLst>
                            <p:childTnLst>
                              <p:par>
                                <p:cTn fill="hold" id="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1435680" y="228600"/>
            <a:ext cx="7497360" cy="114228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300">
                <a:solidFill>
                  <a:srgbClr val="572314"/>
                </a:solidFill>
                <a:latin typeface="Gill Sans MT"/>
              </a:rPr>
              <a:t>Thanks</a:t>
            </a:r>
            <a:endParaRPr/>
          </a:p>
        </p:txBody>
      </p:sp>
      <p:sp>
        <p:nvSpPr>
          <p:cNvPr id="163" name="CustomShape 2"/>
          <p:cNvSpPr/>
          <p:nvPr/>
        </p:nvSpPr>
        <p:spPr>
          <a:xfrm>
            <a:off x="1435680" y="1523880"/>
            <a:ext cx="7497360" cy="4723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CSUN Summer Academic Enrichment Program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Dawn Herbert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Roman Slavinksy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Joel Brenner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Rachel Goodfriend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Julia Woo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Paper and materials online at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	</a:t>
            </a:r>
            <a:r>
              <a:rPr lang="en-US" sz="4800" u="sng">
                <a:solidFill>
                  <a:srgbClr val="8dc765"/>
                </a:solidFill>
                <a:latin typeface="Gill Sans MT"/>
                <a:hlinkClick r:id="rId1"/>
              </a:rPr>
              <a:t>bit.ly/</a:t>
            </a:r>
            <a:r>
              <a:rPr lang="en-US" sz="4800" u="sng">
                <a:solidFill>
                  <a:srgbClr val="8dc765"/>
                </a:solidFill>
                <a:latin typeface="Gill Sans MT"/>
                <a:hlinkClick r:id="rId2"/>
              </a:rPr>
              <a:t>scratchscience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1066680" y="228600"/>
            <a:ext cx="7866000" cy="114228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3600">
                <a:solidFill>
                  <a:srgbClr val="572314"/>
                </a:solidFill>
                <a:latin typeface="Gill Sans MT"/>
              </a:rPr>
              <a:t>Microworlds = Computational Modeling</a:t>
            </a:r>
            <a:endParaRPr/>
          </a:p>
        </p:txBody>
      </p:sp>
      <p:sp>
        <p:nvSpPr>
          <p:cNvPr id="95" name="CustomShape 2"/>
          <p:cNvSpPr/>
          <p:nvPr/>
        </p:nvSpPr>
        <p:spPr>
          <a:xfrm>
            <a:off x="1435680" y="1523880"/>
            <a:ext cx="7497360" cy="4723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Have students construct simulations 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(aka games)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800">
                <a:solidFill>
                  <a:srgbClr val="000000"/>
                </a:solidFill>
                <a:latin typeface="Gill Sans MT"/>
              </a:rPr>
              <a:t>Develop a working model of a phenomena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800">
                <a:solidFill>
                  <a:srgbClr val="000000"/>
                </a:solidFill>
                <a:latin typeface="Gill Sans MT"/>
              </a:rPr>
              <a:t>Get feedback on their thinking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800">
                <a:solidFill>
                  <a:srgbClr val="000000"/>
                </a:solidFill>
                <a:latin typeface="Gill Sans MT"/>
              </a:rPr>
              <a:t>Have a language to talk about science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800">
                <a:solidFill>
                  <a:srgbClr val="000000"/>
                </a:solidFill>
                <a:latin typeface="Gill Sans MT"/>
              </a:rPr>
              <a:t>See the value of math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800">
                <a:solidFill>
                  <a:srgbClr val="000000"/>
                </a:solidFill>
                <a:latin typeface="Gill Sans MT"/>
              </a:rPr>
              <a:t>Learn about modeling and natures of science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800">
                <a:solidFill>
                  <a:srgbClr val="000000"/>
                </a:solidFill>
                <a:latin typeface="Gill Sans MT"/>
              </a:rPr>
              <a:t>Develop computational thinking skills</a:t>
            </a:r>
            <a:endParaRPr/>
          </a:p>
        </p:txBody>
      </p:sp>
    </p:spTree>
  </p:cSld>
  <p:timing>
    <p:tnLst>
      <p:par>
        <p:cTn dur="indefinite" id="17" nodeType="tmRoot" restart="never">
          <p:childTnLst>
            <p:seq>
              <p:cTn id="1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435680" y="228600"/>
            <a:ext cx="7497360" cy="114228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300">
                <a:solidFill>
                  <a:srgbClr val="572314"/>
                </a:solidFill>
                <a:latin typeface="Gill Sans MT"/>
              </a:rPr>
              <a:t>Where are the microworlds?</a:t>
            </a:r>
            <a:endParaRPr/>
          </a:p>
        </p:txBody>
      </p:sp>
      <p:sp>
        <p:nvSpPr>
          <p:cNvPr id="97" name="CustomShape 2"/>
          <p:cNvSpPr/>
          <p:nvPr/>
        </p:nvSpPr>
        <p:spPr>
          <a:xfrm>
            <a:off x="1435680" y="1523880"/>
            <a:ext cx="7497360" cy="4723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Software for World building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800">
                <a:solidFill>
                  <a:srgbClr val="000000"/>
                </a:solidFill>
                <a:latin typeface="Gill Sans MT"/>
              </a:rPr>
              <a:t>Early systems faded/disappeared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400">
                <a:solidFill>
                  <a:srgbClr val="000000"/>
                </a:solidFill>
                <a:latin typeface="Gill Sans MT"/>
              </a:rPr>
              <a:t>Logo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400">
                <a:solidFill>
                  <a:srgbClr val="000000"/>
                </a:solidFill>
                <a:latin typeface="Gill Sans MT"/>
              </a:rPr>
              <a:t>Hypercard 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400">
                <a:solidFill>
                  <a:srgbClr val="000000"/>
                </a:solidFill>
                <a:latin typeface="Gill Sans MT"/>
              </a:rPr>
              <a:t>BOXER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2800">
                <a:solidFill>
                  <a:srgbClr val="000000"/>
                </a:solidFill>
                <a:latin typeface="Gill Sans MT"/>
              </a:rPr>
              <a:t>New generation emerges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400">
                <a:solidFill>
                  <a:srgbClr val="000000"/>
                </a:solidFill>
                <a:latin typeface="Gill Sans MT"/>
              </a:rPr>
              <a:t>1999 NetLogo, 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400">
                <a:solidFill>
                  <a:srgbClr val="000000"/>
                </a:solidFill>
                <a:latin typeface="Gill Sans MT"/>
              </a:rPr>
              <a:t>2001 Squeak (Etoys) 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400">
                <a:solidFill>
                  <a:srgbClr val="ff0000"/>
                </a:solidFill>
                <a:latin typeface="Gill Sans MT"/>
              </a:rPr>
              <a:t>2006 Scratch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400">
                <a:solidFill>
                  <a:srgbClr val="000000"/>
                </a:solidFill>
                <a:latin typeface="Gill Sans MT"/>
              </a:rPr>
              <a:t>2008 StarLogo TNG </a:t>
            </a:r>
            <a:endParaRPr/>
          </a:p>
        </p:txBody>
      </p:sp>
    </p:spTree>
  </p:cSld>
  <p:timing>
    <p:tnLst>
      <p:par>
        <p:cTn dur="indefinite" id="19" nodeType="tmRoot" restart="never">
          <p:childTnLst>
            <p:seq>
              <p:cTn id="2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1435680" y="228600"/>
            <a:ext cx="7497360" cy="114228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300">
                <a:solidFill>
                  <a:srgbClr val="572314"/>
                </a:solidFill>
                <a:latin typeface="Gill Sans MT"/>
              </a:rPr>
              <a:t>Microworlds with Scratch</a:t>
            </a:r>
            <a:endParaRPr/>
          </a:p>
        </p:txBody>
      </p:sp>
      <p:pic>
        <p:nvPicPr>
          <p:cNvPr descr="" id="99" name="Content Placeholder 3"/>
          <p:cNvPicPr/>
          <p:nvPr/>
        </p:nvPicPr>
        <p:blipFill>
          <a:blip r:embed="rId1"/>
          <a:stretch>
            <a:fillRect/>
          </a:stretch>
        </p:blipFill>
        <p:spPr>
          <a:xfrm>
            <a:off x="1983960" y="1523880"/>
            <a:ext cx="6400800" cy="4723560"/>
          </a:xfrm>
          <a:prstGeom prst="rect">
            <a:avLst/>
          </a:prstGeom>
        </p:spPr>
      </p:pic>
    </p:spTree>
  </p:cSld>
  <p:timing>
    <p:tnLst>
      <p:par>
        <p:cTn dur="indefinite" id="21" nodeType="tmRoot" restart="never">
          <p:childTnLst>
            <p:seq>
              <p:cTn id="2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1435680" y="228600"/>
            <a:ext cx="7497360" cy="114228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300">
                <a:solidFill>
                  <a:srgbClr val="572314"/>
                </a:solidFill>
                <a:latin typeface="Gill Sans MT"/>
              </a:rPr>
              <a:t>Making worlds is not easy</a:t>
            </a:r>
            <a:endParaRPr/>
          </a:p>
        </p:txBody>
      </p:sp>
      <p:sp>
        <p:nvSpPr>
          <p:cNvPr id="101" name="CustomShape 2"/>
          <p:cNvSpPr/>
          <p:nvPr/>
        </p:nvSpPr>
        <p:spPr>
          <a:xfrm>
            <a:off x="1435680" y="1523880"/>
            <a:ext cx="7497360" cy="4723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Prerequisits for microworld building?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800">
                <a:solidFill>
                  <a:srgbClr val="000000"/>
                </a:solidFill>
                <a:latin typeface="Gill Sans MT"/>
              </a:rPr>
              <a:t>Computational Thinking Skills (Wang)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800">
                <a:solidFill>
                  <a:srgbClr val="000000"/>
                </a:solidFill>
                <a:latin typeface="Gill Sans MT"/>
              </a:rPr>
              <a:t>Understanding of modeling (Gobert et al)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Skills &amp; knowledge develop over time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800">
                <a:solidFill>
                  <a:srgbClr val="000000"/>
                </a:solidFill>
                <a:latin typeface="Gill Sans MT"/>
              </a:rPr>
              <a:t>Time is hard to come by in schools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1435680" y="228600"/>
            <a:ext cx="7497360" cy="114228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300">
                <a:solidFill>
                  <a:srgbClr val="572314"/>
                </a:solidFill>
                <a:latin typeface="Gill Sans MT"/>
              </a:rPr>
              <a:t>Scratch Science Project</a:t>
            </a:r>
            <a:endParaRPr/>
          </a:p>
        </p:txBody>
      </p:sp>
      <p:sp>
        <p:nvSpPr>
          <p:cNvPr id="103" name="CustomShape 2"/>
          <p:cNvSpPr/>
          <p:nvPr/>
        </p:nvSpPr>
        <p:spPr>
          <a:xfrm>
            <a:off x="1435680" y="1523880"/>
            <a:ext cx="7497360" cy="4723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Goal – to get students to construct models of science phenomena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Summer class 2009, 2010, 2011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Motion curriculum: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800">
                <a:solidFill>
                  <a:srgbClr val="000000"/>
                </a:solidFill>
                <a:latin typeface="Gill Sans MT"/>
              </a:rPr>
              <a:t>Car velocity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800">
                <a:solidFill>
                  <a:srgbClr val="000000"/>
                </a:solidFill>
                <a:latin typeface="Gill Sans MT"/>
              </a:rPr>
              <a:t>Train graphing 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800">
                <a:solidFill>
                  <a:srgbClr val="000000"/>
                </a:solidFill>
                <a:latin typeface="Gill Sans MT"/>
              </a:rPr>
              <a:t>Asteroids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800">
                <a:solidFill>
                  <a:srgbClr val="000000"/>
                </a:solidFill>
                <a:latin typeface="Gill Sans MT"/>
              </a:rPr>
              <a:t>Angry Birds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en-US" sz="2800">
                <a:solidFill>
                  <a:srgbClr val="000000"/>
                </a:solidFill>
                <a:latin typeface="Gill Sans MT"/>
              </a:rPr>
              <a:t>Shoot the falling monkey (paintball)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1435680" y="228600"/>
            <a:ext cx="7497360" cy="114228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en-US" sz="4300">
                <a:solidFill>
                  <a:srgbClr val="572314"/>
                </a:solidFill>
                <a:latin typeface="Gill Sans MT"/>
              </a:rPr>
              <a:t>Driving Game</a:t>
            </a:r>
            <a:endParaRPr/>
          </a:p>
        </p:txBody>
      </p:sp>
      <p:sp>
        <p:nvSpPr>
          <p:cNvPr id="105" name="CustomShape 2"/>
          <p:cNvSpPr/>
          <p:nvPr/>
        </p:nvSpPr>
        <p:spPr>
          <a:xfrm>
            <a:off x="1435680" y="1523880"/>
            <a:ext cx="7497360" cy="4723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Intro to scratch</a:t>
            </a:r>
            <a:endParaRPr/>
          </a:p>
          <a:p>
            <a:pPr>
              <a:lnSpc>
                <a:spcPct val="100000"/>
              </a:lnSpc>
              <a:buSzPct val="80000"/>
              <a:buFont charset="2" typeface="Wingdings 2"/>
              <a:buChar char=""/>
            </a:pPr>
            <a:r>
              <a:rPr lang="en-US" sz="3200">
                <a:solidFill>
                  <a:srgbClr val="000000"/>
                </a:solidFill>
                <a:latin typeface="Gill Sans MT"/>
              </a:rPr>
              <a:t>Use speed variable to move</a:t>
            </a:r>
            <a:endParaRPr/>
          </a:p>
        </p:txBody>
      </p:sp>
      <p:pic>
        <p:nvPicPr>
          <p:cNvPr descr="" id="106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4538880" y="2895480"/>
            <a:ext cx="3799800" cy="3342600"/>
          </a:xfrm>
          <a:prstGeom prst="rect">
            <a:avLst/>
          </a:prstGeom>
        </p:spPr>
      </p:pic>
      <p:pic>
        <p:nvPicPr>
          <p:cNvPr descr="" id="107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409040" y="3285360"/>
            <a:ext cx="1701000" cy="1415520"/>
          </a:xfrm>
          <a:prstGeom prst="rect">
            <a:avLst/>
          </a:prstGeom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