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322" r:id="rId2"/>
    <p:sldId id="325" r:id="rId3"/>
    <p:sldId id="337" r:id="rId4"/>
    <p:sldId id="339" r:id="rId5"/>
    <p:sldId id="338" r:id="rId6"/>
    <p:sldId id="340" r:id="rId7"/>
    <p:sldId id="341" r:id="rId8"/>
    <p:sldId id="343" r:id="rId9"/>
    <p:sldId id="344" r:id="rId10"/>
    <p:sldId id="342" r:id="rId11"/>
    <p:sldId id="345" r:id="rId12"/>
    <p:sldId id="323" r:id="rId13"/>
  </p:sldIdLst>
  <p:sldSz cx="9144000" cy="6858000" type="screen4x3"/>
  <p:notesSz cx="6797675" cy="9926638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70" autoAdjust="0"/>
    <p:restoredTop sz="94709" autoAdjust="0"/>
  </p:normalViewPr>
  <p:slideViewPr>
    <p:cSldViewPr>
      <p:cViewPr varScale="1">
        <p:scale>
          <a:sx n="85" d="100"/>
          <a:sy n="85" d="100"/>
        </p:scale>
        <p:origin x="-9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3455006D-99B6-4223-A881-B2F9C6C0859C}" type="datetimeFigureOut">
              <a:rPr lang="en-US" smtClean="0"/>
              <a:pPr/>
              <a:t>7/28/2012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4C13AF2B-CEC2-4E8B-8F63-80F8919E3A64}" type="slidenum">
              <a:rPr lang="en-IE" smtClean="0"/>
              <a:pPr/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765413-4303-4EEF-BC52-FEC0E7C7AC5C}" type="datetimeFigureOut">
              <a:rPr lang="en-US"/>
              <a:pPr>
                <a:defRPr/>
              </a:pPr>
              <a:t>7/28/2012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pPr lvl="0"/>
            <a:endParaRPr lang="en-I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5554" tIns="47777" rIns="95554" bIns="477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IE" smtClean="0"/>
              <a:t>Click to edit Master text styles</a:t>
            </a:r>
          </a:p>
          <a:p>
            <a:pPr lvl="1"/>
            <a:r>
              <a:rPr lang="en-IE" smtClean="0"/>
              <a:t>Second level</a:t>
            </a:r>
          </a:p>
          <a:p>
            <a:pPr lvl="2"/>
            <a:r>
              <a:rPr lang="en-IE" smtClean="0"/>
              <a:t>Third level</a:t>
            </a:r>
          </a:p>
          <a:p>
            <a:pPr lvl="3"/>
            <a:r>
              <a:rPr lang="en-IE" smtClean="0"/>
              <a:t>Fourth level</a:t>
            </a:r>
          </a:p>
          <a:p>
            <a:pPr lvl="4"/>
            <a:r>
              <a:rPr lang="en-IE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49739A-48BE-475D-9A84-71FC0AC493AD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1" y="1066800"/>
            <a:ext cx="7543799" cy="19050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247900" y="3048000"/>
            <a:ext cx="4648200" cy="914400"/>
          </a:xfrm>
        </p:spPr>
        <p:txBody>
          <a:bodyPr/>
          <a:lstStyle>
            <a:lvl1pPr algn="ctr">
              <a:buNone/>
              <a:defRPr sz="2400">
                <a:solidFill>
                  <a:srgbClr val="5A8E22"/>
                </a:solidFill>
              </a:defRPr>
            </a:lvl1pPr>
            <a:lvl2pPr>
              <a:buNone/>
              <a:defRPr sz="1600"/>
            </a:lvl2pPr>
            <a:lvl3pPr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247900" y="4114800"/>
            <a:ext cx="4648200" cy="609600"/>
          </a:xfrm>
        </p:spPr>
        <p:txBody>
          <a:bodyPr>
            <a:normAutofit/>
          </a:bodyPr>
          <a:lstStyle>
            <a:lvl1pPr algn="ctr"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CA462E-ACA0-4620-B445-0B62A762FC7F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6F90583-83A4-43AF-9624-E55986306224}" type="datetimeFigureOut">
              <a:rPr lang="en-IE" smtClean="0"/>
              <a:pPr/>
              <a:t>28/07/2012</a:t>
            </a:fld>
            <a:endParaRPr lang="en-I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570E60A9-2CF6-47C4-833F-D3C2ECF7DF61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46F90583-83A4-43AF-9624-E55986306224}" type="datetimeFigureOut">
              <a:rPr lang="en-IE" smtClean="0"/>
              <a:pPr/>
              <a:t>28/07/2012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570E60A9-2CF6-47C4-833F-D3C2ECF7DF61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8100" y="1143000"/>
            <a:ext cx="7747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73E0909-EB4A-4243-979F-A665FFF7BB77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90944" y="1143001"/>
            <a:ext cx="7762112" cy="4343399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IE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85800" y="5715000"/>
            <a:ext cx="7772400" cy="533400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bg1"/>
                </a:solidFill>
              </a:defRPr>
            </a:lvl1pPr>
            <a:lvl2pPr>
              <a:buNone/>
              <a:defRPr sz="2400"/>
            </a:lvl2pPr>
            <a:lvl3pPr>
              <a:buNone/>
              <a:defRPr sz="2400"/>
            </a:lvl3pPr>
            <a:lvl4pPr>
              <a:buNone/>
              <a:defRPr sz="2400"/>
            </a:lvl4pPr>
            <a:lvl5pPr>
              <a:buNone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4B20416-EC4C-4F30-AEDF-9F291B43A026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95400"/>
            <a:ext cx="4038600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295400"/>
            <a:ext cx="4041775" cy="4830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CA462E-ACA0-4620-B445-0B62A762FC7F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5867400"/>
            <a:ext cx="5029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work was supported, in part, by Science Foundation Ireland grant 03/CE2/I303_1 to Lero–the Irish Software Engineering Research Centre (www.lero.ie)</a:t>
            </a:r>
            <a:endParaRPr lang="en-GB" sz="10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467600" cy="1569660"/>
          </a:xfrm>
        </p:spPr>
        <p:txBody>
          <a:bodyPr>
            <a:noAutofit/>
          </a:bodyPr>
          <a:lstStyle>
            <a:lvl1pPr algn="ctr">
              <a:spcAft>
                <a:spcPts val="0"/>
              </a:spcAft>
              <a:buFont typeface="Arial"/>
              <a:buNone/>
              <a:defRPr sz="4800" baseline="0"/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914400" y="3657600"/>
            <a:ext cx="7467600" cy="1752600"/>
          </a:xfrm>
        </p:spPr>
        <p:txBody>
          <a:bodyPr>
            <a:noAutofit/>
          </a:bodyPr>
          <a:lstStyle>
            <a:lvl1pPr algn="ctr">
              <a:buNone/>
              <a:defRPr sz="2800" baseline="0"/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5"/>
          </p:nvPr>
        </p:nvSpPr>
        <p:spPr>
          <a:xfrm>
            <a:off x="8534400" y="6572250"/>
            <a:ext cx="609600" cy="2857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1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CA462E-ACA0-4620-B445-0B62A762FC7F}" type="slidenum">
              <a:rPr lang="en-IE" smtClean="0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28662" y="1357298"/>
            <a:ext cx="7286625" cy="257175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IE" noProof="0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928662" y="4429132"/>
            <a:ext cx="7358063" cy="1571625"/>
          </a:xfrm>
        </p:spPr>
        <p:txBody>
          <a:bodyPr>
            <a:normAutofit/>
          </a:bodyPr>
          <a:lstStyle>
            <a:lvl2pPr marL="742950" indent="-657225">
              <a:buNone/>
              <a:defRPr sz="2000">
                <a:latin typeface="+mn-lt"/>
              </a:defRPr>
            </a:lvl2pPr>
            <a:lvl3pPr>
              <a:buNone/>
              <a:defRPr sz="2000">
                <a:latin typeface="+mn-lt"/>
              </a:defRPr>
            </a:lvl3pPr>
            <a:lvl4pPr>
              <a:buNone/>
              <a:defRPr sz="2000">
                <a:latin typeface="+mn-lt"/>
              </a:defRPr>
            </a:lvl4pPr>
            <a:lvl5pPr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643938" y="657225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0416-EC4C-4F30-AEDF-9F291B43A026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857224" y="1357298"/>
            <a:ext cx="7072339" cy="4572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38" y="657225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0909-EB4A-4243-979F-A665FFF7BB77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571500" y="1571625"/>
            <a:ext cx="7643813" cy="3429011"/>
          </a:xfrm>
          <a:ln>
            <a:solidFill>
              <a:schemeClr val="accent4">
                <a:lumMod val="75000"/>
              </a:schemeClr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table</a:t>
            </a:r>
            <a:endParaRPr lang="en-IE" noProof="0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4"/>
          </p:nvPr>
        </p:nvSpPr>
        <p:spPr>
          <a:xfrm>
            <a:off x="571472" y="5214950"/>
            <a:ext cx="7643866" cy="928683"/>
          </a:xfrm>
        </p:spPr>
        <p:txBody>
          <a:bodyPr>
            <a:normAutofit/>
          </a:bodyPr>
          <a:lstStyle>
            <a:lvl2pPr marL="742950" indent="-657225">
              <a:buNone/>
              <a:defRPr sz="2000">
                <a:latin typeface="+mn-lt"/>
              </a:defRPr>
            </a:lvl2pPr>
            <a:lvl3pPr>
              <a:buNone/>
              <a:defRPr sz="2000">
                <a:latin typeface="+mn-lt"/>
              </a:defRPr>
            </a:lvl3pPr>
            <a:lvl4pPr>
              <a:buNone/>
              <a:defRPr sz="2000">
                <a:latin typeface="+mn-lt"/>
              </a:defRPr>
            </a:lvl4pPr>
            <a:lvl5pPr>
              <a:buNone/>
              <a:defRPr sz="20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643938" y="657225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BA9A5-2196-4586-B6B9-6755D28250B0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 txBox="1">
            <a:spLocks/>
          </p:cNvSpPr>
          <p:nvPr/>
        </p:nvSpPr>
        <p:spPr>
          <a:xfrm>
            <a:off x="3286125" y="142875"/>
            <a:ext cx="5500688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IE" sz="3200" b="1" dirty="0">
                <a:solidFill>
                  <a:schemeClr val="bg1"/>
                </a:solidFill>
                <a:latin typeface="Calibri" pitchFamily="34" charset="0"/>
              </a:rPr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43938" y="6572250"/>
            <a:ext cx="500062" cy="285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CAB2-EDA1-4E96-95C4-6577D955E998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357563" y="0"/>
            <a:ext cx="55006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8" name="Picture 6" descr="Lero Logo.gi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310537"/>
            <a:ext cx="2051720" cy="4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6553200"/>
            <a:ext cx="17526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Lero © </a:t>
            </a:r>
            <a:r>
              <a:rPr lang="en-GB" sz="1200" i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2012. </a:t>
            </a:r>
            <a:r>
              <a:rPr lang="en-GB" sz="1200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Slide </a:t>
            </a:r>
            <a:fld id="{E4BFFC77-3D4A-9343-BA54-2B67A3FB6027}" type="slidenum">
              <a:rPr lang="en-GB" sz="1200" i="1">
                <a:solidFill>
                  <a:schemeClr val="bg1"/>
                </a:solidFill>
                <a:latin typeface="+mn-lt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sz="1200" i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553200"/>
            <a:ext cx="4191000" cy="276999"/>
          </a:xfrm>
          <a:prstGeom prst="rect">
            <a:avLst/>
          </a:prstGeom>
          <a:noFill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200" i="1" dirty="0">
                <a:solidFill>
                  <a:schemeClr val="bg1"/>
                </a:solidFill>
                <a:latin typeface="Calibri" charset="0"/>
              </a:rPr>
              <a:t>Lero</a:t>
            </a:r>
            <a:r>
              <a:rPr lang="en-US" sz="1200" i="1" dirty="0">
                <a:solidFill>
                  <a:schemeClr val="bg1"/>
                </a:solidFill>
                <a:latin typeface="Calibri" charset="0"/>
              </a:rPr>
              <a:t>–</a:t>
            </a:r>
            <a:r>
              <a:rPr lang="en-GB" sz="1200" i="1" dirty="0">
                <a:solidFill>
                  <a:schemeClr val="bg1"/>
                </a:solidFill>
                <a:latin typeface="Calibri" charset="0"/>
              </a:rPr>
              <a:t>the Irish Software Engineering Research </a:t>
            </a:r>
            <a:r>
              <a:rPr lang="en-GB" sz="1200" i="1" dirty="0" smtClean="0">
                <a:solidFill>
                  <a:schemeClr val="bg1"/>
                </a:solidFill>
                <a:latin typeface="Calibri" charset="0"/>
              </a:rPr>
              <a:t>Centre, IT </a:t>
            </a:r>
            <a:r>
              <a:rPr lang="en-GB" sz="1200" i="1" dirty="0" err="1" smtClean="0">
                <a:solidFill>
                  <a:schemeClr val="bg1"/>
                </a:solidFill>
                <a:latin typeface="Calibri" charset="0"/>
              </a:rPr>
              <a:t>Tallaght</a:t>
            </a:r>
            <a:endParaRPr lang="en-GB" sz="1200" i="1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7" name="Picture 6" descr="itt_logo.gif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2267744" y="188640"/>
            <a:ext cx="1152128" cy="579145"/>
          </a:xfrm>
          <a:prstGeom prst="rect">
            <a:avLst/>
          </a:prstGeom>
          <a:solidFill>
            <a:schemeClr val="bg1"/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68" r:id="rId6"/>
    <p:sldLayoutId id="2147483669" r:id="rId7"/>
    <p:sldLayoutId id="2147483670" r:id="rId8"/>
    <p:sldLayoutId id="2147483673" r:id="rId9"/>
    <p:sldLayoutId id="2147483691" r:id="rId10"/>
    <p:sldLayoutId id="2147483692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ヒラギノ角ゴ Pro W3" charset="-128"/>
          <a:cs typeface="ヒラギノ角ゴ Pro W3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Courier New"/>
        <a:buChar char="o"/>
        <a:defRPr sz="2000" i="1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40000"/>
        <a:buFont typeface="Arial" charset="0"/>
        <a:buChar char="•"/>
        <a:defRPr sz="1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3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Howell@ittdublin.ie" TargetMode="External"/><Relationship Id="rId2" Type="http://schemas.openxmlformats.org/officeDocument/2006/relationships/hyperlink" Target="mailto:Clare.mcinerney@lero.ie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cratch.mit.edu/projects/GortVEC/239087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://scratch.mit.edu/projects/ycmcinerney/2580301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scratch.mit.edu/projects/ycmcinerney/2398073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scratch.mit.edu/projects/alexandracollege/2414574" TargetMode="Externa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forfas.ie/media/EGFSN-30012012-ICT_Action_Plan-Publication.pdf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7"/>
          <p:cNvSpPr>
            <a:spLocks noGrp="1"/>
          </p:cNvSpPr>
          <p:nvPr>
            <p:ph type="title"/>
          </p:nvPr>
        </p:nvSpPr>
        <p:spPr>
          <a:xfrm>
            <a:off x="800101" y="1066800"/>
            <a:ext cx="8020371" cy="1905000"/>
          </a:xfrm>
        </p:spPr>
        <p:txBody>
          <a:bodyPr/>
          <a:lstStyle/>
          <a:p>
            <a:r>
              <a:rPr lang="en-IE" sz="3600" dirty="0" smtClean="0"/>
              <a:t>Attaining government recognition for a Scratch outreach programme in a small country: our building blocks described </a:t>
            </a:r>
            <a:endParaRPr lang="en-IE" sz="3600" dirty="0"/>
          </a:p>
        </p:txBody>
      </p:sp>
      <p:sp>
        <p:nvSpPr>
          <p:cNvPr id="9219" name="Text Placeholder 1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27 July 2012</a:t>
            </a:r>
          </a:p>
        </p:txBody>
      </p:sp>
      <p:sp>
        <p:nvSpPr>
          <p:cNvPr id="92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2247900" y="4114800"/>
            <a:ext cx="4648200" cy="1474440"/>
          </a:xfrm>
        </p:spPr>
        <p:txBody>
          <a:bodyPr>
            <a:normAutofit fontScale="32500" lnSpcReduction="20000"/>
          </a:bodyPr>
          <a:lstStyle/>
          <a:p>
            <a:r>
              <a:rPr lang="en-GB" sz="6400" dirty="0" smtClean="0"/>
              <a:t>Clare McInerney</a:t>
            </a:r>
          </a:p>
          <a:p>
            <a:r>
              <a:rPr lang="en-GB" sz="6400" dirty="0" smtClean="0"/>
              <a:t>Education and Outreach Officer, Lero </a:t>
            </a:r>
          </a:p>
          <a:p>
            <a:r>
              <a:rPr lang="en-GB" sz="6400" dirty="0" smtClean="0"/>
              <a:t>Stephen Howell</a:t>
            </a:r>
          </a:p>
          <a:p>
            <a:r>
              <a:rPr lang="en-GB" sz="6400" dirty="0" smtClean="0"/>
              <a:t>IT </a:t>
            </a:r>
            <a:r>
              <a:rPr lang="en-GB" sz="6400" dirty="0" err="1" smtClean="0"/>
              <a:t>Tallaght</a:t>
            </a:r>
            <a:endParaRPr lang="en-GB" sz="6400" dirty="0" smtClean="0"/>
          </a:p>
          <a:p>
            <a:endParaRPr lang="en-GB" sz="6400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Not </a:t>
            </a:r>
            <a:r>
              <a:rPr lang="en-IE" dirty="0" smtClean="0"/>
              <a:t>much time for research</a:t>
            </a:r>
          </a:p>
          <a:p>
            <a:r>
              <a:rPr lang="en-IE" dirty="0" smtClean="0"/>
              <a:t>Keeping track – Uptake is optional</a:t>
            </a:r>
          </a:p>
          <a:p>
            <a:r>
              <a:rPr lang="en-IE" dirty="0" smtClean="0"/>
              <a:t>Working for the most part with champion teachers</a:t>
            </a:r>
          </a:p>
          <a:p>
            <a:r>
              <a:rPr lang="en-IE" dirty="0" smtClean="0"/>
              <a:t>Scratch 2.0 </a:t>
            </a:r>
          </a:p>
          <a:p>
            <a:pPr lvl="1"/>
            <a:r>
              <a:rPr lang="en-IE" dirty="0" smtClean="0"/>
              <a:t>Materials update</a:t>
            </a:r>
          </a:p>
          <a:p>
            <a:pPr lvl="1"/>
            <a:r>
              <a:rPr lang="en-IE" dirty="0" smtClean="0"/>
              <a:t>Training Update</a:t>
            </a:r>
          </a:p>
          <a:p>
            <a:pPr>
              <a:buNone/>
            </a:pPr>
            <a:r>
              <a:rPr lang="en-IE" dirty="0" smtClean="0"/>
              <a:t/>
            </a:r>
            <a:br>
              <a:rPr lang="en-IE" dirty="0" smtClean="0"/>
            </a:br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Challenges Encountered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Continue to support existing programme for teachers and schools using Scratch</a:t>
            </a:r>
          </a:p>
          <a:p>
            <a:r>
              <a:rPr lang="en-IE" dirty="0" smtClean="0"/>
              <a:t>Junior Cycle Short Course</a:t>
            </a:r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0E60A9-2CF6-47C4-833F-D3C2ECF7DF61}" type="slidenum">
              <a:rPr lang="en-IE" smtClean="0"/>
              <a:pPr/>
              <a:t>11</a:t>
            </a:fld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Plans for the future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ct val="0"/>
              </a:spcAft>
              <a:buFont typeface="Arial" charset="0"/>
              <a:buNone/>
            </a:pPr>
            <a:endParaRPr lang="en-GB" dirty="0" smtClean="0"/>
          </a:p>
        </p:txBody>
      </p:sp>
      <p:sp>
        <p:nvSpPr>
          <p:cNvPr id="133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14400" y="2636912"/>
            <a:ext cx="7467600" cy="3024336"/>
          </a:xfrm>
        </p:spPr>
        <p:txBody>
          <a:bodyPr/>
          <a:lstStyle/>
          <a:p>
            <a:r>
              <a:rPr lang="en-GB" dirty="0" smtClean="0"/>
              <a:t>Clare McInerney</a:t>
            </a:r>
          </a:p>
          <a:p>
            <a:r>
              <a:rPr lang="en-GB" dirty="0" smtClean="0">
                <a:hlinkClick r:id="rId2"/>
              </a:rPr>
              <a:t>Clare.mcinerney@lero.ie</a:t>
            </a:r>
            <a:endParaRPr lang="en-GB" dirty="0" smtClean="0"/>
          </a:p>
          <a:p>
            <a:r>
              <a:rPr lang="en-GB" dirty="0" smtClean="0"/>
              <a:t>Stephen Howell</a:t>
            </a:r>
          </a:p>
          <a:p>
            <a:r>
              <a:rPr lang="en-GB" dirty="0" smtClean="0">
                <a:hlinkClick r:id="rId3"/>
              </a:rPr>
              <a:t>Stephen.Howell@ittdublin.ie</a:t>
            </a:r>
            <a:endParaRPr lang="en-GB" dirty="0" smtClean="0"/>
          </a:p>
          <a:p>
            <a:r>
              <a:rPr lang="en-GB" dirty="0" smtClean="0"/>
              <a:t>www.scratch.ie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Scratch Programme in Ireland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sz="2400" dirty="0" smtClean="0"/>
              <a:t>Teaching Materials</a:t>
            </a:r>
          </a:p>
          <a:p>
            <a:r>
              <a:rPr lang="en-IE" sz="2400" dirty="0" smtClean="0"/>
              <a:t>Competition</a:t>
            </a:r>
          </a:p>
          <a:p>
            <a:r>
              <a:rPr lang="en-IE" sz="2400" dirty="0" smtClean="0"/>
              <a:t>Teacher Training/Training</a:t>
            </a:r>
          </a:p>
          <a:p>
            <a:r>
              <a:rPr lang="en-IE" sz="2400" dirty="0" smtClean="0"/>
              <a:t>Computing Camps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3E0909-EB4A-4243-979F-A665FFF7BB77}" type="slidenum">
              <a:rPr lang="en-IE" smtClean="0"/>
              <a:pPr>
                <a:defRPr/>
              </a:pPr>
              <a:t>2</a:t>
            </a:fld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Teaching Materials</a:t>
            </a:r>
            <a:endParaRPr lang="en-IE" dirty="0"/>
          </a:p>
        </p:txBody>
      </p:sp>
      <p:pic>
        <p:nvPicPr>
          <p:cNvPr id="7" name="Content Placeholder 6" descr="scratch.ie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728" y="1484784"/>
            <a:ext cx="5221379" cy="3792483"/>
          </a:xfrm>
        </p:spPr>
      </p:pic>
      <p:pic>
        <p:nvPicPr>
          <p:cNvPr id="8" name="Content Placeholder 7" descr="CoverPage.Thumb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514299"/>
            <a:ext cx="2621508" cy="3714901"/>
          </a:xfrm>
        </p:spPr>
      </p:pic>
      <p:sp>
        <p:nvSpPr>
          <p:cNvPr id="5" name="TextBox 4"/>
          <p:cNvSpPr txBox="1"/>
          <p:nvPr/>
        </p:nvSpPr>
        <p:spPr>
          <a:xfrm>
            <a:off x="611560" y="56612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All materials freely available on www.scratch.ie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Scratch Competition 2012</a:t>
            </a:r>
            <a:endParaRPr lang="en-IE" dirty="0"/>
          </a:p>
        </p:txBody>
      </p:sp>
      <p:pic>
        <p:nvPicPr>
          <p:cNvPr id="8" name="Content Placeholder 7" descr="Armageden.png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2176686" cy="1633646"/>
          </a:xfrm>
        </p:spPr>
      </p:pic>
      <p:pic>
        <p:nvPicPr>
          <p:cNvPr id="9" name="Content Placeholder 8" descr="learnspanish.png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3995936" y="4005064"/>
            <a:ext cx="2263230" cy="1696251"/>
          </a:xfrm>
        </p:spPr>
      </p:pic>
      <p:pic>
        <p:nvPicPr>
          <p:cNvPr id="5" name="Picture 4" descr="Tadpole.png">
            <a:hlinkClick r:id="rId6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1412776"/>
            <a:ext cx="2190255" cy="1647254"/>
          </a:xfrm>
          <a:prstGeom prst="rect">
            <a:avLst/>
          </a:prstGeom>
        </p:spPr>
      </p:pic>
      <p:pic>
        <p:nvPicPr>
          <p:cNvPr id="6" name="Picture 5" descr="BottleBreaker.png">
            <a:hlinkClick r:id="rId8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3" y="4005064"/>
            <a:ext cx="2390804" cy="1791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Scratch Competition</a:t>
            </a:r>
            <a:endParaRPr lang="en-IE" dirty="0"/>
          </a:p>
        </p:txBody>
      </p:sp>
      <p:pic>
        <p:nvPicPr>
          <p:cNvPr id="5" name="Content Placeholder 4" descr="scratch(55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6826" y="2529840"/>
            <a:ext cx="4039985" cy="2560320"/>
          </a:xfrm>
        </p:spPr>
      </p:pic>
      <p:pic>
        <p:nvPicPr>
          <p:cNvPr id="6" name="Content Placeholder 5" descr="scratch(27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57826" y="2423852"/>
            <a:ext cx="4039985" cy="27722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/>
          <a:lstStyle/>
          <a:p>
            <a:r>
              <a:rPr lang="en-IE" dirty="0" smtClean="0"/>
              <a:t>Summer 2011 : 65 teachers in Irish Computer Society and UL</a:t>
            </a:r>
          </a:p>
          <a:p>
            <a:r>
              <a:rPr lang="en-IE" dirty="0" smtClean="0"/>
              <a:t>Autumn 2011 : Education Centres 116</a:t>
            </a:r>
          </a:p>
          <a:p>
            <a:r>
              <a:rPr lang="en-IE" dirty="0" smtClean="0"/>
              <a:t>Spring 2012 : Education Centres 136</a:t>
            </a:r>
          </a:p>
          <a:p>
            <a:r>
              <a:rPr lang="en-IE" dirty="0" smtClean="0"/>
              <a:t>Primary Level Summer 2012 </a:t>
            </a:r>
          </a:p>
          <a:p>
            <a:pPr lvl="1"/>
            <a:r>
              <a:rPr lang="en-IE" dirty="0" smtClean="0"/>
              <a:t>Scratch programming and Numeracy in Senior Primary Classes</a:t>
            </a:r>
          </a:p>
          <a:p>
            <a:r>
              <a:rPr lang="en-IE" dirty="0" smtClean="0"/>
              <a:t>Computer Education Society of Ireland Annual Conference</a:t>
            </a:r>
          </a:p>
          <a:p>
            <a:r>
              <a:rPr lang="en-IE" dirty="0" smtClean="0"/>
              <a:t>Coder Dojo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3" y="116632"/>
            <a:ext cx="5500687" cy="576064"/>
          </a:xfrm>
        </p:spPr>
        <p:txBody>
          <a:bodyPr/>
          <a:lstStyle/>
          <a:p>
            <a:r>
              <a:rPr lang="en-IE" dirty="0" smtClean="0"/>
              <a:t>Teacher Training/Training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Summer Computing Camps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E" dirty="0" smtClean="0"/>
              <a:t>University of Limerick</a:t>
            </a:r>
          </a:p>
          <a:p>
            <a:pPr lvl="1"/>
            <a:r>
              <a:rPr lang="en-IE" dirty="0" smtClean="0"/>
              <a:t>Scratch </a:t>
            </a:r>
          </a:p>
          <a:p>
            <a:pPr lvl="1"/>
            <a:r>
              <a:rPr lang="en-IE" dirty="0" err="1" smtClean="0"/>
              <a:t>Arduinos</a:t>
            </a:r>
            <a:r>
              <a:rPr lang="en-IE" dirty="0" smtClean="0"/>
              <a:t> </a:t>
            </a:r>
          </a:p>
          <a:p>
            <a:pPr lvl="1"/>
            <a:r>
              <a:rPr lang="en-IE" dirty="0" smtClean="0"/>
              <a:t>Computer Music</a:t>
            </a:r>
          </a:p>
          <a:p>
            <a:pPr lvl="1"/>
            <a:r>
              <a:rPr lang="en-IE" dirty="0" smtClean="0"/>
              <a:t>Introduction to Electronics </a:t>
            </a:r>
          </a:p>
          <a:p>
            <a:pPr lvl="1"/>
            <a:r>
              <a:rPr lang="en-IE" dirty="0" smtClean="0"/>
              <a:t>Robotics</a:t>
            </a:r>
          </a:p>
          <a:p>
            <a:pPr lvl="1"/>
            <a:r>
              <a:rPr lang="en-IE" dirty="0" err="1" smtClean="0"/>
              <a:t>Greenfoot</a:t>
            </a:r>
            <a:endParaRPr lang="en-IE" dirty="0" smtClean="0"/>
          </a:p>
          <a:p>
            <a:r>
              <a:rPr lang="en-IE" dirty="0" smtClean="0"/>
              <a:t>Year 3 of summer camps</a:t>
            </a:r>
          </a:p>
          <a:p>
            <a:pPr lvl="1"/>
            <a:r>
              <a:rPr lang="en-IE" dirty="0" smtClean="0"/>
              <a:t>2011 – 50 students over 3 weeks</a:t>
            </a:r>
          </a:p>
          <a:p>
            <a:pPr lvl="1"/>
            <a:r>
              <a:rPr lang="en-IE" dirty="0" smtClean="0"/>
              <a:t>2012 – 54 students over 2 weeks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age1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68760"/>
            <a:ext cx="3532909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Government Recognition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Junior Cycle Short Course on programming/coding</a:t>
            </a:r>
          </a:p>
          <a:p>
            <a:pPr lvl="1"/>
            <a:r>
              <a:rPr lang="en-IE" dirty="0" smtClean="0"/>
              <a:t>Commissioned by the National Council for Curriculum and Assessment</a:t>
            </a:r>
          </a:p>
          <a:p>
            <a:pPr lvl="1"/>
            <a:r>
              <a:rPr lang="en-IE" dirty="0" smtClean="0"/>
              <a:t>100 hours over 3 years</a:t>
            </a:r>
          </a:p>
          <a:p>
            <a:pPr lvl="1"/>
            <a:r>
              <a:rPr lang="en-IE" dirty="0" smtClean="0"/>
              <a:t>Assessed by the teacher</a:t>
            </a:r>
          </a:p>
          <a:p>
            <a:pPr lvl="1"/>
            <a:r>
              <a:rPr lang="en-IE" dirty="0" smtClean="0"/>
              <a:t>Any school/organisation can develop a short course</a:t>
            </a:r>
          </a:p>
          <a:p>
            <a:pPr lvl="1"/>
            <a:r>
              <a:rPr lang="en-IE" dirty="0" smtClean="0"/>
              <a:t>Who certifies the course?</a:t>
            </a:r>
          </a:p>
          <a:p>
            <a:pPr lvl="1"/>
            <a:endParaRPr lang="en-IE" dirty="0" smtClean="0"/>
          </a:p>
          <a:p>
            <a:endParaRPr lang="en-I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0E60A9-2CF6-47C4-833F-D3C2ECF7DF61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Junior Cycle Short Courses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roPowerpointPresentationOffice2007">
  <a:themeElements>
    <a:clrScheme name="Custom 4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Lero_SiteReview_Template_LC</Template>
  <TotalTime>5635</TotalTime>
  <Words>234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LeroPowerpointPresentationOffice2007</vt:lpstr>
      <vt:lpstr>Attaining government recognition for a Scratch outreach programme in a small country: our building blocks described </vt:lpstr>
      <vt:lpstr>Scratch Programme in Ireland</vt:lpstr>
      <vt:lpstr>Teaching Materials</vt:lpstr>
      <vt:lpstr>Scratch Competition 2012</vt:lpstr>
      <vt:lpstr>Scratch Competition</vt:lpstr>
      <vt:lpstr>Teacher Training/Training</vt:lpstr>
      <vt:lpstr>Summer Computing Camps</vt:lpstr>
      <vt:lpstr>Government Recognition</vt:lpstr>
      <vt:lpstr>Junior Cycle Short Courses</vt:lpstr>
      <vt:lpstr>Challenges Encountered</vt:lpstr>
      <vt:lpstr>Plans for the future</vt:lpstr>
      <vt:lpstr>Slide 12</vt:lpstr>
    </vt:vector>
  </TitlesOfParts>
  <Company>University of Limerick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Clare.McInerney</dc:creator>
  <cp:lastModifiedBy>Clare.McInerney</cp:lastModifiedBy>
  <cp:revision>346</cp:revision>
  <dcterms:created xsi:type="dcterms:W3CDTF">2010-07-14T09:40:22Z</dcterms:created>
  <dcterms:modified xsi:type="dcterms:W3CDTF">2012-07-28T14:39:36Z</dcterms:modified>
</cp:coreProperties>
</file>